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Ubuntu"/>
      <p:regular r:id="rId18"/>
      <p:bold r:id="rId19"/>
      <p:italic r:id="rId20"/>
      <p:boldItalic r:id="rId21"/>
    </p:embeddedFont>
    <p:embeddedFont>
      <p:font typeface="Lor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Ubuntu-italic.fntdata"/><Relationship Id="rId22" Type="http://schemas.openxmlformats.org/officeDocument/2006/relationships/font" Target="fonts/Lora-regular.fntdata"/><Relationship Id="rId21" Type="http://schemas.openxmlformats.org/officeDocument/2006/relationships/font" Target="fonts/Ubuntu-boldItalic.fntdata"/><Relationship Id="rId24" Type="http://schemas.openxmlformats.org/officeDocument/2006/relationships/font" Target="fonts/Lora-italic.fntdata"/><Relationship Id="rId23" Type="http://schemas.openxmlformats.org/officeDocument/2006/relationships/font" Target="fonts/Lor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or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Ubuntu-bold.fntdata"/><Relationship Id="rId18" Type="http://schemas.openxmlformats.org/officeDocument/2006/relationships/font" Target="fonts/Ubuntu-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d455a2db8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dd455a2db8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f390c2ca0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By this properties it is that the CNN has locality and translation invariance. </a:t>
            </a:r>
            <a:endParaRPr/>
          </a:p>
        </p:txBody>
      </p:sp>
      <p:sp>
        <p:nvSpPr>
          <p:cNvPr id="148" name="Google Shape;148;gdf390c2ca0_0_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9741c1de7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 name="Google Shape;76;gd9741c1de7_0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f390c2ca0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gdf390c2ca0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f390c2ca0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gdf390c2ca0_0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f390c2ca0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gdf390c2ca0_0_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d455a2db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gdd455a2db8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f390c2ca0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df390c2ca0_0_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over">
    <p:spTree>
      <p:nvGrpSpPr>
        <p:cNvPr id="13" name="Shape 13"/>
        <p:cNvGrpSpPr/>
        <p:nvPr/>
      </p:nvGrpSpPr>
      <p:grpSpPr>
        <a:xfrm>
          <a:off x="0" y="0"/>
          <a:ext cx="0" cy="0"/>
          <a:chOff x="0" y="0"/>
          <a:chExt cx="0" cy="0"/>
        </a:xfrm>
      </p:grpSpPr>
      <p:sp>
        <p:nvSpPr>
          <p:cNvPr id="14" name="Google Shape;14;p2"/>
          <p:cNvSpPr/>
          <p:nvPr/>
        </p:nvSpPr>
        <p:spPr>
          <a:xfrm>
            <a:off x="-15875" y="1917700"/>
            <a:ext cx="9159875" cy="2828925"/>
          </a:xfrm>
          <a:prstGeom prst="rect">
            <a:avLst/>
          </a:prstGeom>
          <a:solidFill>
            <a:srgbClr val="00B4F1"/>
          </a:solidFill>
          <a:ln>
            <a:noFill/>
          </a:ln>
        </p:spPr>
        <p:txBody>
          <a:bodyPr anchorCtr="0" anchor="ctr" bIns="45700" lIns="91425" spcFirstLastPara="1" rIns="91425" wrap="square" tIns="45700">
            <a:noAutofit/>
          </a:bodyPr>
          <a:lstStyle/>
          <a:p>
            <a:pPr indent="0" lvl="0" marL="53340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Arial"/>
              <a:ea typeface="Arial"/>
              <a:cs typeface="Arial"/>
              <a:sym typeface="Arial"/>
            </a:endParaRPr>
          </a:p>
        </p:txBody>
      </p:sp>
      <p:sp>
        <p:nvSpPr>
          <p:cNvPr id="15" name="Google Shape;15;p2"/>
          <p:cNvSpPr txBox="1"/>
          <p:nvPr/>
        </p:nvSpPr>
        <p:spPr>
          <a:xfrm>
            <a:off x="546100" y="4273998"/>
            <a:ext cx="501343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Arial"/>
                <a:ea typeface="Arial"/>
                <a:cs typeface="Arial"/>
                <a:sym typeface="Arial"/>
              </a:rPr>
              <a:t>Master in Big Data Solutions 2020-2021</a:t>
            </a:r>
            <a:endParaRPr b="0" i="0" sz="1400" u="none" cap="none" strike="noStrike">
              <a:solidFill>
                <a:srgbClr val="000000"/>
              </a:solidFill>
              <a:latin typeface="Arial"/>
              <a:ea typeface="Arial"/>
              <a:cs typeface="Arial"/>
              <a:sym typeface="Arial"/>
            </a:endParaRPr>
          </a:p>
        </p:txBody>
      </p:sp>
      <p:pic>
        <p:nvPicPr>
          <p:cNvPr id="16" name="Google Shape;16;p2"/>
          <p:cNvPicPr preferRelativeResize="0"/>
          <p:nvPr/>
        </p:nvPicPr>
        <p:blipFill rotWithShape="1">
          <a:blip r:embed="rId2">
            <a:alphaModFix/>
          </a:blip>
          <a:srcRect b="0" l="0" r="0" t="0"/>
          <a:stretch/>
        </p:blipFill>
        <p:spPr>
          <a:xfrm>
            <a:off x="7426767" y="2732880"/>
            <a:ext cx="1198563" cy="1198563"/>
          </a:xfrm>
          <a:prstGeom prst="rect">
            <a:avLst/>
          </a:prstGeom>
          <a:noFill/>
          <a:ln>
            <a:noFill/>
          </a:ln>
        </p:spPr>
      </p:pic>
      <p:grpSp>
        <p:nvGrpSpPr>
          <p:cNvPr id="17" name="Google Shape;17;p2"/>
          <p:cNvGrpSpPr/>
          <p:nvPr/>
        </p:nvGrpSpPr>
        <p:grpSpPr>
          <a:xfrm>
            <a:off x="3568592" y="6370074"/>
            <a:ext cx="1990940" cy="246221"/>
            <a:chOff x="3506673" y="6101329"/>
            <a:chExt cx="1990940" cy="246221"/>
          </a:xfrm>
        </p:grpSpPr>
        <p:pic>
          <p:nvPicPr>
            <p:cNvPr id="18" name="Google Shape;18;p2"/>
            <p:cNvPicPr preferRelativeResize="0"/>
            <p:nvPr/>
          </p:nvPicPr>
          <p:blipFill rotWithShape="1">
            <a:blip r:embed="rId3">
              <a:alphaModFix/>
            </a:blip>
            <a:srcRect b="0" l="0" r="0" t="0"/>
            <a:stretch/>
          </p:blipFill>
          <p:spPr>
            <a:xfrm>
              <a:off x="3506673" y="6138552"/>
              <a:ext cx="167984" cy="167984"/>
            </a:xfrm>
            <a:prstGeom prst="rect">
              <a:avLst/>
            </a:prstGeom>
            <a:noFill/>
            <a:ln>
              <a:noFill/>
            </a:ln>
          </p:spPr>
        </p:pic>
        <p:sp>
          <p:nvSpPr>
            <p:cNvPr id="19" name="Google Shape;19;p2"/>
            <p:cNvSpPr txBox="1"/>
            <p:nvPr/>
          </p:nvSpPr>
          <p:spPr>
            <a:xfrm>
              <a:off x="3623382" y="6101329"/>
              <a:ext cx="1874231"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chemeClr val="dk1"/>
                  </a:solidFill>
                  <a:latin typeface="Avenir"/>
                  <a:ea typeface="Avenir"/>
                  <a:cs typeface="Avenir"/>
                  <a:sym typeface="Avenir"/>
                </a:rPr>
                <a:t>Barcelona Technology School S.L.</a:t>
              </a:r>
              <a:endParaRPr b="0" i="0" sz="1400" u="none" cap="none" strike="noStrike">
                <a:solidFill>
                  <a:srgbClr val="000000"/>
                </a:solidFill>
                <a:latin typeface="Arial"/>
                <a:ea typeface="Arial"/>
                <a:cs typeface="Arial"/>
                <a:sym typeface="Arial"/>
              </a:endParaRPr>
            </a:p>
          </p:txBody>
        </p:sp>
      </p:grpSp>
      <p:sp>
        <p:nvSpPr>
          <p:cNvPr id="20" name="Google Shape;20;p2"/>
          <p:cNvSpPr txBox="1"/>
          <p:nvPr>
            <p:ph idx="1" type="body"/>
          </p:nvPr>
        </p:nvSpPr>
        <p:spPr>
          <a:xfrm>
            <a:off x="546100" y="2810831"/>
            <a:ext cx="4164013" cy="10985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960"/>
              </a:spcBef>
              <a:spcAft>
                <a:spcPts val="0"/>
              </a:spcAft>
              <a:buClr>
                <a:schemeClr val="lt1"/>
              </a:buClr>
              <a:buSzPts val="4800"/>
              <a:buNone/>
              <a:defRPr b="1" sz="4800">
                <a:solidFill>
                  <a:schemeClr val="lt1"/>
                </a:solidFil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 name="Google Shape;21;p2"/>
          <p:cNvSpPr txBox="1"/>
          <p:nvPr>
            <p:ph idx="2" type="body"/>
          </p:nvPr>
        </p:nvSpPr>
        <p:spPr>
          <a:xfrm>
            <a:off x="546100" y="5345745"/>
            <a:ext cx="2919412" cy="2940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40"/>
              </a:spcBef>
              <a:spcAft>
                <a:spcPts val="0"/>
              </a:spcAft>
              <a:buClr>
                <a:schemeClr val="dk1"/>
              </a:buClr>
              <a:buSzPts val="1200"/>
              <a:buNone/>
              <a:defRPr sz="120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2"/>
          <p:cNvSpPr txBox="1"/>
          <p:nvPr>
            <p:ph idx="3" type="body"/>
          </p:nvPr>
        </p:nvSpPr>
        <p:spPr>
          <a:xfrm>
            <a:off x="546100" y="5739788"/>
            <a:ext cx="2919413" cy="2940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40"/>
              </a:spcBef>
              <a:spcAft>
                <a:spcPts val="0"/>
              </a:spcAft>
              <a:buClr>
                <a:schemeClr val="dk1"/>
              </a:buClr>
              <a:buSzPts val="1200"/>
              <a:buNone/>
              <a:defRPr sz="120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457200" y="173114"/>
            <a:ext cx="8229600" cy="1143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 type="body"/>
          </p:nvPr>
        </p:nvSpPr>
        <p:spPr>
          <a:xfrm>
            <a:off x="457200" y="1522758"/>
            <a:ext cx="8229600" cy="490007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Font typeface="Noto Sans Symbols"/>
              <a:buChar char="▪"/>
              <a:defRPr sz="2400"/>
            </a:lvl1pPr>
            <a:lvl2pPr indent="-355600" lvl="1" marL="914400" algn="l">
              <a:lnSpc>
                <a:spcPct val="100000"/>
              </a:lnSpc>
              <a:spcBef>
                <a:spcPts val="400"/>
              </a:spcBef>
              <a:spcAft>
                <a:spcPts val="0"/>
              </a:spcAft>
              <a:buClr>
                <a:schemeClr val="dk1"/>
              </a:buClr>
              <a:buSzPts val="2000"/>
              <a:buFont typeface="Noto Sans Symbols"/>
              <a:buChar char="▪"/>
              <a:defRPr sz="2000"/>
            </a:lvl2pPr>
            <a:lvl3pPr indent="-342900" lvl="2" marL="1371600" algn="l">
              <a:lnSpc>
                <a:spcPct val="100000"/>
              </a:lnSpc>
              <a:spcBef>
                <a:spcPts val="360"/>
              </a:spcBef>
              <a:spcAft>
                <a:spcPts val="0"/>
              </a:spcAft>
              <a:buClr>
                <a:schemeClr val="dk1"/>
              </a:buClr>
              <a:buSzPts val="1800"/>
              <a:buFont typeface="Noto Sans Symbols"/>
              <a:buChar char="▪"/>
              <a:defRPr sz="1800"/>
            </a:lvl3pPr>
            <a:lvl4pPr indent="-330200" lvl="3" marL="1828800" algn="l">
              <a:lnSpc>
                <a:spcPct val="100000"/>
              </a:lnSpc>
              <a:spcBef>
                <a:spcPts val="320"/>
              </a:spcBef>
              <a:spcAft>
                <a:spcPts val="0"/>
              </a:spcAft>
              <a:buClr>
                <a:schemeClr val="dk1"/>
              </a:buClr>
              <a:buSzPts val="1600"/>
              <a:buFont typeface="Noto Sans Symbols"/>
              <a:buChar char="▪"/>
              <a:defRPr sz="1600"/>
            </a:lvl4pPr>
            <a:lvl5pPr indent="-330200" lvl="4" marL="2286000" algn="l">
              <a:lnSpc>
                <a:spcPct val="100000"/>
              </a:lnSpc>
              <a:spcBef>
                <a:spcPts val="320"/>
              </a:spcBef>
              <a:spcAft>
                <a:spcPts val="0"/>
              </a:spcAft>
              <a:buClr>
                <a:schemeClr val="dk1"/>
              </a:buClr>
              <a:buSzPts val="1600"/>
              <a:buFont typeface="Noto Sans Symbols"/>
              <a:buChar char="▪"/>
              <a:defRPr sz="16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 name="Google Shape;26;p3"/>
          <p:cNvSpPr txBox="1"/>
          <p:nvPr/>
        </p:nvSpPr>
        <p:spPr>
          <a:xfrm>
            <a:off x="7620000" y="185776"/>
            <a:ext cx="131478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7F7F7F"/>
                </a:solidFill>
                <a:latin typeface="Arial"/>
                <a:ea typeface="Arial"/>
                <a:cs typeface="Arial"/>
                <a:sym typeface="Arial"/>
              </a:rPr>
              <a:t>MBDS 2020-2021</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mp; Content">
  <p:cSld name="Title, Subtitle &amp; Content">
    <p:spTree>
      <p:nvGrpSpPr>
        <p:cNvPr id="27" name="Shape 27"/>
        <p:cNvGrpSpPr/>
        <p:nvPr/>
      </p:nvGrpSpPr>
      <p:grpSpPr>
        <a:xfrm>
          <a:off x="0" y="0"/>
          <a:ext cx="0" cy="0"/>
          <a:chOff x="0" y="0"/>
          <a:chExt cx="0" cy="0"/>
        </a:xfrm>
      </p:grpSpPr>
      <p:sp>
        <p:nvSpPr>
          <p:cNvPr id="28" name="Google Shape;28;p4"/>
          <p:cNvSpPr txBox="1"/>
          <p:nvPr>
            <p:ph type="title"/>
          </p:nvPr>
        </p:nvSpPr>
        <p:spPr>
          <a:xfrm>
            <a:off x="457200" y="472985"/>
            <a:ext cx="8229600" cy="557555"/>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457200" y="1056139"/>
            <a:ext cx="8229600" cy="356634"/>
          </a:xfrm>
          <a:prstGeom prst="rect">
            <a:avLst/>
          </a:prstGeom>
          <a:noFill/>
          <a:ln>
            <a:noFill/>
          </a:ln>
        </p:spPr>
        <p:txBody>
          <a:bodyPr anchorCtr="0" anchor="t" bIns="0" lIns="0" spcFirstLastPara="1" rIns="0" wrap="square" tIns="0">
            <a:normAutofit/>
          </a:bodyPr>
          <a:lstStyle>
            <a:lvl1pPr indent="-228600" lvl="0" marL="457200" algn="ctr">
              <a:lnSpc>
                <a:spcPct val="100000"/>
              </a:lnSpc>
              <a:spcBef>
                <a:spcPts val="360"/>
              </a:spcBef>
              <a:spcAft>
                <a:spcPts val="0"/>
              </a:spcAft>
              <a:buClr>
                <a:schemeClr val="dk1"/>
              </a:buClr>
              <a:buSzPts val="1800"/>
              <a:buNone/>
              <a:defRPr b="1" sz="180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4"/>
          <p:cNvSpPr txBox="1"/>
          <p:nvPr>
            <p:ph idx="2" type="body"/>
          </p:nvPr>
        </p:nvSpPr>
        <p:spPr>
          <a:xfrm>
            <a:off x="457200" y="1531344"/>
            <a:ext cx="8229600" cy="493069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a:lvl1pPr>
            <a:lvl2pPr indent="-355600" lvl="1" marL="914400" algn="l">
              <a:lnSpc>
                <a:spcPct val="100000"/>
              </a:lnSpc>
              <a:spcBef>
                <a:spcPts val="400"/>
              </a:spcBef>
              <a:spcAft>
                <a:spcPts val="0"/>
              </a:spcAft>
              <a:buClr>
                <a:schemeClr val="dk1"/>
              </a:buClr>
              <a:buSzPts val="2000"/>
              <a:buChar char="▪"/>
              <a:defRPr/>
            </a:lvl2pPr>
            <a:lvl3pPr indent="-342900" lvl="2" marL="1371600" algn="l">
              <a:lnSpc>
                <a:spcPct val="100000"/>
              </a:lnSpc>
              <a:spcBef>
                <a:spcPts val="360"/>
              </a:spcBef>
              <a:spcAft>
                <a:spcPts val="0"/>
              </a:spcAft>
              <a:buClr>
                <a:schemeClr val="dk1"/>
              </a:buClr>
              <a:buSzPts val="1800"/>
              <a:buChar char="▪"/>
              <a:defRPr/>
            </a:lvl3pPr>
            <a:lvl4pPr indent="-330200" lvl="3" marL="1828800" algn="l">
              <a:lnSpc>
                <a:spcPct val="100000"/>
              </a:lnSpc>
              <a:spcBef>
                <a:spcPts val="320"/>
              </a:spcBef>
              <a:spcAft>
                <a:spcPts val="0"/>
              </a:spcAft>
              <a:buClr>
                <a:schemeClr val="dk1"/>
              </a:buClr>
              <a:buSzPts val="1600"/>
              <a:buChar char="▪"/>
              <a:defRPr/>
            </a:lvl4pPr>
            <a:lvl5pPr indent="-317500" lvl="4" marL="2286000" algn="l">
              <a:lnSpc>
                <a:spcPct val="100000"/>
              </a:lnSpc>
              <a:spcBef>
                <a:spcPts val="280"/>
              </a:spcBef>
              <a:spcAft>
                <a:spcPts val="0"/>
              </a:spcAft>
              <a:buClr>
                <a:schemeClr val="dk1"/>
              </a:buClr>
              <a:buSzPts val="14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 name="Google Shape;31;p4"/>
          <p:cNvSpPr txBox="1"/>
          <p:nvPr/>
        </p:nvSpPr>
        <p:spPr>
          <a:xfrm>
            <a:off x="7620000" y="185776"/>
            <a:ext cx="131478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7F7F7F"/>
                </a:solidFill>
                <a:latin typeface="Arial"/>
                <a:ea typeface="Arial"/>
                <a:cs typeface="Arial"/>
                <a:sym typeface="Arial"/>
              </a:rPr>
              <a:t>MBDS 2020-2021</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k">
  <p:cSld name="Blanck">
    <p:spTree>
      <p:nvGrpSpPr>
        <p:cNvPr id="32" name="Shape 32"/>
        <p:cNvGrpSpPr/>
        <p:nvPr/>
      </p:nvGrpSpPr>
      <p:grpSpPr>
        <a:xfrm>
          <a:off x="0" y="0"/>
          <a:ext cx="0" cy="0"/>
          <a:chOff x="0" y="0"/>
          <a:chExt cx="0" cy="0"/>
        </a:xfrm>
      </p:grpSpPr>
      <p:sp>
        <p:nvSpPr>
          <p:cNvPr id="33" name="Google Shape;33;p5"/>
          <p:cNvSpPr txBox="1"/>
          <p:nvPr/>
        </p:nvSpPr>
        <p:spPr>
          <a:xfrm>
            <a:off x="7620000" y="185776"/>
            <a:ext cx="131478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7F7F7F"/>
                </a:solidFill>
                <a:latin typeface="Arial"/>
                <a:ea typeface="Arial"/>
                <a:cs typeface="Arial"/>
                <a:sym typeface="Arial"/>
              </a:rPr>
              <a:t>MBDS 2020-2021</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34" name="Shape 34"/>
        <p:cNvGrpSpPr/>
        <p:nvPr/>
      </p:nvGrpSpPr>
      <p:grpSpPr>
        <a:xfrm>
          <a:off x="0" y="0"/>
          <a:ext cx="0" cy="0"/>
          <a:chOff x="0" y="0"/>
          <a:chExt cx="0" cy="0"/>
        </a:xfrm>
      </p:grpSpPr>
      <p:sp>
        <p:nvSpPr>
          <p:cNvPr id="35" name="Google Shape;35;p6"/>
          <p:cNvSpPr txBox="1"/>
          <p:nvPr/>
        </p:nvSpPr>
        <p:spPr>
          <a:xfrm>
            <a:off x="7620000" y="185776"/>
            <a:ext cx="131478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7F7F7F"/>
                </a:solidFill>
                <a:latin typeface="Arial"/>
                <a:ea typeface="Arial"/>
                <a:cs typeface="Arial"/>
                <a:sym typeface="Arial"/>
              </a:rPr>
              <a:t>MBDS 2020-2021</a:t>
            </a:r>
            <a:endParaRPr b="0" i="0" sz="1400" u="none" cap="none" strike="noStrike">
              <a:solidFill>
                <a:srgbClr val="000000"/>
              </a:solidFill>
              <a:latin typeface="Arial"/>
              <a:ea typeface="Arial"/>
              <a:cs typeface="Arial"/>
              <a:sym typeface="Arial"/>
            </a:endParaRPr>
          </a:p>
        </p:txBody>
      </p:sp>
      <p:sp>
        <p:nvSpPr>
          <p:cNvPr id="36" name="Google Shape;36;p6"/>
          <p:cNvSpPr/>
          <p:nvPr/>
        </p:nvSpPr>
        <p:spPr>
          <a:xfrm>
            <a:off x="202019" y="765544"/>
            <a:ext cx="2179673" cy="2539134"/>
          </a:xfrm>
          <a:prstGeom prst="rect">
            <a:avLst/>
          </a:prstGeom>
          <a:noFill/>
          <a:ln cap="flat" cmpd="sng" w="9525">
            <a:solidFill>
              <a:srgbClr val="4A7DBA"/>
            </a:solidFill>
            <a:prstDash val="solid"/>
            <a:round/>
            <a:headEnd len="sm" w="sm" type="none"/>
            <a:tailEnd len="sm" w="sm" type="none"/>
          </a:ln>
          <a:effectLst>
            <a:outerShdw blurRad="40000" rotWithShape="0" dir="5400000" dist="23000">
              <a:srgbClr val="000000">
                <a:alpha val="3333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 name="Google Shape;37;p6"/>
          <p:cNvSpPr txBox="1"/>
          <p:nvPr/>
        </p:nvSpPr>
        <p:spPr>
          <a:xfrm>
            <a:off x="244549" y="790354"/>
            <a:ext cx="183943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BUSINESS IMPACT</a:t>
            </a:r>
            <a:endParaRPr b="1" i="0" sz="1200" u="none" cap="none" strike="noStrike">
              <a:solidFill>
                <a:srgbClr val="00B4F1"/>
              </a:solidFill>
              <a:latin typeface="Avenir"/>
              <a:ea typeface="Avenir"/>
              <a:cs typeface="Avenir"/>
              <a:sym typeface="Avenir"/>
            </a:endParaRPr>
          </a:p>
        </p:txBody>
      </p:sp>
      <p:sp>
        <p:nvSpPr>
          <p:cNvPr id="38" name="Google Shape;38;p6"/>
          <p:cNvSpPr txBox="1"/>
          <p:nvPr/>
        </p:nvSpPr>
        <p:spPr>
          <a:xfrm>
            <a:off x="2480919" y="790354"/>
            <a:ext cx="24490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PROJECT MANAGEMENT</a:t>
            </a:r>
            <a:endParaRPr b="1" i="0" sz="1200" u="none" cap="none" strike="noStrike">
              <a:solidFill>
                <a:srgbClr val="00B4F1"/>
              </a:solidFill>
              <a:latin typeface="Avenir"/>
              <a:ea typeface="Avenir"/>
              <a:cs typeface="Avenir"/>
              <a:sym typeface="Avenir"/>
            </a:endParaRPr>
          </a:p>
        </p:txBody>
      </p:sp>
      <p:sp>
        <p:nvSpPr>
          <p:cNvPr id="39" name="Google Shape;39;p6"/>
          <p:cNvSpPr/>
          <p:nvPr/>
        </p:nvSpPr>
        <p:spPr>
          <a:xfrm>
            <a:off x="2491576" y="769088"/>
            <a:ext cx="2179673" cy="4299146"/>
          </a:xfrm>
          <a:prstGeom prst="rect">
            <a:avLst/>
          </a:prstGeom>
          <a:noFill/>
          <a:ln cap="flat" cmpd="sng" w="9525">
            <a:solidFill>
              <a:srgbClr val="4A7DBA"/>
            </a:solidFill>
            <a:prstDash val="solid"/>
            <a:round/>
            <a:headEnd len="sm" w="sm" type="none"/>
            <a:tailEnd len="sm" w="sm" type="none"/>
          </a:ln>
          <a:effectLst>
            <a:outerShdw blurRad="40000" rotWithShape="0" dir="5400000" dist="23000">
              <a:srgbClr val="000000">
                <a:alpha val="3333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 name="Google Shape;40;p6"/>
          <p:cNvSpPr/>
          <p:nvPr/>
        </p:nvSpPr>
        <p:spPr>
          <a:xfrm>
            <a:off x="4781133" y="769088"/>
            <a:ext cx="2179673" cy="2539134"/>
          </a:xfrm>
          <a:prstGeom prst="rect">
            <a:avLst/>
          </a:prstGeom>
          <a:noFill/>
          <a:ln cap="flat" cmpd="sng" w="9525">
            <a:solidFill>
              <a:srgbClr val="4A7DBA"/>
            </a:solidFill>
            <a:prstDash val="solid"/>
            <a:round/>
            <a:headEnd len="sm" w="sm" type="none"/>
            <a:tailEnd len="sm" w="sm" type="none"/>
          </a:ln>
          <a:effectLst>
            <a:outerShdw blurRad="40000" rotWithShape="0" dir="5400000" dist="23000">
              <a:srgbClr val="000000">
                <a:alpha val="3333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6"/>
          <p:cNvSpPr txBox="1"/>
          <p:nvPr/>
        </p:nvSpPr>
        <p:spPr>
          <a:xfrm>
            <a:off x="4834296" y="811620"/>
            <a:ext cx="24490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DB MANAGEMENT</a:t>
            </a:r>
            <a:endParaRPr b="1" i="0" sz="1200" u="none" cap="none" strike="noStrike">
              <a:solidFill>
                <a:srgbClr val="00B4F1"/>
              </a:solidFill>
              <a:latin typeface="Avenir"/>
              <a:ea typeface="Avenir"/>
              <a:cs typeface="Avenir"/>
              <a:sym typeface="Avenir"/>
            </a:endParaRPr>
          </a:p>
        </p:txBody>
      </p:sp>
      <p:sp>
        <p:nvSpPr>
          <p:cNvPr id="42" name="Google Shape;42;p6"/>
          <p:cNvSpPr txBox="1"/>
          <p:nvPr/>
        </p:nvSpPr>
        <p:spPr>
          <a:xfrm>
            <a:off x="202019" y="3515281"/>
            <a:ext cx="24490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ANALYTICS</a:t>
            </a:r>
            <a:endParaRPr b="1" i="0" sz="1200" u="none" cap="none" strike="noStrike">
              <a:solidFill>
                <a:srgbClr val="00B4F1"/>
              </a:solidFill>
              <a:latin typeface="Avenir"/>
              <a:ea typeface="Avenir"/>
              <a:cs typeface="Avenir"/>
              <a:sym typeface="Avenir"/>
            </a:endParaRPr>
          </a:p>
        </p:txBody>
      </p:sp>
      <p:sp>
        <p:nvSpPr>
          <p:cNvPr id="43" name="Google Shape;43;p6"/>
          <p:cNvSpPr txBox="1"/>
          <p:nvPr/>
        </p:nvSpPr>
        <p:spPr>
          <a:xfrm>
            <a:off x="5170966" y="4218411"/>
            <a:ext cx="24490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CODING</a:t>
            </a:r>
            <a:endParaRPr b="1" i="0" sz="1200" u="none" cap="none" strike="noStrike">
              <a:solidFill>
                <a:srgbClr val="00B4F1"/>
              </a:solidFill>
              <a:latin typeface="Avenir"/>
              <a:ea typeface="Avenir"/>
              <a:cs typeface="Avenir"/>
              <a:sym typeface="Avenir"/>
            </a:endParaRPr>
          </a:p>
        </p:txBody>
      </p:sp>
      <p:sp>
        <p:nvSpPr>
          <p:cNvPr id="44" name="Google Shape;44;p6"/>
          <p:cNvSpPr txBox="1"/>
          <p:nvPr/>
        </p:nvSpPr>
        <p:spPr>
          <a:xfrm>
            <a:off x="5170965" y="4644542"/>
            <a:ext cx="24490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SYSTEMS MANAGEMENT</a:t>
            </a:r>
            <a:endParaRPr b="1" i="0" sz="1200" u="none" cap="none" strike="noStrike">
              <a:solidFill>
                <a:srgbClr val="00B4F1"/>
              </a:solidFill>
              <a:latin typeface="Avenir"/>
              <a:ea typeface="Avenir"/>
              <a:cs typeface="Avenir"/>
              <a:sym typeface="Avenir"/>
            </a:endParaRPr>
          </a:p>
        </p:txBody>
      </p:sp>
      <p:sp>
        <p:nvSpPr>
          <p:cNvPr id="45" name="Google Shape;45;p6"/>
          <p:cNvSpPr txBox="1"/>
          <p:nvPr/>
        </p:nvSpPr>
        <p:spPr>
          <a:xfrm>
            <a:off x="5170967" y="5068234"/>
            <a:ext cx="24490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DISTRIBUTED COMPUTING</a:t>
            </a:r>
            <a:endParaRPr b="1" i="0" sz="1200" u="none" cap="none" strike="noStrike">
              <a:solidFill>
                <a:srgbClr val="00B4F1"/>
              </a:solidFill>
              <a:latin typeface="Avenir"/>
              <a:ea typeface="Avenir"/>
              <a:cs typeface="Avenir"/>
              <a:sym typeface="Avenir"/>
            </a:endParaRPr>
          </a:p>
        </p:txBody>
      </p:sp>
      <p:sp>
        <p:nvSpPr>
          <p:cNvPr id="46" name="Google Shape;46;p6"/>
          <p:cNvSpPr txBox="1"/>
          <p:nvPr/>
        </p:nvSpPr>
        <p:spPr>
          <a:xfrm>
            <a:off x="5165646" y="5554731"/>
            <a:ext cx="24490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CLOUD</a:t>
            </a:r>
            <a:endParaRPr b="1" i="0" sz="1200" u="none" cap="none" strike="noStrike">
              <a:solidFill>
                <a:srgbClr val="00B4F1"/>
              </a:solidFill>
              <a:latin typeface="Avenir"/>
              <a:ea typeface="Avenir"/>
              <a:cs typeface="Avenir"/>
              <a:sym typeface="Avenir"/>
            </a:endParaRPr>
          </a:p>
        </p:txBody>
      </p:sp>
      <p:sp>
        <p:nvSpPr>
          <p:cNvPr id="47" name="Google Shape;47;p6"/>
          <p:cNvSpPr txBox="1"/>
          <p:nvPr/>
        </p:nvSpPr>
        <p:spPr>
          <a:xfrm>
            <a:off x="5165645" y="6088912"/>
            <a:ext cx="24490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ARCHITECTURE</a:t>
            </a:r>
            <a:endParaRPr b="1" i="0" sz="1200" u="none" cap="none" strike="noStrike">
              <a:solidFill>
                <a:srgbClr val="00B4F1"/>
              </a:solidFill>
              <a:latin typeface="Avenir"/>
              <a:ea typeface="Avenir"/>
              <a:cs typeface="Avenir"/>
              <a:sym typeface="Avenir"/>
            </a:endParaRPr>
          </a:p>
        </p:txBody>
      </p:sp>
      <p:sp>
        <p:nvSpPr>
          <p:cNvPr id="48" name="Google Shape;48;p6"/>
          <p:cNvSpPr txBox="1"/>
          <p:nvPr/>
        </p:nvSpPr>
        <p:spPr>
          <a:xfrm>
            <a:off x="2437146" y="1088619"/>
            <a:ext cx="2134854" cy="4108817"/>
          </a:xfrm>
          <a:prstGeom prst="rect">
            <a:avLst/>
          </a:prstGeom>
          <a:noFill/>
          <a:ln>
            <a:noFill/>
          </a:ln>
        </p:spPr>
        <p:txBody>
          <a:bodyPr anchorCtr="0" anchor="t" bIns="45700" lIns="91425" spcFirstLastPara="1" rIns="91425" wrap="square" tIns="45700">
            <a:spAutoFit/>
          </a:bodyPr>
          <a:lstStyle/>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Project management methodologies: Understand the main methodologies based on lean and agile principles: Agile, Scrum Framework, Kanban, Lean management; plan projects based on those tools</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Govern data projects towards the desired business goals</a:t>
            </a:r>
            <a:endParaRPr b="0" i="0" sz="900" u="none" cap="none" strike="noStrike">
              <a:solidFill>
                <a:schemeClr val="dk1"/>
              </a:solidFill>
              <a:latin typeface="Avenir"/>
              <a:ea typeface="Avenir"/>
              <a:cs typeface="Avenir"/>
              <a:sym typeface="Avenir"/>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Team work: Is able to work in a team efficiently;  Holds skills to manage multi-cultural teams</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Change management: Understand how the process of organizational change or transformation occurs; Is able to manage resistance to change; is familiar with a large set of tools to properly manage change and ensure project results</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Financials: Understand the basic concepts of accounting and financial analysis and reporting; project prioritization based on financial projections </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Risks: Understand basic risk and cybersecurity management and risk assessment principles </a:t>
            </a:r>
            <a:endParaRPr b="0" i="0" sz="9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venir"/>
              <a:ea typeface="Avenir"/>
              <a:cs typeface="Avenir"/>
              <a:sym typeface="Avenir"/>
            </a:endParaRPr>
          </a:p>
        </p:txBody>
      </p:sp>
      <p:sp>
        <p:nvSpPr>
          <p:cNvPr id="49" name="Google Shape;49;p6"/>
          <p:cNvSpPr txBox="1"/>
          <p:nvPr/>
        </p:nvSpPr>
        <p:spPr>
          <a:xfrm>
            <a:off x="4761010" y="1099252"/>
            <a:ext cx="2179672" cy="1200329"/>
          </a:xfrm>
          <a:prstGeom prst="rect">
            <a:avLst/>
          </a:prstGeom>
          <a:noFill/>
          <a:ln>
            <a:noFill/>
          </a:ln>
        </p:spPr>
        <p:txBody>
          <a:bodyPr anchorCtr="0" anchor="t" bIns="45700" lIns="91425" spcFirstLastPara="1" rIns="91425" wrap="square" tIns="45700">
            <a:spAutoFit/>
          </a:bodyPr>
          <a:lstStyle/>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Ability to characterize a business problem. Formulate a business problem as a Hypothesis question.</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Use of methodologies in the execution of the analytics cycle.</a:t>
            </a:r>
            <a:endParaRPr b="0" i="0" sz="900" u="none" cap="none" strike="noStrike">
              <a:solidFill>
                <a:schemeClr val="dk1"/>
              </a:solidFill>
              <a:latin typeface="Avenir"/>
              <a:ea typeface="Avenir"/>
              <a:cs typeface="Avenir"/>
              <a:sym typeface="Avenir"/>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Ability to plan for the execution of a 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venir"/>
              <a:ea typeface="Avenir"/>
              <a:cs typeface="Avenir"/>
              <a:sym typeface="Avenir"/>
            </a:endParaRPr>
          </a:p>
        </p:txBody>
      </p:sp>
      <p:sp>
        <p:nvSpPr>
          <p:cNvPr id="50" name="Google Shape;50;p6"/>
          <p:cNvSpPr txBox="1"/>
          <p:nvPr/>
        </p:nvSpPr>
        <p:spPr>
          <a:xfrm>
            <a:off x="202019" y="3895245"/>
            <a:ext cx="2179672" cy="1200329"/>
          </a:xfrm>
          <a:prstGeom prst="rect">
            <a:avLst/>
          </a:prstGeom>
          <a:noFill/>
          <a:ln>
            <a:noFill/>
          </a:ln>
        </p:spPr>
        <p:txBody>
          <a:bodyPr anchorCtr="0" anchor="t" bIns="45700" lIns="91425" spcFirstLastPara="1" rIns="91425" wrap="square" tIns="45700">
            <a:spAutoFit/>
          </a:bodyPr>
          <a:lstStyle/>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Ability to manage statistical tools like Excel, SPSS, SAS.</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Machine Learning</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Data Manipulation &amp; visualisation.</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Probability &amp; statistics. </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Ability to identify trends and patterns in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720"/>
              <a:buFont typeface="Noto Sans Symbols"/>
              <a:buNone/>
            </a:pPr>
            <a:r>
              <a:t/>
            </a:r>
            <a:endParaRPr b="0" i="0" sz="900" u="none" cap="none" strike="noStrike">
              <a:solidFill>
                <a:schemeClr val="dk1"/>
              </a:solidFill>
              <a:latin typeface="Avenir"/>
              <a:ea typeface="Avenir"/>
              <a:cs typeface="Avenir"/>
              <a:sym typeface="Avenir"/>
            </a:endParaRPr>
          </a:p>
        </p:txBody>
      </p:sp>
      <p:sp>
        <p:nvSpPr>
          <p:cNvPr id="51" name="Google Shape;51;p6"/>
          <p:cNvSpPr/>
          <p:nvPr/>
        </p:nvSpPr>
        <p:spPr>
          <a:xfrm>
            <a:off x="205558" y="3522919"/>
            <a:ext cx="2179673" cy="2539134"/>
          </a:xfrm>
          <a:prstGeom prst="rect">
            <a:avLst/>
          </a:prstGeom>
          <a:noFill/>
          <a:ln cap="flat" cmpd="sng" w="9525">
            <a:solidFill>
              <a:srgbClr val="4A7DBA"/>
            </a:solidFill>
            <a:prstDash val="solid"/>
            <a:round/>
            <a:headEnd len="sm" w="sm" type="none"/>
            <a:tailEnd len="sm" w="sm" type="none"/>
          </a:ln>
          <a:effectLst>
            <a:outerShdw blurRad="40000" rotWithShape="0" dir="5400000" dist="23000">
              <a:srgbClr val="000000">
                <a:alpha val="3333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p:cSld name="Title &amp; Subtitle">
    <p:spTree>
      <p:nvGrpSpPr>
        <p:cNvPr id="52" name="Shape 52"/>
        <p:cNvGrpSpPr/>
        <p:nvPr/>
      </p:nvGrpSpPr>
      <p:grpSpPr>
        <a:xfrm>
          <a:off x="0" y="0"/>
          <a:ext cx="0" cy="0"/>
          <a:chOff x="0" y="0"/>
          <a:chExt cx="0" cy="0"/>
        </a:xfrm>
      </p:grpSpPr>
      <p:sp>
        <p:nvSpPr>
          <p:cNvPr id="53" name="Google Shape;53;p7"/>
          <p:cNvSpPr txBox="1"/>
          <p:nvPr>
            <p:ph type="title"/>
          </p:nvPr>
        </p:nvSpPr>
        <p:spPr>
          <a:xfrm>
            <a:off x="457200" y="472985"/>
            <a:ext cx="8229600" cy="557555"/>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 type="body"/>
          </p:nvPr>
        </p:nvSpPr>
        <p:spPr>
          <a:xfrm>
            <a:off x="457200" y="1056139"/>
            <a:ext cx="8229600" cy="356634"/>
          </a:xfrm>
          <a:prstGeom prst="rect">
            <a:avLst/>
          </a:prstGeom>
          <a:noFill/>
          <a:ln>
            <a:noFill/>
          </a:ln>
        </p:spPr>
        <p:txBody>
          <a:bodyPr anchorCtr="0" anchor="t" bIns="0" lIns="0" spcFirstLastPara="1" rIns="0" wrap="square" tIns="0">
            <a:normAutofit/>
          </a:bodyPr>
          <a:lstStyle>
            <a:lvl1pPr indent="-228600" lvl="0" marL="457200" algn="ctr">
              <a:lnSpc>
                <a:spcPct val="100000"/>
              </a:lnSpc>
              <a:spcBef>
                <a:spcPts val="360"/>
              </a:spcBef>
              <a:spcAft>
                <a:spcPts val="0"/>
              </a:spcAft>
              <a:buClr>
                <a:schemeClr val="dk1"/>
              </a:buClr>
              <a:buSzPts val="1800"/>
              <a:buNone/>
              <a:defRPr b="1" sz="180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5" name="Google Shape;55;p7"/>
          <p:cNvSpPr txBox="1"/>
          <p:nvPr/>
        </p:nvSpPr>
        <p:spPr>
          <a:xfrm>
            <a:off x="7620000" y="185776"/>
            <a:ext cx="131478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7F7F7F"/>
                </a:solidFill>
                <a:latin typeface="Arial"/>
                <a:ea typeface="Arial"/>
                <a:cs typeface="Arial"/>
                <a:sym typeface="Arial"/>
              </a:rPr>
              <a:t>MBDS 2020-2021</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out title">
  <p:cSld name="Content without title">
    <p:spTree>
      <p:nvGrpSpPr>
        <p:cNvPr id="56" name="Shape 56"/>
        <p:cNvGrpSpPr/>
        <p:nvPr/>
      </p:nvGrpSpPr>
      <p:grpSpPr>
        <a:xfrm>
          <a:off x="0" y="0"/>
          <a:ext cx="0" cy="0"/>
          <a:chOff x="0" y="0"/>
          <a:chExt cx="0" cy="0"/>
        </a:xfrm>
      </p:grpSpPr>
      <p:sp>
        <p:nvSpPr>
          <p:cNvPr id="57" name="Google Shape;57;p8"/>
          <p:cNvSpPr txBox="1"/>
          <p:nvPr>
            <p:ph idx="1" type="body"/>
          </p:nvPr>
        </p:nvSpPr>
        <p:spPr>
          <a:xfrm>
            <a:off x="457200" y="881349"/>
            <a:ext cx="8229600" cy="553046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Font typeface="Noto Sans Symbols"/>
              <a:buChar char="▪"/>
              <a:defRPr sz="2400"/>
            </a:lvl1pPr>
            <a:lvl2pPr indent="-355600" lvl="1" marL="914400" algn="l">
              <a:lnSpc>
                <a:spcPct val="100000"/>
              </a:lnSpc>
              <a:spcBef>
                <a:spcPts val="400"/>
              </a:spcBef>
              <a:spcAft>
                <a:spcPts val="0"/>
              </a:spcAft>
              <a:buClr>
                <a:schemeClr val="dk1"/>
              </a:buClr>
              <a:buSzPts val="2000"/>
              <a:buFont typeface="Noto Sans Symbols"/>
              <a:buChar char="▪"/>
              <a:defRPr sz="2000"/>
            </a:lvl2pPr>
            <a:lvl3pPr indent="-342900" lvl="2" marL="1371600" algn="l">
              <a:lnSpc>
                <a:spcPct val="100000"/>
              </a:lnSpc>
              <a:spcBef>
                <a:spcPts val="360"/>
              </a:spcBef>
              <a:spcAft>
                <a:spcPts val="0"/>
              </a:spcAft>
              <a:buClr>
                <a:schemeClr val="dk1"/>
              </a:buClr>
              <a:buSzPts val="1800"/>
              <a:buFont typeface="Noto Sans Symbols"/>
              <a:buChar char="▪"/>
              <a:defRPr sz="1800"/>
            </a:lvl3pPr>
            <a:lvl4pPr indent="-330200" lvl="3" marL="1828800" algn="l">
              <a:lnSpc>
                <a:spcPct val="100000"/>
              </a:lnSpc>
              <a:spcBef>
                <a:spcPts val="320"/>
              </a:spcBef>
              <a:spcAft>
                <a:spcPts val="0"/>
              </a:spcAft>
              <a:buClr>
                <a:schemeClr val="dk1"/>
              </a:buClr>
              <a:buSzPts val="1600"/>
              <a:buFont typeface="Noto Sans Symbols"/>
              <a:buChar char="▪"/>
              <a:defRPr sz="1600"/>
            </a:lvl4pPr>
            <a:lvl5pPr indent="-330200" lvl="4" marL="2286000" algn="l">
              <a:lnSpc>
                <a:spcPct val="100000"/>
              </a:lnSpc>
              <a:spcBef>
                <a:spcPts val="320"/>
              </a:spcBef>
              <a:spcAft>
                <a:spcPts val="0"/>
              </a:spcAft>
              <a:buClr>
                <a:schemeClr val="dk1"/>
              </a:buClr>
              <a:buSzPts val="1600"/>
              <a:buFont typeface="Noto Sans Symbols"/>
              <a:buChar char="▪"/>
              <a:defRPr sz="16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8" name="Google Shape;58;p8"/>
          <p:cNvSpPr txBox="1"/>
          <p:nvPr/>
        </p:nvSpPr>
        <p:spPr>
          <a:xfrm>
            <a:off x="7620000" y="185776"/>
            <a:ext cx="131478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7F7F7F"/>
                </a:solidFill>
                <a:latin typeface="Arial"/>
                <a:ea typeface="Arial"/>
                <a:cs typeface="Arial"/>
                <a:sym typeface="Arial"/>
              </a:rPr>
              <a:t>MBDS 2020-2021</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167585"/>
            <a:ext cx="8229600" cy="1143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341645"/>
            <a:ext cx="8229600" cy="5070169"/>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17500" lvl="4" marL="2286000" marR="0" rtl="0" algn="l">
              <a:lnSpc>
                <a:spcPct val="100000"/>
              </a:lnSpc>
              <a:spcBef>
                <a:spcPts val="28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Logo-BTS.jpg" id="12" name="Google Shape;12;p1"/>
          <p:cNvPicPr preferRelativeResize="0"/>
          <p:nvPr/>
        </p:nvPicPr>
        <p:blipFill rotWithShape="1">
          <a:blip r:embed="rId1">
            <a:alphaModFix/>
          </a:blip>
          <a:srcRect b="0" l="0" r="0" t="0"/>
          <a:stretch/>
        </p:blipFill>
        <p:spPr>
          <a:xfrm>
            <a:off x="121186" y="136525"/>
            <a:ext cx="2200275" cy="4873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www.youtube.com/watch?v=40riCqvRoMs" TargetMode="External"/><Relationship Id="rId5"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hyperlink" Target="http://www.youtube.com/watch?v=GWt6Fu05voI" TargetMode="External"/><Relationship Id="rId7"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9"/>
          <p:cNvSpPr txBox="1"/>
          <p:nvPr>
            <p:ph idx="1" type="body"/>
          </p:nvPr>
        </p:nvSpPr>
        <p:spPr>
          <a:xfrm>
            <a:off x="546100" y="2810825"/>
            <a:ext cx="6647100" cy="1098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6857"/>
              <a:buFont typeface="Arial"/>
              <a:buNone/>
            </a:pPr>
            <a:r>
              <a:rPr lang="en-GB" sz="1400"/>
              <a:t>Laboratory 7</a:t>
            </a:r>
            <a:endParaRPr sz="1400"/>
          </a:p>
          <a:p>
            <a:pPr indent="0" lvl="0" marL="0" rtl="0" algn="l">
              <a:lnSpc>
                <a:spcPct val="100000"/>
              </a:lnSpc>
              <a:spcBef>
                <a:spcPts val="0"/>
              </a:spcBef>
              <a:spcAft>
                <a:spcPts val="0"/>
              </a:spcAft>
              <a:buClr>
                <a:schemeClr val="dk1"/>
              </a:buClr>
              <a:buSzPts val="6857"/>
              <a:buFont typeface="Arial"/>
              <a:buNone/>
            </a:pPr>
            <a:r>
              <a:t/>
            </a:r>
            <a:endParaRPr sz="1400"/>
          </a:p>
          <a:p>
            <a:pPr indent="0" lvl="0" marL="0" rtl="0" algn="l">
              <a:lnSpc>
                <a:spcPct val="100000"/>
              </a:lnSpc>
              <a:spcBef>
                <a:spcPts val="0"/>
              </a:spcBef>
              <a:spcAft>
                <a:spcPts val="0"/>
              </a:spcAft>
              <a:buClr>
                <a:schemeClr val="dk1"/>
              </a:buClr>
              <a:buSzPts val="1100"/>
              <a:buFont typeface="Arial"/>
              <a:buNone/>
            </a:pPr>
            <a:r>
              <a:rPr lang="en-GB" sz="2900">
                <a:latin typeface="Ubuntu"/>
                <a:ea typeface="Ubuntu"/>
                <a:cs typeface="Ubuntu"/>
                <a:sym typeface="Ubuntu"/>
              </a:rPr>
              <a:t>ImageNet</a:t>
            </a:r>
            <a:endParaRPr sz="2900">
              <a:latin typeface="Ubuntu"/>
              <a:ea typeface="Ubuntu"/>
              <a:cs typeface="Ubuntu"/>
              <a:sym typeface="Ubuntu"/>
            </a:endParaRPr>
          </a:p>
        </p:txBody>
      </p:sp>
      <p:pic>
        <p:nvPicPr>
          <p:cNvPr id="64" name="Google Shape;64;p9"/>
          <p:cNvPicPr preferRelativeResize="0"/>
          <p:nvPr/>
        </p:nvPicPr>
        <p:blipFill rotWithShape="1">
          <a:blip r:embed="rId3">
            <a:alphaModFix/>
          </a:blip>
          <a:srcRect b="0" l="0" r="0" t="0"/>
          <a:stretch/>
        </p:blipFill>
        <p:spPr>
          <a:xfrm>
            <a:off x="868007" y="4859000"/>
            <a:ext cx="1184867" cy="1572802"/>
          </a:xfrm>
          <a:prstGeom prst="rect">
            <a:avLst/>
          </a:prstGeom>
          <a:noFill/>
          <a:ln>
            <a:noFill/>
          </a:ln>
        </p:spPr>
      </p:pic>
      <p:sp>
        <p:nvSpPr>
          <p:cNvPr id="65" name="Google Shape;65;p9"/>
          <p:cNvSpPr txBox="1"/>
          <p:nvPr/>
        </p:nvSpPr>
        <p:spPr>
          <a:xfrm>
            <a:off x="546100" y="4272300"/>
            <a:ext cx="6177300" cy="2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FFFFFF"/>
                </a:solidFill>
                <a:latin typeface="Arial"/>
                <a:ea typeface="Arial"/>
                <a:cs typeface="Arial"/>
                <a:sym typeface="Arial"/>
              </a:rPr>
              <a:t>Master in Big Data Solutions 2020-2021 - Artificial Intelligence</a:t>
            </a:r>
            <a:endParaRPr b="0" i="0" sz="1400" u="none" cap="none" strike="noStrike">
              <a:solidFill>
                <a:srgbClr val="000000"/>
              </a:solidFill>
              <a:latin typeface="Arial"/>
              <a:ea typeface="Arial"/>
              <a:cs typeface="Arial"/>
              <a:sym typeface="Arial"/>
            </a:endParaRPr>
          </a:p>
        </p:txBody>
      </p:sp>
      <p:sp>
        <p:nvSpPr>
          <p:cNvPr id="66" name="Google Shape;66;p9"/>
          <p:cNvSpPr txBox="1"/>
          <p:nvPr/>
        </p:nvSpPr>
        <p:spPr>
          <a:xfrm>
            <a:off x="2476876" y="5636800"/>
            <a:ext cx="1872600" cy="459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Luis Salgueiro</a:t>
            </a:r>
            <a:endParaRPr b="0" i="1"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luis.salgueiro@bts.tech</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457200" y="6253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Torchivision models</a:t>
            </a:r>
            <a:endParaRPr/>
          </a:p>
        </p:txBody>
      </p:sp>
      <p:sp>
        <p:nvSpPr>
          <p:cNvPr id="142" name="Google Shape;142;p18"/>
          <p:cNvSpPr txBox="1"/>
          <p:nvPr/>
        </p:nvSpPr>
        <p:spPr>
          <a:xfrm>
            <a:off x="424500" y="1390525"/>
            <a:ext cx="8284800" cy="7359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sz="1800">
              <a:latin typeface="Ubuntu"/>
              <a:ea typeface="Ubuntu"/>
              <a:cs typeface="Ubuntu"/>
              <a:sym typeface="Ubuntu"/>
            </a:endParaRPr>
          </a:p>
        </p:txBody>
      </p:sp>
      <p:sp>
        <p:nvSpPr>
          <p:cNvPr id="143" name="Google Shape;143;p18"/>
          <p:cNvSpPr txBox="1"/>
          <p:nvPr/>
        </p:nvSpPr>
        <p:spPr>
          <a:xfrm>
            <a:off x="99100" y="6379900"/>
            <a:ext cx="727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1"/>
                </a:solidFill>
              </a:rPr>
              <a:t>Credits: </a:t>
            </a:r>
            <a:r>
              <a:rPr lang="en-GB" sz="900">
                <a:solidFill>
                  <a:schemeClr val="dk1"/>
                </a:solidFill>
              </a:rPr>
              <a:t>https://pytorch.org/vision/stable/models.html</a:t>
            </a:r>
            <a:endParaRPr/>
          </a:p>
        </p:txBody>
      </p:sp>
      <p:pic>
        <p:nvPicPr>
          <p:cNvPr id="144" name="Google Shape;144;p18"/>
          <p:cNvPicPr preferRelativeResize="0"/>
          <p:nvPr/>
        </p:nvPicPr>
        <p:blipFill>
          <a:blip r:embed="rId3">
            <a:alphaModFix/>
          </a:blip>
          <a:stretch>
            <a:fillRect/>
          </a:stretch>
        </p:blipFill>
        <p:spPr>
          <a:xfrm>
            <a:off x="381000" y="1516825"/>
            <a:ext cx="5666103" cy="3948676"/>
          </a:xfrm>
          <a:prstGeom prst="rect">
            <a:avLst/>
          </a:prstGeom>
          <a:noFill/>
          <a:ln>
            <a:noFill/>
          </a:ln>
        </p:spPr>
      </p:pic>
      <p:pic>
        <p:nvPicPr>
          <p:cNvPr id="145" name="Google Shape;145;p18"/>
          <p:cNvPicPr preferRelativeResize="0"/>
          <p:nvPr/>
        </p:nvPicPr>
        <p:blipFill>
          <a:blip r:embed="rId4">
            <a:alphaModFix/>
          </a:blip>
          <a:stretch>
            <a:fillRect/>
          </a:stretch>
        </p:blipFill>
        <p:spPr>
          <a:xfrm>
            <a:off x="3333750" y="3390900"/>
            <a:ext cx="5067300" cy="2971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457200" y="6253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Transfer Learning</a:t>
            </a:r>
            <a:endParaRPr/>
          </a:p>
        </p:txBody>
      </p:sp>
      <p:sp>
        <p:nvSpPr>
          <p:cNvPr id="151" name="Google Shape;151;p19"/>
          <p:cNvSpPr txBox="1"/>
          <p:nvPr/>
        </p:nvSpPr>
        <p:spPr>
          <a:xfrm>
            <a:off x="424500" y="1390525"/>
            <a:ext cx="8284800" cy="7359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sz="1800">
              <a:latin typeface="Ubuntu"/>
              <a:ea typeface="Ubuntu"/>
              <a:cs typeface="Ubuntu"/>
              <a:sym typeface="Ubuntu"/>
            </a:endParaRPr>
          </a:p>
        </p:txBody>
      </p:sp>
      <p:sp>
        <p:nvSpPr>
          <p:cNvPr id="152" name="Google Shape;152;p19"/>
          <p:cNvSpPr txBox="1"/>
          <p:nvPr/>
        </p:nvSpPr>
        <p:spPr>
          <a:xfrm>
            <a:off x="99100" y="6379900"/>
            <a:ext cx="7276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1"/>
                </a:solidFill>
              </a:rPr>
              <a:t>Credits: </a:t>
            </a:r>
            <a:r>
              <a:rPr lang="en-GB" sz="900">
                <a:solidFill>
                  <a:schemeClr val="dk1"/>
                </a:solidFill>
              </a:rPr>
              <a:t>https://jeanvitor.com/transfer-learning-applied-to-image-recognition-of-similiar-datasets/</a:t>
            </a:r>
            <a:endParaRPr sz="900">
              <a:solidFill>
                <a:schemeClr val="dk1"/>
              </a:solidFill>
            </a:endParaRPr>
          </a:p>
          <a:p>
            <a:pPr indent="0" lvl="0" marL="0" rtl="0" algn="l">
              <a:spcBef>
                <a:spcPts val="0"/>
              </a:spcBef>
              <a:spcAft>
                <a:spcPts val="0"/>
              </a:spcAft>
              <a:buNone/>
            </a:pPr>
            <a:r>
              <a:rPr lang="en-GB" sz="900">
                <a:solidFill>
                  <a:schemeClr val="dk1"/>
                </a:solidFill>
              </a:rPr>
              <a:t>https://www.pyimagesearch.com/2019/06/03/fine-tuning-with-keras-and-deep-learning/</a:t>
            </a:r>
            <a:endParaRPr sz="900">
              <a:solidFill>
                <a:schemeClr val="dk1"/>
              </a:solidFill>
            </a:endParaRPr>
          </a:p>
          <a:p>
            <a:pPr indent="0" lvl="0" marL="0" rtl="0" algn="l">
              <a:spcBef>
                <a:spcPts val="0"/>
              </a:spcBef>
              <a:spcAft>
                <a:spcPts val="0"/>
              </a:spcAft>
              <a:buNone/>
            </a:pPr>
            <a:r>
              <a:t/>
            </a:r>
            <a:endParaRPr sz="900">
              <a:solidFill>
                <a:schemeClr val="dk1"/>
              </a:solidFill>
            </a:endParaRPr>
          </a:p>
        </p:txBody>
      </p:sp>
      <p:pic>
        <p:nvPicPr>
          <p:cNvPr id="153" name="Google Shape;153;p19"/>
          <p:cNvPicPr preferRelativeResize="0"/>
          <p:nvPr/>
        </p:nvPicPr>
        <p:blipFill>
          <a:blip r:embed="rId3">
            <a:alphaModFix/>
          </a:blip>
          <a:stretch>
            <a:fillRect/>
          </a:stretch>
        </p:blipFill>
        <p:spPr>
          <a:xfrm>
            <a:off x="152400" y="2278825"/>
            <a:ext cx="3905250" cy="2190750"/>
          </a:xfrm>
          <a:prstGeom prst="rect">
            <a:avLst/>
          </a:prstGeom>
          <a:noFill/>
          <a:ln>
            <a:noFill/>
          </a:ln>
        </p:spPr>
      </p:pic>
      <p:pic>
        <p:nvPicPr>
          <p:cNvPr id="154" name="Google Shape;154;p19"/>
          <p:cNvPicPr preferRelativeResize="0"/>
          <p:nvPr/>
        </p:nvPicPr>
        <p:blipFill>
          <a:blip r:embed="rId4">
            <a:alphaModFix/>
          </a:blip>
          <a:stretch>
            <a:fillRect/>
          </a:stretch>
        </p:blipFill>
        <p:spPr>
          <a:xfrm>
            <a:off x="4286250" y="1440625"/>
            <a:ext cx="4600398" cy="3948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p:nvPr/>
        </p:nvSpPr>
        <p:spPr>
          <a:xfrm>
            <a:off x="0" y="1728788"/>
            <a:ext cx="9144000" cy="2947987"/>
          </a:xfrm>
          <a:prstGeom prst="rect">
            <a:avLst/>
          </a:prstGeom>
          <a:solidFill>
            <a:srgbClr val="009D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60" name="Google Shape;160;p20"/>
          <p:cNvPicPr preferRelativeResize="0"/>
          <p:nvPr/>
        </p:nvPicPr>
        <p:blipFill rotWithShape="1">
          <a:blip r:embed="rId3">
            <a:alphaModFix/>
          </a:blip>
          <a:srcRect b="0" l="0" r="0" t="0"/>
          <a:stretch/>
        </p:blipFill>
        <p:spPr>
          <a:xfrm>
            <a:off x="1892300" y="1728788"/>
            <a:ext cx="5384800" cy="29479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0"/>
          <p:cNvSpPr txBox="1"/>
          <p:nvPr>
            <p:ph type="title"/>
          </p:nvPr>
        </p:nvSpPr>
        <p:spPr>
          <a:xfrm>
            <a:off x="457200" y="173114"/>
            <a:ext cx="8229600" cy="11430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Reminder</a:t>
            </a:r>
            <a:endParaRPr/>
          </a:p>
        </p:txBody>
      </p:sp>
      <p:sp>
        <p:nvSpPr>
          <p:cNvPr id="72" name="Google Shape;72;p10"/>
          <p:cNvSpPr txBox="1"/>
          <p:nvPr>
            <p:ph idx="1" type="body"/>
          </p:nvPr>
        </p:nvSpPr>
        <p:spPr>
          <a:xfrm>
            <a:off x="457200" y="1522758"/>
            <a:ext cx="8229600" cy="490007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400"/>
              <a:buNone/>
            </a:pPr>
            <a:r>
              <a:rPr b="1" lang="en-GB" sz="1900">
                <a:solidFill>
                  <a:srgbClr val="000000"/>
                </a:solidFill>
                <a:latin typeface="Ubuntu"/>
                <a:ea typeface="Ubuntu"/>
                <a:cs typeface="Ubuntu"/>
                <a:sym typeface="Ubuntu"/>
              </a:rPr>
              <a:t>Is this webinar being recorded?</a:t>
            </a:r>
            <a:endParaRPr b="1" sz="1900">
              <a:solidFill>
                <a:srgbClr val="000000"/>
              </a:solidFill>
              <a:latin typeface="Ubuntu"/>
              <a:ea typeface="Ubuntu"/>
              <a:cs typeface="Ubuntu"/>
              <a:sym typeface="Ubuntu"/>
            </a:endParaRPr>
          </a:p>
          <a:p>
            <a:pPr indent="-190500" lvl="0" marL="342900" rtl="0" algn="l">
              <a:lnSpc>
                <a:spcPct val="100000"/>
              </a:lnSpc>
              <a:spcBef>
                <a:spcPts val="480"/>
              </a:spcBef>
              <a:spcAft>
                <a:spcPts val="0"/>
              </a:spcAft>
              <a:buClr>
                <a:schemeClr val="dk1"/>
              </a:buClr>
              <a:buSzPts val="2400"/>
              <a:buFont typeface="Noto Sans Symbols"/>
              <a:buNone/>
            </a:pPr>
            <a:r>
              <a:t/>
            </a:r>
            <a:endParaRPr/>
          </a:p>
        </p:txBody>
      </p:sp>
      <p:pic>
        <p:nvPicPr>
          <p:cNvPr id="73" name="Google Shape;73;p10"/>
          <p:cNvPicPr preferRelativeResize="0"/>
          <p:nvPr/>
        </p:nvPicPr>
        <p:blipFill rotWithShape="1">
          <a:blip r:embed="rId3">
            <a:alphaModFix/>
          </a:blip>
          <a:srcRect b="0" l="0" r="0" t="0"/>
          <a:stretch/>
        </p:blipFill>
        <p:spPr>
          <a:xfrm>
            <a:off x="2623725" y="2365950"/>
            <a:ext cx="4288450" cy="2401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1"/>
          <p:cNvSpPr txBox="1"/>
          <p:nvPr>
            <p:ph type="title"/>
          </p:nvPr>
        </p:nvSpPr>
        <p:spPr>
          <a:xfrm>
            <a:off x="457200" y="6253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ImageNet</a:t>
            </a:r>
            <a:endParaRPr/>
          </a:p>
        </p:txBody>
      </p:sp>
      <p:sp>
        <p:nvSpPr>
          <p:cNvPr id="79" name="Google Shape;79;p11"/>
          <p:cNvSpPr txBox="1"/>
          <p:nvPr/>
        </p:nvSpPr>
        <p:spPr>
          <a:xfrm>
            <a:off x="99100" y="6379900"/>
            <a:ext cx="727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1"/>
                </a:solidFill>
              </a:rPr>
              <a:t>Credits: </a:t>
            </a:r>
            <a:r>
              <a:rPr lang="en-GB" sz="900">
                <a:solidFill>
                  <a:schemeClr val="dk1"/>
                </a:solidFill>
              </a:rPr>
              <a:t>https://datasmarts.net/es/que-es-imagenet-y-por-que-necesitas-conocerlo/</a:t>
            </a:r>
            <a:endParaRPr/>
          </a:p>
        </p:txBody>
      </p:sp>
      <p:pic>
        <p:nvPicPr>
          <p:cNvPr id="80" name="Google Shape;80;p11"/>
          <p:cNvPicPr preferRelativeResize="0"/>
          <p:nvPr/>
        </p:nvPicPr>
        <p:blipFill>
          <a:blip r:embed="rId3">
            <a:alphaModFix/>
          </a:blip>
          <a:stretch>
            <a:fillRect/>
          </a:stretch>
        </p:blipFill>
        <p:spPr>
          <a:xfrm>
            <a:off x="762000" y="1335451"/>
            <a:ext cx="7555375" cy="3022175"/>
          </a:xfrm>
          <a:prstGeom prst="rect">
            <a:avLst/>
          </a:prstGeom>
          <a:noFill/>
          <a:ln>
            <a:noFill/>
          </a:ln>
        </p:spPr>
      </p:pic>
      <p:pic>
        <p:nvPicPr>
          <p:cNvPr descr="When a very young child looks at a picture, she can identify simple elements: &quot;cat,&quot; &quot;book,&quot; &quot;chair.&quot; Now, computers are getting smart enough to do that too. What's next? In a thrilling talk, computer vision expert Fei-Fei Li describes the state of the art — including the database of 15 million photos her team built to &quot;teach&quot; a computer to understand pictures — and the key insights yet to come.&#10;&#10;TEDTalks is a daily video podcast of the best talks and performances from the TED Conference, where the world's leading thinkers and doers give the talk of their lives in 18 minutes (or less). Look for talks on Technology, Entertainment and Design -- plus science, business, global issues, the arts and much more.&#10;Find closed captions and translated subtitles in many languages at http://www.ted.com/translate&#10;&#10;Follow TED news on Twitter: http://www.twitter.com/tednews&#10;Like TED on Facebook: https://www.facebook.com/TED&#10;&#10;Subscribe to our channel: http://www.youtube.com/user/TEDtalksDirector" id="81" name="Google Shape;81;p11" title="How we teach computers to understand pictures | Fei Fei Li">
            <a:hlinkClick r:id="rId4"/>
          </p:cNvPr>
          <p:cNvPicPr preferRelativeResize="0"/>
          <p:nvPr/>
        </p:nvPicPr>
        <p:blipFill>
          <a:blip r:embed="rId5">
            <a:alphaModFix/>
          </a:blip>
          <a:stretch>
            <a:fillRect/>
          </a:stretch>
        </p:blipFill>
        <p:spPr>
          <a:xfrm>
            <a:off x="5168450" y="4510000"/>
            <a:ext cx="2924011" cy="2193000"/>
          </a:xfrm>
          <a:prstGeom prst="rect">
            <a:avLst/>
          </a:prstGeom>
          <a:noFill/>
          <a:ln>
            <a:noFill/>
          </a:ln>
        </p:spPr>
      </p:pic>
      <p:sp>
        <p:nvSpPr>
          <p:cNvPr id="82" name="Google Shape;82;p11"/>
          <p:cNvSpPr txBox="1"/>
          <p:nvPr/>
        </p:nvSpPr>
        <p:spPr>
          <a:xfrm>
            <a:off x="466775" y="4763500"/>
            <a:ext cx="424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+15M images labeled over +15K classes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2"/>
          <p:cNvSpPr txBox="1"/>
          <p:nvPr>
            <p:ph type="title"/>
          </p:nvPr>
        </p:nvSpPr>
        <p:spPr>
          <a:xfrm>
            <a:off x="457200" y="6253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ImageNet</a:t>
            </a:r>
            <a:endParaRPr/>
          </a:p>
        </p:txBody>
      </p:sp>
      <p:sp>
        <p:nvSpPr>
          <p:cNvPr id="88" name="Google Shape;88;p12"/>
          <p:cNvSpPr txBox="1"/>
          <p:nvPr/>
        </p:nvSpPr>
        <p:spPr>
          <a:xfrm>
            <a:off x="99100" y="6379900"/>
            <a:ext cx="727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1"/>
                </a:solidFill>
              </a:rPr>
              <a:t>Credits: https://semiengineering.com/new-vision-technologies-for-real-world-applications/</a:t>
            </a:r>
            <a:endParaRPr/>
          </a:p>
        </p:txBody>
      </p:sp>
      <p:pic>
        <p:nvPicPr>
          <p:cNvPr id="89" name="Google Shape;89;p12"/>
          <p:cNvPicPr preferRelativeResize="0"/>
          <p:nvPr/>
        </p:nvPicPr>
        <p:blipFill>
          <a:blip r:embed="rId3">
            <a:alphaModFix/>
          </a:blip>
          <a:stretch>
            <a:fillRect/>
          </a:stretch>
        </p:blipFill>
        <p:spPr>
          <a:xfrm>
            <a:off x="609600" y="2783285"/>
            <a:ext cx="6096000" cy="3314700"/>
          </a:xfrm>
          <a:prstGeom prst="rect">
            <a:avLst/>
          </a:prstGeom>
          <a:noFill/>
          <a:ln>
            <a:noFill/>
          </a:ln>
        </p:spPr>
      </p:pic>
      <p:sp>
        <p:nvSpPr>
          <p:cNvPr id="90" name="Google Shape;90;p12"/>
          <p:cNvSpPr txBox="1"/>
          <p:nvPr/>
        </p:nvSpPr>
        <p:spPr>
          <a:xfrm>
            <a:off x="414500" y="1851950"/>
            <a:ext cx="7013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rgbClr val="3E3E3E"/>
                </a:solidFill>
                <a:highlight>
                  <a:srgbClr val="FFFFFF"/>
                </a:highlight>
              </a:rPr>
              <a:t>Imagenet Large Scale Vision Recognition Challenge (ILSVRC) </a:t>
            </a:r>
            <a:endParaRPr b="1"/>
          </a:p>
        </p:txBody>
      </p:sp>
      <p:sp>
        <p:nvSpPr>
          <p:cNvPr id="91" name="Google Shape;91;p12"/>
          <p:cNvSpPr txBox="1"/>
          <p:nvPr/>
        </p:nvSpPr>
        <p:spPr>
          <a:xfrm>
            <a:off x="5517525" y="2333875"/>
            <a:ext cx="3494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Use a sub-set of ImageNet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1000 samples of 1000 classes.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Total dataset: 1.2M samples</a:t>
            </a:r>
            <a:endParaRPr/>
          </a:p>
          <a:p>
            <a:pPr indent="-317500" lvl="0" marL="457200" rtl="0" algn="l">
              <a:spcBef>
                <a:spcPts val="0"/>
              </a:spcBef>
              <a:spcAft>
                <a:spcPts val="0"/>
              </a:spcAft>
              <a:buSzPts val="1400"/>
              <a:buChar char="-"/>
            </a:pPr>
            <a:r>
              <a:rPr lang="en-GB"/>
              <a:t>1M samples for training.</a:t>
            </a:r>
            <a:endParaRPr/>
          </a:p>
          <a:p>
            <a:pPr indent="-317500" lvl="0" marL="457200" rtl="0" algn="l">
              <a:spcBef>
                <a:spcPts val="0"/>
              </a:spcBef>
              <a:spcAft>
                <a:spcPts val="0"/>
              </a:spcAft>
              <a:buSzPts val="1400"/>
              <a:buChar char="-"/>
            </a:pPr>
            <a:r>
              <a:rPr lang="en-GB"/>
              <a:t>50k samples for validation</a:t>
            </a:r>
            <a:endParaRPr/>
          </a:p>
          <a:p>
            <a:pPr indent="-317500" lvl="0" marL="457200" rtl="0" algn="l">
              <a:spcBef>
                <a:spcPts val="0"/>
              </a:spcBef>
              <a:spcAft>
                <a:spcPts val="0"/>
              </a:spcAft>
              <a:buSzPts val="1400"/>
              <a:buChar char="-"/>
            </a:pPr>
            <a:r>
              <a:rPr lang="en-GB"/>
              <a:t>150K samples for test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title"/>
          </p:nvPr>
        </p:nvSpPr>
        <p:spPr>
          <a:xfrm>
            <a:off x="457200" y="6253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VGG-16 (2014)</a:t>
            </a:r>
            <a:endParaRPr/>
          </a:p>
        </p:txBody>
      </p:sp>
      <p:sp>
        <p:nvSpPr>
          <p:cNvPr id="97" name="Google Shape;97;p13"/>
          <p:cNvSpPr txBox="1"/>
          <p:nvPr/>
        </p:nvSpPr>
        <p:spPr>
          <a:xfrm>
            <a:off x="424500" y="1390525"/>
            <a:ext cx="8284800" cy="7359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sz="1800">
              <a:latin typeface="Ubuntu"/>
              <a:ea typeface="Ubuntu"/>
              <a:cs typeface="Ubuntu"/>
              <a:sym typeface="Ubuntu"/>
            </a:endParaRPr>
          </a:p>
        </p:txBody>
      </p:sp>
      <p:sp>
        <p:nvSpPr>
          <p:cNvPr id="98" name="Google Shape;98;p13"/>
          <p:cNvSpPr txBox="1"/>
          <p:nvPr/>
        </p:nvSpPr>
        <p:spPr>
          <a:xfrm>
            <a:off x="99100" y="6379900"/>
            <a:ext cx="7276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1"/>
                </a:solidFill>
              </a:rPr>
              <a:t>Credits: </a:t>
            </a:r>
            <a:r>
              <a:rPr lang="en-GB" sz="900"/>
              <a:t>https://neurohive.io/en/popular-networks/vgg16/</a:t>
            </a:r>
            <a:endParaRPr sz="900"/>
          </a:p>
          <a:p>
            <a:pPr indent="0" lvl="0" marL="0" rtl="0" algn="l">
              <a:spcBef>
                <a:spcPts val="0"/>
              </a:spcBef>
              <a:spcAft>
                <a:spcPts val="0"/>
              </a:spcAft>
              <a:buNone/>
            </a:pPr>
            <a:r>
              <a:t/>
            </a:r>
            <a:endParaRPr/>
          </a:p>
        </p:txBody>
      </p:sp>
      <p:pic>
        <p:nvPicPr>
          <p:cNvPr id="99" name="Google Shape;99;p13"/>
          <p:cNvPicPr preferRelativeResize="0"/>
          <p:nvPr/>
        </p:nvPicPr>
        <p:blipFill>
          <a:blip r:embed="rId3">
            <a:alphaModFix/>
          </a:blip>
          <a:stretch>
            <a:fillRect/>
          </a:stretch>
        </p:blipFill>
        <p:spPr>
          <a:xfrm>
            <a:off x="990600" y="1669225"/>
            <a:ext cx="7009481" cy="3948674"/>
          </a:xfrm>
          <a:prstGeom prst="rect">
            <a:avLst/>
          </a:prstGeom>
          <a:noFill/>
          <a:ln>
            <a:noFill/>
          </a:ln>
        </p:spPr>
      </p:pic>
      <p:sp>
        <p:nvSpPr>
          <p:cNvPr id="100" name="Google Shape;100;p13"/>
          <p:cNvSpPr txBox="1"/>
          <p:nvPr/>
        </p:nvSpPr>
        <p:spPr>
          <a:xfrm>
            <a:off x="4823350" y="1627725"/>
            <a:ext cx="4105200" cy="4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450">
                <a:solidFill>
                  <a:srgbClr val="191000"/>
                </a:solidFill>
                <a:highlight>
                  <a:srgbClr val="FFFFFF"/>
                </a:highlight>
                <a:latin typeface="Lora"/>
                <a:ea typeface="Lora"/>
                <a:cs typeface="Lora"/>
                <a:sym typeface="Lora"/>
              </a:rPr>
              <a:t>K. Simonyan and A. Zisserman - Oxford 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4"/>
          <p:cNvSpPr txBox="1"/>
          <p:nvPr>
            <p:ph type="title"/>
          </p:nvPr>
        </p:nvSpPr>
        <p:spPr>
          <a:xfrm>
            <a:off x="457200" y="6253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ResNet (2015)</a:t>
            </a:r>
            <a:endParaRPr/>
          </a:p>
        </p:txBody>
      </p:sp>
      <p:sp>
        <p:nvSpPr>
          <p:cNvPr id="106" name="Google Shape;106;p14"/>
          <p:cNvSpPr txBox="1"/>
          <p:nvPr/>
        </p:nvSpPr>
        <p:spPr>
          <a:xfrm>
            <a:off x="424500" y="1390525"/>
            <a:ext cx="8284800" cy="7359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sz="1800">
              <a:latin typeface="Ubuntu"/>
              <a:ea typeface="Ubuntu"/>
              <a:cs typeface="Ubuntu"/>
              <a:sym typeface="Ubuntu"/>
            </a:endParaRPr>
          </a:p>
        </p:txBody>
      </p:sp>
      <p:sp>
        <p:nvSpPr>
          <p:cNvPr id="107" name="Google Shape;107;p14"/>
          <p:cNvSpPr txBox="1"/>
          <p:nvPr/>
        </p:nvSpPr>
        <p:spPr>
          <a:xfrm>
            <a:off x="99100" y="6379900"/>
            <a:ext cx="7276500" cy="109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1"/>
                </a:solidFill>
              </a:rPr>
              <a:t>Credits:</a:t>
            </a:r>
            <a:endParaRPr sz="900">
              <a:solidFill>
                <a:schemeClr val="dk1"/>
              </a:solidFill>
            </a:endParaRPr>
          </a:p>
          <a:p>
            <a:pPr indent="0" lvl="0" marL="0" rtl="0" algn="l">
              <a:spcBef>
                <a:spcPts val="0"/>
              </a:spcBef>
              <a:spcAft>
                <a:spcPts val="0"/>
              </a:spcAft>
              <a:buNone/>
            </a:pPr>
            <a:r>
              <a:rPr lang="en-GB" sz="900">
                <a:solidFill>
                  <a:schemeClr val="dk1"/>
                </a:solidFill>
              </a:rPr>
              <a:t>https://www.pluralsight.com/guides/introduction-to-resnet</a:t>
            </a:r>
            <a:r>
              <a:rPr lang="en-GB" sz="900">
                <a:solidFill>
                  <a:schemeClr val="dk1"/>
                </a:solidFill>
              </a:rPr>
              <a:t> </a:t>
            </a:r>
            <a:r>
              <a:rPr lang="en-GB" sz="900">
                <a:solidFill>
                  <a:schemeClr val="dk1"/>
                </a:solidFill>
              </a:rPr>
              <a:t>https://towardsdatascience.com/review-resnet-winner-of-ilsvrc-2015-image-classification-localization-detection-e39402bfa5d8</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a:p>
        </p:txBody>
      </p:sp>
      <p:pic>
        <p:nvPicPr>
          <p:cNvPr id="108" name="Google Shape;108;p14"/>
          <p:cNvPicPr preferRelativeResize="0"/>
          <p:nvPr/>
        </p:nvPicPr>
        <p:blipFill>
          <a:blip r:embed="rId3">
            <a:alphaModFix/>
          </a:blip>
          <a:stretch>
            <a:fillRect/>
          </a:stretch>
        </p:blipFill>
        <p:spPr>
          <a:xfrm>
            <a:off x="381000" y="1745425"/>
            <a:ext cx="5517975" cy="2180275"/>
          </a:xfrm>
          <a:prstGeom prst="rect">
            <a:avLst/>
          </a:prstGeom>
          <a:noFill/>
          <a:ln>
            <a:noFill/>
          </a:ln>
        </p:spPr>
      </p:pic>
      <p:sp>
        <p:nvSpPr>
          <p:cNvPr id="109" name="Google Shape;109;p14"/>
          <p:cNvSpPr txBox="1"/>
          <p:nvPr/>
        </p:nvSpPr>
        <p:spPr>
          <a:xfrm>
            <a:off x="5475225" y="2055000"/>
            <a:ext cx="495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Solves the problem of vanishing gradients.</a:t>
            </a:r>
            <a:endParaRPr/>
          </a:p>
        </p:txBody>
      </p:sp>
      <p:pic>
        <p:nvPicPr>
          <p:cNvPr id="110" name="Google Shape;110;p14"/>
          <p:cNvPicPr preferRelativeResize="0"/>
          <p:nvPr/>
        </p:nvPicPr>
        <p:blipFill>
          <a:blip r:embed="rId4">
            <a:alphaModFix/>
          </a:blip>
          <a:stretch>
            <a:fillRect/>
          </a:stretch>
        </p:blipFill>
        <p:spPr>
          <a:xfrm>
            <a:off x="152400" y="4078100"/>
            <a:ext cx="5224235" cy="2149399"/>
          </a:xfrm>
          <a:prstGeom prst="rect">
            <a:avLst/>
          </a:prstGeom>
          <a:noFill/>
          <a:ln>
            <a:noFill/>
          </a:ln>
        </p:spPr>
      </p:pic>
      <p:sp>
        <p:nvSpPr>
          <p:cNvPr id="111" name="Google Shape;111;p14"/>
          <p:cNvSpPr txBox="1"/>
          <p:nvPr/>
        </p:nvSpPr>
        <p:spPr>
          <a:xfrm>
            <a:off x="5936425" y="4605250"/>
            <a:ext cx="277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Overfitting?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5"/>
          <p:cNvPicPr preferRelativeResize="0"/>
          <p:nvPr/>
        </p:nvPicPr>
        <p:blipFill>
          <a:blip r:embed="rId3">
            <a:alphaModFix/>
          </a:blip>
          <a:stretch>
            <a:fillRect/>
          </a:stretch>
        </p:blipFill>
        <p:spPr>
          <a:xfrm>
            <a:off x="864925" y="4736448"/>
            <a:ext cx="4806425" cy="1643450"/>
          </a:xfrm>
          <a:prstGeom prst="rect">
            <a:avLst/>
          </a:prstGeom>
          <a:noFill/>
          <a:ln>
            <a:noFill/>
          </a:ln>
        </p:spPr>
      </p:pic>
      <p:sp>
        <p:nvSpPr>
          <p:cNvPr id="117" name="Google Shape;117;p15"/>
          <p:cNvSpPr txBox="1"/>
          <p:nvPr>
            <p:ph type="title"/>
          </p:nvPr>
        </p:nvSpPr>
        <p:spPr>
          <a:xfrm>
            <a:off x="457200" y="6253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ResNet (2015)</a:t>
            </a:r>
            <a:endParaRPr/>
          </a:p>
        </p:txBody>
      </p:sp>
      <p:sp>
        <p:nvSpPr>
          <p:cNvPr id="118" name="Google Shape;118;p15"/>
          <p:cNvSpPr txBox="1"/>
          <p:nvPr/>
        </p:nvSpPr>
        <p:spPr>
          <a:xfrm>
            <a:off x="424500" y="1390525"/>
            <a:ext cx="8284800" cy="7359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sz="1800">
              <a:latin typeface="Ubuntu"/>
              <a:ea typeface="Ubuntu"/>
              <a:cs typeface="Ubuntu"/>
              <a:sym typeface="Ubuntu"/>
            </a:endParaRPr>
          </a:p>
        </p:txBody>
      </p:sp>
      <p:sp>
        <p:nvSpPr>
          <p:cNvPr id="119" name="Google Shape;119;p15"/>
          <p:cNvSpPr txBox="1"/>
          <p:nvPr/>
        </p:nvSpPr>
        <p:spPr>
          <a:xfrm>
            <a:off x="99100" y="6379900"/>
            <a:ext cx="7276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1"/>
                </a:solidFill>
              </a:rPr>
              <a:t>Credits: </a:t>
            </a:r>
            <a:r>
              <a:rPr lang="en-GB" sz="900"/>
              <a:t>https://neurohive.io/en/popular-networks/vgg16/</a:t>
            </a:r>
            <a:endParaRPr sz="900"/>
          </a:p>
          <a:p>
            <a:pPr indent="0" lvl="0" marL="0" rtl="0" algn="l">
              <a:spcBef>
                <a:spcPts val="0"/>
              </a:spcBef>
              <a:spcAft>
                <a:spcPts val="0"/>
              </a:spcAft>
              <a:buNone/>
            </a:pPr>
            <a:r>
              <a:t/>
            </a:r>
            <a:endParaRPr/>
          </a:p>
        </p:txBody>
      </p:sp>
      <p:pic>
        <p:nvPicPr>
          <p:cNvPr id="120" name="Google Shape;120;p15"/>
          <p:cNvPicPr preferRelativeResize="0"/>
          <p:nvPr/>
        </p:nvPicPr>
        <p:blipFill>
          <a:blip r:embed="rId4">
            <a:alphaModFix/>
          </a:blip>
          <a:stretch>
            <a:fillRect/>
          </a:stretch>
        </p:blipFill>
        <p:spPr>
          <a:xfrm>
            <a:off x="-228600" y="1212025"/>
            <a:ext cx="6902174" cy="3714650"/>
          </a:xfrm>
          <a:prstGeom prst="rect">
            <a:avLst/>
          </a:prstGeom>
          <a:noFill/>
          <a:ln>
            <a:noFill/>
          </a:ln>
        </p:spPr>
      </p:pic>
      <p:pic>
        <p:nvPicPr>
          <p:cNvPr id="121" name="Google Shape;121;p15"/>
          <p:cNvPicPr preferRelativeResize="0"/>
          <p:nvPr/>
        </p:nvPicPr>
        <p:blipFill>
          <a:blip r:embed="rId5">
            <a:alphaModFix/>
          </a:blip>
          <a:stretch>
            <a:fillRect/>
          </a:stretch>
        </p:blipFill>
        <p:spPr>
          <a:xfrm>
            <a:off x="6078150" y="1817075"/>
            <a:ext cx="3028950" cy="1714500"/>
          </a:xfrm>
          <a:prstGeom prst="rect">
            <a:avLst/>
          </a:prstGeom>
          <a:noFill/>
          <a:ln>
            <a:noFill/>
          </a:ln>
        </p:spPr>
      </p:pic>
      <p:pic>
        <p:nvPicPr>
          <p:cNvPr descr="#ai #research #resnet&#10;&#10;ResNets are one of the cornerstones of modern Computer Vision. Before their invention, people were not able to scale deep neural networks beyond 20 or so layers, but with this paper's invention of residual connections, all of a sudden networks could be arbitrarily deep. This led to a big spike in the performance of convolutional neural networks and rapid adoption in the community. To this day, ResNets are the backbone of most vision models and residual connections appear all throughout deep learning.&#10;&#10;OUTLINE:&#10;0:00 - Intro &amp; Overview&#10;1:45 - The Problem with Depth&#10;3:15 - VGG-Style Networks&#10;6:00 - Overfitting is Not the Problem&#10;7:25 - Motivation for Residual Connections&#10;10:25 - Residual Blocks&#10;12:10 - From VGG to ResNet&#10;18:50 - Experimental Results&#10;23:30 - Bottleneck Blocks&#10;24:40 - Deeper ResNets&#10;28:15 - More Results&#10;29:50 - Conclusion &amp; Comments&#10;&#10;Paper: https://arxiv.org/abs/1512.03385&#10;&#10;Abstract:&#10;Deeper neural networks are more difficult to train. We present a residual learning framework to ease the training of networks that are substantially deeper than those used previously. We explicitly reformulate the layers as learning residual functions with reference to the layer inputs, instead of learning unreferenced functions. We provide comprehensive empirical evidence showing that these residual networks are easier to optimize, and can gain accuracy from considerably increased depth. On the ImageNet dataset we evaluate residual nets with a depth of up to 152 layers---8x deeper than VGG nets but still having lower complexity. An ensemble of these residual nets achieves 3.57% error on the ImageNet test set. This result won the 1st place on the ILSVRC 2015 classification task. We also present analysis on CIFAR-10 with 100 and 1000 layers.&#10;The depth of representations is of central importance for many visual recognition tasks. Solely due to our extremely deep representations, we obtain a 28% relative improvement on the COCO object detection dataset. Deep residual nets are foundations of our submissions to ILSVRC &amp; COCO 2015 competitions, where we also won the 1st places on the tasks of ImageNet detection, ImageNet localization, COCO detection, and COCO segmentation.&#10;&#10;Authors: Kaiming He, Xiangyu Zhang, Shaoqing Ren, Jian Sun&#10;&#10;&#10;Links:&#10;YouTube: https://www.youtube.com/c/yannickilcher&#10;Twitter: https://twitter.com/ykilcher&#10;Discord: https://discord.gg/4H8xxDF&#10;BitChute: https://www.bitchute.com/channel/yannic-kilcher&#10;Minds: https://www.minds.com/ykilcher&#10;Parler: https://parler.com/profile/YannicKilcher&#10;LinkedIn: https://www.linkedin.com/in/yannic-kilcher-488534136/&#10;&#10;If you want to support me, the best thing to do is to share out the content :)&#10;&#10;If you want to support me financially (completely optional and voluntary, but a lot of people have asked for this):&#10;SubscribeStar: https://www.subscribestar.com/yannickilcher&#10;Patreon: https://www.patreon.com/yannickilcher&#10;Bitcoin (BTC): bc1q49lsw3q325tr58ygf8sudx2dqfguclvngvy2cq&#10;Ethereum (ETH): 0x7ad3513E3B8f66799f507Aa7874b1B0eBC7F85e2&#10;Litecoin (LTC): LQW2TRyKYetVC8WjFkhpPhtpbDM4Vw7r9m&#10;Monero (XMR): 4ACL8AGrEo5hAir8A9CeVrW8pEauWvnp1WnSDZxW7tziCDLhZAGsgzhRQABDnFy8yuM9fWJDviJPHKRjV4FWt19CJZN9D4n" id="122" name="Google Shape;122;p15" title="[Classic] Deep Residual Learning for Image Recognition (Paper Explained)">
            <a:hlinkClick r:id="rId6"/>
          </p:cNvPr>
          <p:cNvPicPr preferRelativeResize="0"/>
          <p:nvPr/>
        </p:nvPicPr>
        <p:blipFill>
          <a:blip r:embed="rId7">
            <a:alphaModFix/>
          </a:blip>
          <a:stretch>
            <a:fillRect/>
          </a:stretch>
        </p:blipFill>
        <p:spPr>
          <a:xfrm>
            <a:off x="6156400" y="4644675"/>
            <a:ext cx="2872450" cy="2154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type="title"/>
          </p:nvPr>
        </p:nvSpPr>
        <p:spPr>
          <a:xfrm>
            <a:off x="457200" y="6253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ResNet (2015)</a:t>
            </a:r>
            <a:endParaRPr/>
          </a:p>
        </p:txBody>
      </p:sp>
      <p:sp>
        <p:nvSpPr>
          <p:cNvPr id="128" name="Google Shape;128;p16"/>
          <p:cNvSpPr txBox="1"/>
          <p:nvPr/>
        </p:nvSpPr>
        <p:spPr>
          <a:xfrm>
            <a:off x="99100" y="6379900"/>
            <a:ext cx="7276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1"/>
                </a:solidFill>
              </a:rPr>
              <a:t>Credits:</a:t>
            </a:r>
            <a:endParaRPr sz="900">
              <a:solidFill>
                <a:schemeClr val="dk1"/>
              </a:solidFill>
            </a:endParaRPr>
          </a:p>
          <a:p>
            <a:pPr indent="0" lvl="0" marL="0" rtl="0" algn="l">
              <a:spcBef>
                <a:spcPts val="0"/>
              </a:spcBef>
              <a:spcAft>
                <a:spcPts val="0"/>
              </a:spcAft>
              <a:buNone/>
            </a:pPr>
            <a:r>
              <a:rPr lang="en-GB" sz="900">
                <a:solidFill>
                  <a:schemeClr val="dk1"/>
                </a:solidFill>
              </a:rPr>
              <a:t>https://towardsdatascience.com/review-resnet-winner-of-ilsvrc-2015-image-classification-localization-detection-e39402bfa5d8</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a:p>
        </p:txBody>
      </p:sp>
      <p:pic>
        <p:nvPicPr>
          <p:cNvPr id="129" name="Google Shape;129;p16"/>
          <p:cNvPicPr preferRelativeResize="0"/>
          <p:nvPr/>
        </p:nvPicPr>
        <p:blipFill>
          <a:blip r:embed="rId3">
            <a:alphaModFix/>
          </a:blip>
          <a:stretch>
            <a:fillRect/>
          </a:stretch>
        </p:blipFill>
        <p:spPr>
          <a:xfrm>
            <a:off x="1524000" y="5537315"/>
            <a:ext cx="5962650" cy="781050"/>
          </a:xfrm>
          <a:prstGeom prst="rect">
            <a:avLst/>
          </a:prstGeom>
          <a:noFill/>
          <a:ln>
            <a:noFill/>
          </a:ln>
        </p:spPr>
      </p:pic>
      <p:pic>
        <p:nvPicPr>
          <p:cNvPr id="130" name="Google Shape;130;p16"/>
          <p:cNvPicPr preferRelativeResize="0"/>
          <p:nvPr/>
        </p:nvPicPr>
        <p:blipFill>
          <a:blip r:embed="rId4">
            <a:alphaModFix/>
          </a:blip>
          <a:stretch>
            <a:fillRect/>
          </a:stretch>
        </p:blipFill>
        <p:spPr>
          <a:xfrm>
            <a:off x="152400" y="2173685"/>
            <a:ext cx="8839202" cy="31486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457200" y="472985"/>
            <a:ext cx="8229600" cy="557555"/>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Agenda</a:t>
            </a:r>
            <a:endParaRPr/>
          </a:p>
        </p:txBody>
      </p:sp>
      <p:sp>
        <p:nvSpPr>
          <p:cNvPr id="136" name="Google Shape;136;p17"/>
          <p:cNvSpPr txBox="1"/>
          <p:nvPr/>
        </p:nvSpPr>
        <p:spPr>
          <a:xfrm>
            <a:off x="424500" y="1847725"/>
            <a:ext cx="8284800" cy="7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800" u="none" cap="none" strike="noStrike">
                <a:solidFill>
                  <a:srgbClr val="000000"/>
                </a:solidFill>
                <a:latin typeface="Ubuntu"/>
                <a:ea typeface="Ubuntu"/>
                <a:cs typeface="Ubuntu"/>
                <a:sym typeface="Ubuntu"/>
              </a:rPr>
              <a:t>In this lab exercises we are going to see: </a:t>
            </a:r>
            <a:endParaRPr b="0" i="0" sz="1800" u="none" cap="none" strike="noStrike">
              <a:solidFill>
                <a:srgbClr val="000000"/>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Ubuntu"/>
              <a:ea typeface="Ubuntu"/>
              <a:cs typeface="Ubuntu"/>
              <a:sym typeface="Ubuntu"/>
            </a:endParaRPr>
          </a:p>
          <a:p>
            <a:pPr indent="-342900" lvl="0" marL="457200" rtl="0" algn="l">
              <a:spcBef>
                <a:spcPts val="0"/>
              </a:spcBef>
              <a:spcAft>
                <a:spcPts val="0"/>
              </a:spcAft>
              <a:buClr>
                <a:schemeClr val="dk1"/>
              </a:buClr>
              <a:buSzPts val="1800"/>
              <a:buFont typeface="Ubuntu"/>
              <a:buAutoNum type="arabicPeriod"/>
            </a:pPr>
            <a:r>
              <a:rPr lang="en-GB" sz="1800">
                <a:solidFill>
                  <a:schemeClr val="dk1"/>
                </a:solidFill>
                <a:latin typeface="Ubuntu"/>
                <a:ea typeface="Ubuntu"/>
                <a:cs typeface="Ubuntu"/>
                <a:sym typeface="Ubuntu"/>
              </a:rPr>
              <a:t>How to use several pretrained model with Pytorch.</a:t>
            </a:r>
            <a:endParaRPr sz="1800">
              <a:solidFill>
                <a:schemeClr val="dk1"/>
              </a:solidFill>
              <a:latin typeface="Ubuntu"/>
              <a:ea typeface="Ubuntu"/>
              <a:cs typeface="Ubuntu"/>
              <a:sym typeface="Ubuntu"/>
            </a:endParaRPr>
          </a:p>
          <a:p>
            <a:pPr indent="-342900" lvl="0" marL="457200" rtl="0" algn="l">
              <a:spcBef>
                <a:spcPts val="0"/>
              </a:spcBef>
              <a:spcAft>
                <a:spcPts val="0"/>
              </a:spcAft>
              <a:buClr>
                <a:schemeClr val="dk1"/>
              </a:buClr>
              <a:buSzPts val="1800"/>
              <a:buFont typeface="Ubuntu"/>
              <a:buAutoNum type="arabicPeriod"/>
            </a:pPr>
            <a:r>
              <a:rPr lang="en-GB" sz="1800">
                <a:solidFill>
                  <a:schemeClr val="dk1"/>
                </a:solidFill>
                <a:latin typeface="Ubuntu"/>
                <a:ea typeface="Ubuntu"/>
                <a:cs typeface="Ubuntu"/>
                <a:sym typeface="Ubuntu"/>
              </a:rPr>
              <a:t>Dataset Augmentation with torchvision.</a:t>
            </a:r>
            <a:endParaRPr sz="1800">
              <a:solidFill>
                <a:schemeClr val="dk1"/>
              </a:solidFill>
              <a:latin typeface="Ubuntu"/>
              <a:ea typeface="Ubuntu"/>
              <a:cs typeface="Ubuntu"/>
              <a:sym typeface="Ubuntu"/>
            </a:endParaRPr>
          </a:p>
          <a:p>
            <a:pPr indent="-342900" lvl="0" marL="457200" rtl="0" algn="l">
              <a:spcBef>
                <a:spcPts val="0"/>
              </a:spcBef>
              <a:spcAft>
                <a:spcPts val="0"/>
              </a:spcAft>
              <a:buClr>
                <a:schemeClr val="dk1"/>
              </a:buClr>
              <a:buSzPts val="1800"/>
              <a:buFont typeface="Ubuntu"/>
              <a:buAutoNum type="arabicPeriod"/>
            </a:pPr>
            <a:r>
              <a:rPr lang="en-GB" sz="1800">
                <a:solidFill>
                  <a:schemeClr val="dk1"/>
                </a:solidFill>
                <a:latin typeface="Ubuntu"/>
                <a:ea typeface="Ubuntu"/>
                <a:cs typeface="Ubuntu"/>
                <a:sym typeface="Ubuntu"/>
              </a:rPr>
              <a:t>Transfer Learning and FineTunning.</a:t>
            </a:r>
            <a:endParaRPr sz="1800">
              <a:solidFill>
                <a:schemeClr val="dk1"/>
              </a:solidFill>
              <a:latin typeface="Ubuntu"/>
              <a:ea typeface="Ubuntu"/>
              <a:cs typeface="Ubuntu"/>
              <a:sym typeface="Ubuntu"/>
            </a:endParaRPr>
          </a:p>
          <a:p>
            <a:pPr indent="0" lvl="0" marL="457200" rtl="0" algn="l">
              <a:spcBef>
                <a:spcPts val="0"/>
              </a:spcBef>
              <a:spcAft>
                <a:spcPts val="0"/>
              </a:spcAft>
              <a:buNone/>
            </a:pPr>
            <a:r>
              <a:t/>
            </a:r>
            <a:endParaRPr sz="1800">
              <a:solidFill>
                <a:schemeClr val="dk1"/>
              </a:solidFill>
              <a:latin typeface="Ubuntu"/>
              <a:ea typeface="Ubuntu"/>
              <a:cs typeface="Ubuntu"/>
              <a:sym typeface="Ubuntu"/>
            </a:endParaRPr>
          </a:p>
          <a:p>
            <a:pPr indent="0" lvl="0" marL="0" marR="0" rtl="0" algn="l">
              <a:lnSpc>
                <a:spcPct val="100000"/>
              </a:lnSpc>
              <a:spcBef>
                <a:spcPts val="0"/>
              </a:spcBef>
              <a:spcAft>
                <a:spcPts val="0"/>
              </a:spcAft>
              <a:buNone/>
            </a:pPr>
            <a:r>
              <a:t/>
            </a:r>
            <a:endParaRPr sz="1800">
              <a:latin typeface="Ubuntu"/>
              <a:ea typeface="Ubuntu"/>
              <a:cs typeface="Ubuntu"/>
              <a:sym typeface="Ubuntu"/>
            </a:endParaRPr>
          </a:p>
          <a:p>
            <a:pPr indent="0" lvl="0" marL="457200" marR="0" rtl="0" algn="l">
              <a:lnSpc>
                <a:spcPct val="100000"/>
              </a:lnSpc>
              <a:spcBef>
                <a:spcPts val="0"/>
              </a:spcBef>
              <a:spcAft>
                <a:spcPts val="0"/>
              </a:spcAft>
              <a:buNone/>
            </a:pPr>
            <a:r>
              <a:t/>
            </a:r>
            <a:endParaRPr sz="1800">
              <a:latin typeface="Ubuntu"/>
              <a:ea typeface="Ubuntu"/>
              <a:cs typeface="Ubuntu"/>
              <a:sym typeface="Ubuntu"/>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