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ProximaNova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647461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647461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647461b9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0647461b9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0647461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e0647461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647461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e0647461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647461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0647461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647461b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0647461b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647461b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0647461b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647461b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0647461b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647461b9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e0647461b9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">
  <p:cSld name="Blanc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1438275"/>
            <a:ext cx="9159900" cy="212160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546100" y="3205499"/>
            <a:ext cx="50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in Big Data Solutions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6767" y="2049660"/>
            <a:ext cx="898922" cy="898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3568592" y="4777555"/>
            <a:ext cx="1990809" cy="400050"/>
            <a:chOff x="3506673" y="6101329"/>
            <a:chExt cx="1990809" cy="533400"/>
          </a:xfrm>
        </p:grpSpPr>
        <p:pic>
          <p:nvPicPr>
            <p:cNvPr id="16" name="Google Shape;1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6673" y="6138552"/>
              <a:ext cx="167984" cy="167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3"/>
            <p:cNvSpPr txBox="1"/>
            <p:nvPr/>
          </p:nvSpPr>
          <p:spPr>
            <a:xfrm>
              <a:off x="3623382" y="6101329"/>
              <a:ext cx="18741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Barcelona Technology School S.L.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46100" y="2108123"/>
            <a:ext cx="41640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546100" y="4009309"/>
            <a:ext cx="2919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body"/>
          </p:nvPr>
        </p:nvSpPr>
        <p:spPr>
          <a:xfrm>
            <a:off x="546100" y="4304841"/>
            <a:ext cx="2919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12983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142069"/>
            <a:ext cx="82296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&amp; Content">
  <p:cSld name="Title, Subtitle &amp;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354739"/>
            <a:ext cx="8229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792104"/>
            <a:ext cx="8229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57200" y="1148508"/>
            <a:ext cx="8229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202019" y="574158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244549" y="592766"/>
            <a:ext cx="183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BUSINESS IMPACT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2480919" y="592766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PROJECT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2491576" y="576816"/>
            <a:ext cx="2179800" cy="322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781133" y="576816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834296" y="608715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DB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202019" y="2636461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ANALYTICS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5170966" y="3163808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CODING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5170965" y="3483407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SYSTEMS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5170967" y="3801175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DISTRIBUTED COMPUTING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5165646" y="4166048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CLOUD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5165645" y="4566684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ARCHITECTURE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2437146" y="816464"/>
            <a:ext cx="2134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Project management methodologies: Understand the main methodologies based on lean and agile principles: Agile, Scrum Framework, Kanban, Lean management; plan projects based on those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Govern data projects towards the desired business goals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Team work: Is able to work in a team efficiently;  Holds skills to manage multi-cultural teams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Change management: Understand how the process of organizational change or transformation occurs; Is able to manage resistance to change; is familiar with a large set of tools to properly manage change and ensure project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Financials: Understand the basic concepts of accounting and financial analysis and reporting; project prioritization based on financial projections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Risks: Understand basic risk and cybersecurity management and risk assessment principles 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4761010" y="824439"/>
            <a:ext cx="217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characterize a business problem. Formulate a business problem as a Hypothesis question.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of methodologies in the execution of the analytics cycle.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plan for the execution of a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02019" y="2921434"/>
            <a:ext cx="217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manage statistical tools like Excel, SPSS, SAS.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Manipulation &amp; visualisation.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Probability &amp; statistics.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identify trends and patterns in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205558" y="2642189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354739"/>
            <a:ext cx="8229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792104"/>
            <a:ext cx="8229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out title">
  <p:cSld name="Content without 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661012"/>
            <a:ext cx="82296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2568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06234"/>
            <a:ext cx="82296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-BTS.jp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186" y="102394"/>
            <a:ext cx="1650206" cy="3655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arxiv.org/abs/1503.0253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s://drive.google.com/file/d/1-o2B2_kzr2h094STtaQMU7l6Ld9TiGXz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46100" y="1679501"/>
            <a:ext cx="4164000" cy="12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57"/>
              <a:buFont typeface="Arial"/>
              <a:buNone/>
            </a:pPr>
            <a:r>
              <a:rPr lang="ca" sz="1400"/>
              <a:t>Laboratory 10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57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900">
                <a:latin typeface="Ubuntu"/>
                <a:ea typeface="Ubuntu"/>
                <a:cs typeface="Ubuntu"/>
                <a:sym typeface="Ubuntu"/>
              </a:rPr>
              <a:t>Distillation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1316676" y="3590175"/>
            <a:ext cx="1685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ca" sz="20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Laia Tarrés</a:t>
            </a:r>
            <a:endParaRPr b="0" i="0" sz="20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rPr>
              <a:t>laia.tarres@bts.tech</a:t>
            </a:r>
            <a:endParaRPr b="0" i="0" sz="1000" u="none" cap="none" strike="noStrike">
              <a:solidFill>
                <a:srgbClr val="78909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1316675" y="4263800"/>
            <a:ext cx="2283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a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MsC Student</a:t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8909C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a" sz="1000" u="none" cap="none" strike="noStrike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rPr>
              <a:t>UPCTech -&gt; Researcher at BBC &amp; IRI</a:t>
            </a:r>
            <a:endParaRPr b="0" i="0" sz="1000" u="none" cap="none" strike="noStrike">
              <a:solidFill>
                <a:srgbClr val="78909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10522" l="0" r="0" t="0"/>
          <a:stretch/>
        </p:blipFill>
        <p:spPr>
          <a:xfrm>
            <a:off x="179100" y="3637075"/>
            <a:ext cx="1137575" cy="1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97377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 sz="2800">
                <a:solidFill>
                  <a:srgbClr val="009DDB"/>
                </a:solidFill>
                <a:latin typeface="Ubuntu"/>
                <a:ea typeface="Ubuntu"/>
                <a:cs typeface="Ubuntu"/>
                <a:sym typeface="Ubuntu"/>
              </a:rPr>
              <a:t>Reminder</a:t>
            </a:r>
            <a:endParaRPr>
              <a:solidFill>
                <a:srgbClr val="009DDB"/>
              </a:solidFill>
            </a:endParaRPr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856551"/>
            <a:ext cx="82296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ca" sz="19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 this webinar being recorded?</a:t>
            </a:r>
            <a:endParaRPr b="1" sz="19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725" y="1774463"/>
            <a:ext cx="3216338" cy="180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a" sz="2800">
                <a:solidFill>
                  <a:srgbClr val="009DDB"/>
                </a:solidFill>
              </a:rPr>
              <a:t>Introduction</a:t>
            </a:r>
            <a:endParaRPr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452875" y="813950"/>
            <a:ext cx="83631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State-of-the-art architectures </a:t>
            </a: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</a:t>
            </a:r>
            <a:r>
              <a:rPr b="1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HUGE.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the </a:t>
            </a:r>
            <a:r>
              <a:rPr b="1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speed of inference </a:t>
            </a: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important as well as </a:t>
            </a:r>
            <a:r>
              <a:rPr b="1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time </a:t>
            </a: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resources</a:t>
            </a: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Small models present a significant challenge. But in practice, </a:t>
            </a:r>
            <a:r>
              <a:rPr b="1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 models</a:t>
            </a: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are preferable.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a" sz="2800">
                <a:solidFill>
                  <a:srgbClr val="009DDB"/>
                </a:solidFill>
              </a:rPr>
              <a:t>Distillation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52875" y="813948"/>
            <a:ext cx="85206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optimize the costs, 3 main methods have emerged to compress the models: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 pruning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Quantization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Knowledge distillation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a" sz="2800">
                <a:solidFill>
                  <a:srgbClr val="009DDB"/>
                </a:solidFill>
              </a:rPr>
              <a:t>Distillation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52875" y="813950"/>
            <a:ext cx="85206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Knowledge Distillation</a:t>
            </a: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procedure for model compression, in which a small (student) model is trained to match a large pre-trained (teacher) model.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Knowledge is transferred from the teacher model to the student by minimizing a </a:t>
            </a:r>
            <a:r>
              <a:rPr b="1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loss function</a:t>
            </a: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aimed at matching </a:t>
            </a:r>
            <a:r>
              <a:rPr b="1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softened teacher “logits”</a:t>
            </a: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as well as </a:t>
            </a:r>
            <a:r>
              <a:rPr b="1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ground-truth labels</a:t>
            </a: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 the end we have a model compressed that is able to learn the task.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9160" l="0" r="0" t="8832"/>
          <a:stretch/>
        </p:blipFill>
        <p:spPr>
          <a:xfrm>
            <a:off x="4660525" y="2697625"/>
            <a:ext cx="4312954" cy="1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52875" y="4408825"/>
            <a:ext cx="4623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Geoffrey Hinton, Oriol Vinyals, and Jeff Dean</a:t>
            </a: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0" i="0" lang="ca" sz="1400" u="none" cap="none" strike="noStrike">
                <a:solidFill>
                  <a:srgbClr val="4A86E8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Distilling the Knowledge in a Neural Network</a:t>
            </a:r>
            <a:endParaRPr b="0" i="0" sz="14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a" sz="2800">
                <a:solidFill>
                  <a:srgbClr val="009DDB"/>
                </a:solidFill>
              </a:rPr>
              <a:t>Distillation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52875" y="813949"/>
            <a:ext cx="85206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implement it, </a:t>
            </a: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they compare the output from the softmax of both networks.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introduce the idea of Temperature, which the higher value it has, the softer the probability of distribution over classes.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50482" l="0" r="0" t="0"/>
          <a:stretch/>
        </p:blipFill>
        <p:spPr>
          <a:xfrm>
            <a:off x="452875" y="1993950"/>
            <a:ext cx="2914422" cy="113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52082"/>
          <a:stretch/>
        </p:blipFill>
        <p:spPr>
          <a:xfrm>
            <a:off x="525481" y="3802486"/>
            <a:ext cx="2914422" cy="1096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1900820" y="3192545"/>
            <a:ext cx="363900" cy="73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69840" y="3309327"/>
            <a:ext cx="3025800" cy="30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6379" y="3033425"/>
            <a:ext cx="2717375" cy="8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4468" y="2912325"/>
            <a:ext cx="2328782" cy="10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6712450" y="2456850"/>
            <a:ext cx="20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Temperature scaling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a" sz="2800">
                <a:solidFill>
                  <a:srgbClr val="009DDB"/>
                </a:solidFill>
              </a:rPr>
              <a:t>Lab session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24500" y="1238125"/>
            <a:ext cx="82848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these lab exercises we are going to see: </a:t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1. </a:t>
            </a:r>
            <a:r>
              <a:rPr b="1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is distillation</a:t>
            </a:r>
            <a:r>
              <a:rPr b="0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2. </a:t>
            </a:r>
            <a:r>
              <a:rPr b="1" i="0" lang="ca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How to distill a teacher model into a student one</a:t>
            </a:r>
            <a:r>
              <a:rPr b="0" i="0" lang="ca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3. </a:t>
            </a:r>
            <a:r>
              <a:rPr b="1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benefits of distillation</a:t>
            </a:r>
            <a:r>
              <a:rPr b="0" i="0" lang="ca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and temperature scaling.</a:t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9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a" sz="2800">
                <a:solidFill>
                  <a:srgbClr val="009DDB"/>
                </a:solidFill>
              </a:rPr>
              <a:t>Kick off the lab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815" y="2804925"/>
            <a:ext cx="3447185" cy="183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325" y="27751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59300" y="619075"/>
            <a:ext cx="87078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Launch a web browser (Chrome recommended).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Login to a Google account. Create a new one if preferred.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Open </a:t>
            </a:r>
            <a:r>
              <a:rPr b="0" i="0" lang="ca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this notebook</a:t>
            </a: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create a copy in your own Drive, and open the copy.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runtime type to work with GPU.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1296591"/>
            <a:ext cx="9144000" cy="2211000"/>
          </a:xfrm>
          <a:prstGeom prst="rect">
            <a:avLst/>
          </a:prstGeom>
          <a:solidFill>
            <a:srgbClr val="009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300" y="1296591"/>
            <a:ext cx="4038600" cy="221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