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5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Ubuntu"/>
      <p:regular r:id="rId11"/>
      <p:bold r:id="rId12"/>
      <p:italic r:id="rId13"/>
      <p:boldItalic r:id="rId14"/>
    </p:embeddedFon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Ubuntu-regular.fntdata"/><Relationship Id="rId10" Type="http://schemas.openxmlformats.org/officeDocument/2006/relationships/slide" Target="slides/slide5.xml"/><Relationship Id="rId13" Type="http://schemas.openxmlformats.org/officeDocument/2006/relationships/font" Target="fonts/Ubuntu-italic.fntdata"/><Relationship Id="rId12" Type="http://schemas.openxmlformats.org/officeDocument/2006/relationships/font" Target="fonts/Ubuntu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font" Target="fonts/Ubuntu-boldItalic.fntdata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0a804783_1_6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750a804783_1_6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f3bdcf56c_0_10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f3bdcf56c_0_1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f38240be8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f38240be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38240be8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38240be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f38240be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f38240b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5" name="Google Shape;65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" name="Google Shape;66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ctrTitle"/>
          </p:nvPr>
        </p:nvSpPr>
        <p:spPr>
          <a:xfrm>
            <a:off x="4121700" y="1690575"/>
            <a:ext cx="4710600" cy="1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3000"/>
              <a:buFont typeface="Ubuntu"/>
              <a:buNone/>
              <a:defRPr b="1" sz="3000">
                <a:solidFill>
                  <a:srgbClr val="2980B9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4121700" y="897975"/>
            <a:ext cx="471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" name="Google Shape;3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86449" y="63088"/>
            <a:ext cx="866775" cy="9060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9"/>
          <p:cNvSpPr/>
          <p:nvPr/>
        </p:nvSpPr>
        <p:spPr>
          <a:xfrm>
            <a:off x="7428025" y="63125"/>
            <a:ext cx="1639800" cy="906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76200">
            <a:solidFill>
              <a:srgbClr val="2980B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980B9"/>
                </a:solidFill>
                <a:latin typeface="Ubuntu"/>
                <a:ea typeface="Ubuntu"/>
                <a:cs typeface="Ubuntu"/>
                <a:sym typeface="Ubuntu"/>
              </a:rPr>
              <a:t>#DLUPC</a:t>
            </a:r>
            <a:endParaRPr sz="2400">
              <a:solidFill>
                <a:srgbClr val="2980B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800"/>
              <a:buFont typeface="Ubuntu"/>
              <a:buNone/>
              <a:defRPr b="1">
                <a:solidFill>
                  <a:srgbClr val="2980B9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○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■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●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○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■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●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○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400"/>
              <a:buFont typeface="Proxima Nova"/>
              <a:buChar char="■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b="1" sz="3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b="1" sz="3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b="1" sz="3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b="1" sz="3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b="1" sz="3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b="1" sz="3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b="1" sz="3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b="1" sz="3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b="1" sz="3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Char char="●"/>
              <a:defRPr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○"/>
              <a:defRPr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■"/>
              <a:defRPr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○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■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○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■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95300" y="0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800"/>
              <a:buFont typeface="Ubuntu"/>
              <a:buNone/>
              <a:defRPr b="1" sz="2800">
                <a:solidFill>
                  <a:srgbClr val="2980B9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hyperlink" Target="https://arxiv.org/abs/1704.04861" TargetMode="External"/><Relationship Id="rId5" Type="http://schemas.openxmlformats.org/officeDocument/2006/relationships/hyperlink" Target="https://ai.googleblog.com/2017/06/mobilenets-open-source-models-for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hyperlink" Target="https://arxiv.org/abs/1704.04861" TargetMode="External"/><Relationship Id="rId5" Type="http://schemas.openxmlformats.org/officeDocument/2006/relationships/hyperlink" Target="https://ai.googleblog.com/2017/06/mobilenets-open-source-models-for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hyperlink" Target="https://arxiv.org/abs/1704.04861" TargetMode="External"/><Relationship Id="rId5" Type="http://schemas.openxmlformats.org/officeDocument/2006/relationships/hyperlink" Target="https://ai.googleblog.com/2017/06/mobilenets-open-source-models-for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s://arxiv.org/abs/1704.04861" TargetMode="External"/><Relationship Id="rId5" Type="http://schemas.openxmlformats.org/officeDocument/2006/relationships/hyperlink" Target="https://ai.googleblog.com/2017/06/mobilenets-open-source-models-fo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/>
          <p:nvPr/>
        </p:nvSpPr>
        <p:spPr>
          <a:xfrm>
            <a:off x="-15875" y="1438275"/>
            <a:ext cx="9159900" cy="2121600"/>
          </a:xfrm>
          <a:prstGeom prst="rect">
            <a:avLst/>
          </a:prstGeom>
          <a:solidFill>
            <a:srgbClr val="00B4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Solution of the quizz</a:t>
            </a:r>
            <a:endParaRPr b="1">
              <a:solidFill>
                <a:srgbClr val="FFFFFF"/>
              </a:solidFill>
            </a:endParaRPr>
          </a:p>
          <a:p>
            <a:pPr indent="0" lvl="0" marL="533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3500">
                <a:solidFill>
                  <a:srgbClr val="FFFFFF"/>
                </a:solidFill>
              </a:rPr>
              <a:t>MobileNets</a:t>
            </a:r>
            <a:endParaRPr b="1" sz="3500">
              <a:solidFill>
                <a:srgbClr val="FFFFFF"/>
              </a:solidFill>
            </a:endParaRPr>
          </a:p>
        </p:txBody>
      </p:sp>
      <p:sp>
        <p:nvSpPr>
          <p:cNvPr id="82" name="Google Shape;82;p20"/>
          <p:cNvSpPr txBox="1"/>
          <p:nvPr/>
        </p:nvSpPr>
        <p:spPr>
          <a:xfrm>
            <a:off x="546100" y="3205500"/>
            <a:ext cx="61773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Master in Big Data Solutions 20</a:t>
            </a:r>
            <a:r>
              <a:rPr b="1" lang="en">
                <a:solidFill>
                  <a:schemeClr val="lt1"/>
                </a:solidFill>
              </a:rPr>
              <a:t>20</a:t>
            </a: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-20</a:t>
            </a:r>
            <a:r>
              <a:rPr b="1" lang="en">
                <a:solidFill>
                  <a:schemeClr val="lt1"/>
                </a:solidFill>
              </a:rPr>
              <a:t>21</a:t>
            </a: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Artificial Intelligence</a:t>
            </a:r>
            <a:endParaRPr/>
          </a:p>
        </p:txBody>
      </p:sp>
      <p:pic>
        <p:nvPicPr>
          <p:cNvPr descr="Logo-BTS.jpg" id="83" name="Google Shape;8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0" y="177403"/>
            <a:ext cx="1650206" cy="365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6767" y="2049660"/>
            <a:ext cx="898922" cy="8989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0"/>
          <p:cNvSpPr txBox="1"/>
          <p:nvPr/>
        </p:nvSpPr>
        <p:spPr>
          <a:xfrm>
            <a:off x="2476864" y="3960410"/>
            <a:ext cx="16902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Xavier Giró</a:t>
            </a:r>
            <a:endParaRPr i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xavier.giro@bts.tech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100" y="3559863"/>
            <a:ext cx="1543500" cy="15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21"/>
          <p:cNvSpPr txBox="1"/>
          <p:nvPr>
            <p:ph type="title"/>
          </p:nvPr>
        </p:nvSpPr>
        <p:spPr>
          <a:xfrm>
            <a:off x="831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convolutions</a:t>
            </a:r>
            <a:endParaRPr>
              <a:solidFill>
                <a:srgbClr val="2980B9"/>
              </a:solidFill>
            </a:endParaRPr>
          </a:p>
        </p:txBody>
      </p:sp>
      <p:pic>
        <p:nvPicPr>
          <p:cNvPr id="93" name="Google Shape;93;p21"/>
          <p:cNvPicPr preferRelativeResize="0"/>
          <p:nvPr/>
        </p:nvPicPr>
        <p:blipFill rotWithShape="1">
          <a:blip r:embed="rId3">
            <a:alphaModFix/>
          </a:blip>
          <a:srcRect b="74652" l="0" r="0" t="0"/>
          <a:stretch/>
        </p:blipFill>
        <p:spPr>
          <a:xfrm>
            <a:off x="648800" y="3406375"/>
            <a:ext cx="2879999" cy="96073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1"/>
          <p:cNvSpPr txBox="1"/>
          <p:nvPr/>
        </p:nvSpPr>
        <p:spPr>
          <a:xfrm>
            <a:off x="259400" y="2923300"/>
            <a:ext cx="43011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Standard Convolutions: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5" name="Google Shape;95;p21"/>
          <p:cNvSpPr txBox="1"/>
          <p:nvPr/>
        </p:nvSpPr>
        <p:spPr>
          <a:xfrm>
            <a:off x="3528800" y="3549925"/>
            <a:ext cx="5558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A81BA"/>
                </a:solidFill>
                <a:latin typeface="Ubuntu"/>
                <a:ea typeface="Ubuntu"/>
                <a:cs typeface="Ubuntu"/>
                <a:sym typeface="Ubuntu"/>
              </a:rPr>
              <a:t>       ( 3 x 3</a:t>
            </a:r>
            <a:r>
              <a:rPr baseline="-25000" lang="en" sz="1800">
                <a:solidFill>
                  <a:srgbClr val="3A81BA"/>
                </a:solidFill>
                <a:latin typeface="Ubuntu"/>
                <a:ea typeface="Ubuntu"/>
                <a:cs typeface="Ubuntu"/>
                <a:sym typeface="Ubuntu"/>
              </a:rPr>
              <a:t>  </a:t>
            </a:r>
            <a:r>
              <a:rPr lang="en" sz="1800">
                <a:solidFill>
                  <a:srgbClr val="3A81BA"/>
                </a:solidFill>
                <a:latin typeface="Ubuntu"/>
                <a:ea typeface="Ubuntu"/>
                <a:cs typeface="Ubuntu"/>
                <a:sym typeface="Ubuntu"/>
              </a:rPr>
              <a:t>x 512 )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 x </a:t>
            </a:r>
            <a:r>
              <a:rPr lang="en" sz="1800">
                <a:solidFill>
                  <a:srgbClr val="38761D"/>
                </a:solidFill>
                <a:latin typeface="Ubuntu"/>
                <a:ea typeface="Ubuntu"/>
                <a:cs typeface="Ubuntu"/>
                <a:sym typeface="Ubuntu"/>
              </a:rPr>
              <a:t>( 14 x 14 ) x 512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 = 462.4M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6" name="Google Shape;96;p21"/>
          <p:cNvSpPr/>
          <p:nvPr/>
        </p:nvSpPr>
        <p:spPr>
          <a:xfrm>
            <a:off x="330400" y="676025"/>
            <a:ext cx="8368800" cy="22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6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Consider:</a:t>
            </a:r>
            <a:endParaRPr sz="18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1800"/>
              <a:buFont typeface="Ubuntu"/>
              <a:buChar char="●"/>
            </a:pPr>
            <a:r>
              <a:rPr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An input tensor of 14x14x512.</a:t>
            </a:r>
            <a:endParaRPr sz="18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1800"/>
              <a:buFont typeface="Ubuntu"/>
              <a:buChar char="●"/>
            </a:pPr>
            <a:r>
              <a:rPr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A standard 2D convolutional layer that contains 512 filters of kernel size 3x3x512 with stride 1 and padding.</a:t>
            </a:r>
            <a:endParaRPr sz="18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How many multiplications are required to compute the whole output tensor ? </a:t>
            </a:r>
            <a:endParaRPr sz="18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7" name="Google Shape;97;p21"/>
          <p:cNvSpPr txBox="1"/>
          <p:nvPr/>
        </p:nvSpPr>
        <p:spPr>
          <a:xfrm>
            <a:off x="0" y="4823225"/>
            <a:ext cx="8459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8" name="Google Shape;98;p21"/>
          <p:cNvSpPr txBox="1"/>
          <p:nvPr/>
        </p:nvSpPr>
        <p:spPr>
          <a:xfrm>
            <a:off x="0" y="4594625"/>
            <a:ext cx="8459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#MobileNet1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Howard, A. G., Zhu, M., Chen, B., Kalenichenko, D., Wang, W., Weyand, T., ... &amp; Adam, H. (2017). Mobilenets: </a:t>
            </a:r>
            <a:r>
              <a:rPr lang="en" sz="1200" u="sng">
                <a:solidFill>
                  <a:srgbClr val="0097A7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Efficient convolutional neural networks for mobile vision applications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. arXiv preprint arXiv:1704.04861. </a:t>
            </a:r>
            <a:r>
              <a:rPr lang="en" sz="1200" u="sng">
                <a:solidFill>
                  <a:srgbClr val="0097A7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[blog]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22"/>
          <p:cNvSpPr txBox="1"/>
          <p:nvPr>
            <p:ph type="title"/>
          </p:nvPr>
        </p:nvSpPr>
        <p:spPr>
          <a:xfrm>
            <a:off x="831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Depth-wise Convolutions</a:t>
            </a:r>
            <a:endParaRPr>
              <a:solidFill>
                <a:srgbClr val="2980B9"/>
              </a:solidFill>
            </a:endParaRPr>
          </a:p>
        </p:txBody>
      </p:sp>
      <p:pic>
        <p:nvPicPr>
          <p:cNvPr id="105" name="Google Shape;105;p22"/>
          <p:cNvPicPr preferRelativeResize="0"/>
          <p:nvPr/>
        </p:nvPicPr>
        <p:blipFill rotWithShape="1">
          <a:blip r:embed="rId3">
            <a:alphaModFix/>
          </a:blip>
          <a:srcRect b="43155" l="0" r="0" t="33511"/>
          <a:stretch/>
        </p:blipFill>
        <p:spPr>
          <a:xfrm>
            <a:off x="858100" y="3151313"/>
            <a:ext cx="2879999" cy="8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2"/>
          <p:cNvSpPr txBox="1"/>
          <p:nvPr/>
        </p:nvSpPr>
        <p:spPr>
          <a:xfrm>
            <a:off x="4456875" y="3307463"/>
            <a:ext cx="34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Ubuntu"/>
                <a:ea typeface="Ubuntu"/>
                <a:cs typeface="Ubuntu"/>
                <a:sym typeface="Ubuntu"/>
              </a:rPr>
              <a:t>( 14 x 14 ) x 512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(same as input)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7" name="Google Shape;107;p22"/>
          <p:cNvSpPr/>
          <p:nvPr/>
        </p:nvSpPr>
        <p:spPr>
          <a:xfrm>
            <a:off x="330400" y="676025"/>
            <a:ext cx="8368800" cy="161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6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Consider an alternative configuration:</a:t>
            </a:r>
            <a:endParaRPr sz="18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1800"/>
              <a:buFont typeface="Ubuntu"/>
              <a:buChar char="●"/>
            </a:pPr>
            <a:r>
              <a:rPr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An input tensor of 14x14x512.</a:t>
            </a:r>
            <a:endParaRPr sz="18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1800"/>
              <a:buFont typeface="Ubuntu"/>
              <a:buChar char="●"/>
            </a:pPr>
            <a:r>
              <a:rPr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A depth-wise convolutional layer with 512 filters of kernel size 3x3x1 </a:t>
            </a:r>
            <a:r>
              <a:rPr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with stride 1 and padding.</a:t>
            </a:r>
            <a:endParaRPr sz="18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What is the dimension of the output tensor ? </a:t>
            </a:r>
            <a:endParaRPr sz="18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8" name="Google Shape;108;p22"/>
          <p:cNvSpPr txBox="1"/>
          <p:nvPr/>
        </p:nvSpPr>
        <p:spPr>
          <a:xfrm>
            <a:off x="0" y="4823225"/>
            <a:ext cx="8459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9" name="Google Shape;109;p22"/>
          <p:cNvSpPr txBox="1"/>
          <p:nvPr/>
        </p:nvSpPr>
        <p:spPr>
          <a:xfrm>
            <a:off x="0" y="4594625"/>
            <a:ext cx="8459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#MobileNet1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Howard, A. G., Zhu, M., Chen, B., Kalenichenko, D., Wang, W., Weyand, T., ... &amp; Adam, H. (2017). Mobilenets: </a:t>
            </a:r>
            <a:r>
              <a:rPr lang="en" sz="1200" u="sng">
                <a:solidFill>
                  <a:srgbClr val="0097A7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Efficient convolutional neural networks for mobile vision applications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. arXiv preprint arXiv:1704.04861. </a:t>
            </a:r>
            <a:r>
              <a:rPr lang="en" sz="1200" u="sng">
                <a:solidFill>
                  <a:srgbClr val="0097A7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[blog]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3"/>
          <p:cNvSpPr txBox="1"/>
          <p:nvPr>
            <p:ph type="title"/>
          </p:nvPr>
        </p:nvSpPr>
        <p:spPr>
          <a:xfrm>
            <a:off x="831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Depth-wise + Point-wise Separable Convolutions</a:t>
            </a:r>
            <a:endParaRPr>
              <a:solidFill>
                <a:srgbClr val="2980B9"/>
              </a:solidFill>
            </a:endParaRPr>
          </a:p>
        </p:txBody>
      </p:sp>
      <p:sp>
        <p:nvSpPr>
          <p:cNvPr id="116" name="Google Shape;116;p23"/>
          <p:cNvSpPr txBox="1"/>
          <p:nvPr/>
        </p:nvSpPr>
        <p:spPr>
          <a:xfrm>
            <a:off x="231200" y="2852825"/>
            <a:ext cx="84594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                   				       Point-wise Convolutions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3">
            <a:alphaModFix/>
          </a:blip>
          <a:srcRect b="7536" l="0" r="0" t="67021"/>
          <a:stretch/>
        </p:blipFill>
        <p:spPr>
          <a:xfrm>
            <a:off x="770425" y="3379763"/>
            <a:ext cx="3353200" cy="11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/>
        </p:nvSpPr>
        <p:spPr>
          <a:xfrm>
            <a:off x="4378300" y="3747050"/>
            <a:ext cx="432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A81BA"/>
                </a:solidFill>
                <a:latin typeface="Ubuntu"/>
                <a:ea typeface="Ubuntu"/>
                <a:cs typeface="Ubuntu"/>
                <a:sym typeface="Ubuntu"/>
              </a:rPr>
              <a:t>(1 x 1 x </a:t>
            </a:r>
            <a:r>
              <a:rPr lang="en" sz="1800">
                <a:solidFill>
                  <a:srgbClr val="3A81BA"/>
                </a:solidFill>
                <a:latin typeface="Ubuntu"/>
                <a:ea typeface="Ubuntu"/>
                <a:cs typeface="Ubuntu"/>
                <a:sym typeface="Ubuntu"/>
              </a:rPr>
              <a:t>512 )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 x </a:t>
            </a:r>
            <a:r>
              <a:rPr lang="en" sz="1800">
                <a:solidFill>
                  <a:srgbClr val="38761D"/>
                </a:solidFill>
                <a:latin typeface="Ubuntu"/>
                <a:ea typeface="Ubuntu"/>
                <a:cs typeface="Ubuntu"/>
                <a:sym typeface="Ubuntu"/>
              </a:rPr>
              <a:t>( 14 x 14 ) x 512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=51.3M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9" name="Google Shape;119;p23"/>
          <p:cNvSpPr/>
          <p:nvPr/>
        </p:nvSpPr>
        <p:spPr>
          <a:xfrm>
            <a:off x="330400" y="676025"/>
            <a:ext cx="8368800" cy="22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6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In order to allow the interaction across the channels of the input tensor, an additional layer of point-wise (1x1x512) convolutions is added.</a:t>
            </a:r>
            <a:endParaRPr sz="18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How many point-wise convolutional kernels are needed to keep the same dimensions at the output tensor ?</a:t>
            </a:r>
            <a:endParaRPr sz="18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0" y="4823225"/>
            <a:ext cx="8459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0" y="4594625"/>
            <a:ext cx="8459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#MobileNet1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Howard, A. G., Zhu, M., Chen, B., Kalenichenko, D., Wang, W., Weyand, T., ... &amp; Adam, H. (2017). Mobilenets: </a:t>
            </a:r>
            <a:r>
              <a:rPr lang="en" sz="1200" u="sng">
                <a:solidFill>
                  <a:srgbClr val="0097A7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Efficient convolutional neural networks for mobile vision applications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. arXiv preprint arXiv:1704.04861. </a:t>
            </a:r>
            <a:r>
              <a:rPr lang="en" sz="1200" u="sng">
                <a:solidFill>
                  <a:srgbClr val="0097A7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[blog]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4"/>
          <p:cNvSpPr txBox="1"/>
          <p:nvPr>
            <p:ph type="title"/>
          </p:nvPr>
        </p:nvSpPr>
        <p:spPr>
          <a:xfrm>
            <a:off x="831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Depth-wise + Point-wise Separable Convolutions</a:t>
            </a:r>
            <a:endParaRPr>
              <a:solidFill>
                <a:srgbClr val="2980B9"/>
              </a:solidFill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231200" y="2852825"/>
            <a:ext cx="84594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                    Depth-wise convolutions				       Point-wise Convolutions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 rotWithShape="1">
          <a:blip r:embed="rId3">
            <a:alphaModFix/>
          </a:blip>
          <a:srcRect b="43155" l="0" r="0" t="33511"/>
          <a:stretch/>
        </p:blipFill>
        <p:spPr>
          <a:xfrm>
            <a:off x="789850" y="3348638"/>
            <a:ext cx="2879999" cy="8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 rotWithShape="1">
          <a:blip r:embed="rId3">
            <a:alphaModFix/>
          </a:blip>
          <a:srcRect b="7536" l="0" r="0" t="67021"/>
          <a:stretch/>
        </p:blipFill>
        <p:spPr>
          <a:xfrm>
            <a:off x="5190025" y="3227363"/>
            <a:ext cx="3353200" cy="11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/>
        </p:nvSpPr>
        <p:spPr>
          <a:xfrm>
            <a:off x="330400" y="4161375"/>
            <a:ext cx="34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A81BA"/>
                </a:solidFill>
                <a:latin typeface="Ubuntu"/>
                <a:ea typeface="Ubuntu"/>
                <a:cs typeface="Ubuntu"/>
                <a:sym typeface="Ubuntu"/>
              </a:rPr>
              <a:t>( 3 x 3</a:t>
            </a:r>
            <a:r>
              <a:rPr baseline="-25000" lang="en" sz="1800">
                <a:solidFill>
                  <a:srgbClr val="3A81BA"/>
                </a:solidFill>
                <a:latin typeface="Ubuntu"/>
                <a:ea typeface="Ubuntu"/>
                <a:cs typeface="Ubuntu"/>
                <a:sym typeface="Ubuntu"/>
              </a:rPr>
              <a:t>  </a:t>
            </a:r>
            <a:r>
              <a:rPr lang="en" sz="1800">
                <a:solidFill>
                  <a:srgbClr val="3A81BA"/>
                </a:solidFill>
                <a:latin typeface="Ubuntu"/>
                <a:ea typeface="Ubuntu"/>
                <a:cs typeface="Ubuntu"/>
                <a:sym typeface="Ubuntu"/>
              </a:rPr>
              <a:t>)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 x </a:t>
            </a:r>
            <a:r>
              <a:rPr lang="en" sz="1800">
                <a:solidFill>
                  <a:srgbClr val="38761D"/>
                </a:solidFill>
                <a:latin typeface="Ubuntu"/>
                <a:ea typeface="Ubuntu"/>
                <a:cs typeface="Ubuntu"/>
                <a:sym typeface="Ubuntu"/>
              </a:rPr>
              <a:t>( 14 x 14 ) x 512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=903k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4823300" y="4161375"/>
            <a:ext cx="432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A81BA"/>
                </a:solidFill>
                <a:latin typeface="Ubuntu"/>
                <a:ea typeface="Ubuntu"/>
                <a:cs typeface="Ubuntu"/>
                <a:sym typeface="Ubuntu"/>
              </a:rPr>
              <a:t>512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 x </a:t>
            </a:r>
            <a:r>
              <a:rPr lang="en" sz="1800">
                <a:solidFill>
                  <a:srgbClr val="38761D"/>
                </a:solidFill>
                <a:latin typeface="Ubuntu"/>
                <a:ea typeface="Ubuntu"/>
                <a:cs typeface="Ubuntu"/>
                <a:sym typeface="Ubuntu"/>
              </a:rPr>
              <a:t>( 14 x 14 ) x 512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=51.3M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4002400" y="3273488"/>
            <a:ext cx="1024800" cy="10353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/>
          <p:nvPr/>
        </p:nvSpPr>
        <p:spPr>
          <a:xfrm>
            <a:off x="330400" y="676025"/>
            <a:ext cx="8368800" cy="165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6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How many multiplications does the concatenation separable + point-wise convolutions layers require ?</a:t>
            </a:r>
            <a:endParaRPr sz="18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Compare the amount of multiplications with the ones required in the standard 2D convolutions.</a:t>
            </a:r>
            <a:endParaRPr sz="18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0" y="4823225"/>
            <a:ext cx="8459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0" y="4594625"/>
            <a:ext cx="8459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#MobileNet1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Howard, A. G., Zhu, M., Chen, B., Kalenichenko, D., Wang, W., Weyand, T., ... &amp; Adam, H. (2017). Mobilenets: </a:t>
            </a:r>
            <a:r>
              <a:rPr lang="en" sz="1200" u="sng">
                <a:solidFill>
                  <a:srgbClr val="0097A7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Efficient convolutional neural networks for mobile vision applications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. arXiv preprint arXiv:1704.04861. </a:t>
            </a:r>
            <a:r>
              <a:rPr lang="en" sz="1200" u="sng">
                <a:solidFill>
                  <a:srgbClr val="0097A7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[blog]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