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Ubuntu"/>
      <p:regular r:id="rId9"/>
      <p:bold r:id="rId10"/>
      <p:italic r:id="rId11"/>
      <p:boldItalic r:id="rId12"/>
    </p:embeddedFon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3" Type="http://schemas.openxmlformats.org/officeDocument/2006/relationships/font" Target="fonts/ProximaNova-regular.fntdata"/><Relationship Id="rId12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Ubuntu-regular.fntdata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96314d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96314d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96314d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96314d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96314d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96314d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elecombcn-dl.github.io/2017-dlcv/" TargetMode="Externa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openxmlformats.org/officeDocument/2006/relationships/image" Target="../media/image2.jpg"/><Relationship Id="rId5" Type="http://schemas.openxmlformats.org/officeDocument/2006/relationships/hyperlink" Target="https://www.insight-centre.org/users/kevin-mcguinness" TargetMode="External"/><Relationship Id="rId6" Type="http://schemas.openxmlformats.org/officeDocument/2006/relationships/hyperlink" Target="https://www.insight-centre.org/" TargetMode="External"/><Relationship Id="rId7" Type="http://schemas.openxmlformats.org/officeDocument/2006/relationships/hyperlink" Target="http://dcu.ie/" TargetMode="External"/><Relationship Id="rId8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21700" y="1690575"/>
            <a:ext cx="47106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3000"/>
              <a:buFont typeface="Ubuntu"/>
              <a:buNone/>
              <a:defRPr b="1" sz="30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21700" y="897975"/>
            <a:ext cx="471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180338" y="4798650"/>
            <a:ext cx="1181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73763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[course site]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descr="Slide2.jpg"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55525" cy="487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449" y="63088"/>
            <a:ext cx="866775" cy="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7428025" y="63125"/>
            <a:ext cx="1639800" cy="90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76200">
            <a:solidFill>
              <a:srgbClr val="2980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rPr>
              <a:t>#DLUPC</a:t>
            </a:r>
            <a:endParaRPr sz="2400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4207978" y="3450922"/>
            <a:ext cx="4084837" cy="1529223"/>
            <a:chOff x="2534000" y="1807134"/>
            <a:chExt cx="4084837" cy="1529223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3902638" y="1807134"/>
              <a:ext cx="2716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Kevin McGuinness</a:t>
              </a:r>
              <a:endParaRPr sz="2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8909C"/>
                  </a:solidFill>
                  <a:latin typeface="Ubuntu"/>
                  <a:ea typeface="Ubuntu"/>
                  <a:cs typeface="Ubuntu"/>
                  <a:sym typeface="Ubuntu"/>
                </a:rPr>
                <a:t>kevin.mcguinness@dcu.ie</a:t>
              </a:r>
              <a:endParaRPr sz="1000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" name="Google Shape;19;p2"/>
            <p:cNvSpPr txBox="1"/>
            <p:nvPr/>
          </p:nvSpPr>
          <p:spPr>
            <a:xfrm>
              <a:off x="3902638" y="2480757"/>
              <a:ext cx="27162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Research Fellow</a:t>
              </a:r>
              <a:endParaRPr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Insight Centre for Data Analytics</a:t>
              </a:r>
              <a:endParaRPr sz="1000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Dublin City University</a:t>
              </a:r>
              <a:endParaRPr sz="900">
                <a:solidFill>
                  <a:srgbClr val="78909C"/>
                </a:solidFill>
              </a:endParaRPr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34000" y="1865000"/>
              <a:ext cx="1262575" cy="1262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 result for dcu logo" id="21" name="Google Shape;21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30875" y="3662925"/>
            <a:ext cx="941075" cy="8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121700" y="1690575"/>
            <a:ext cx="47106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3000"/>
              <a:buFont typeface="Ubuntu"/>
              <a:buNone/>
              <a:defRPr b="1" sz="30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121700" y="897975"/>
            <a:ext cx="471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86449" y="63088"/>
            <a:ext cx="866775" cy="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7428025" y="63125"/>
            <a:ext cx="1639800" cy="90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76200">
            <a:solidFill>
              <a:srgbClr val="2980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rPr>
              <a:t>#DLUPC</a:t>
            </a:r>
            <a:endParaRPr sz="2400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○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Proxima Nova"/>
              <a:buChar char="■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 sz="28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800"/>
              <a:buFont typeface="Ubuntu"/>
              <a:buNone/>
              <a:defRPr b="1" sz="28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0" y="0"/>
            <a:ext cx="85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141825" y="567300"/>
            <a:ext cx="8905200" cy="32961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Consider a perceptron with a ReLU as activation function designed to process a single-dimensional inputs x.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Draw the computational graph of the perceptron, drawing a circle around the parameters that need to be estimated during training.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Compute the partial derivative of the output of the perceptron (y) with respect to each of its parameters for the input sample x=2. Consider that all the trainable parameters of the perceptron are initialized to 1.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Modify the results obtained in b) for the case in which all the trainable parameters of the perceptron are initialized to -1.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Briefly comment and compare the results obtained in b) and c).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0" y="0"/>
            <a:ext cx="85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(solution)</a:t>
            </a: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141825" y="567300"/>
            <a:ext cx="8905200" cy="12987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Draw the computational graph of the perceptron, drawing a circle around the parameters that need to be estimated during training.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00"/>
              <a:buFont typeface="Ubuntu"/>
              <a:buAutoNum type="alphaLcParenR"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Compute the partial derivative of the output of the perceptron (y) with respect to each of its parameters for the input sample x=2. Consider that all the trainable parameters of the perceptron are initialized to 1.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26" y="1970650"/>
            <a:ext cx="5085851" cy="30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0" y="0"/>
            <a:ext cx="85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(solution)</a:t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141825" y="567300"/>
            <a:ext cx="8905200" cy="9255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c) </a:t>
            </a: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Modify the results obtained in b) for the case in which all the trainable parameters of the perceptron are initialized to -1.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d) Briefly comment and compare the results obtained in b) and c).</a:t>
            </a:r>
            <a:endParaRPr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25" y="1533225"/>
            <a:ext cx="4972601" cy="30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291125" y="4486150"/>
            <a:ext cx="849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d) While in case b) the gradients can flow until the trainable parameters w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and b, in case c) gradients are “killed” by the ReLU.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28" name="Google Shape;128;p2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