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-bold.fntdata"/><Relationship Id="rId12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412bf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b412bf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3152561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3152561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152561a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152561a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b412c00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b412c00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3152561a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3152561a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152561ad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3152561a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elecombcn-dl.github.io/2017-dlcv/" TargetMode="Externa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9" Type="http://schemas.openxmlformats.org/officeDocument/2006/relationships/image" Target="../media/image2.jpg"/><Relationship Id="rId5" Type="http://schemas.openxmlformats.org/officeDocument/2006/relationships/hyperlink" Target="https://www.insight-centre.org/users/kevin-mcguinness" TargetMode="External"/><Relationship Id="rId6" Type="http://schemas.openxmlformats.org/officeDocument/2006/relationships/hyperlink" Target="https://www.insight-centre.org/" TargetMode="External"/><Relationship Id="rId7" Type="http://schemas.openxmlformats.org/officeDocument/2006/relationships/hyperlink" Target="http://dcu.ie/" TargetMode="External"/><Relationship Id="rId8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21700" y="1690575"/>
            <a:ext cx="47106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3000"/>
              <a:buFont typeface="Ubuntu"/>
              <a:buNone/>
              <a:defRPr b="1" sz="30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21700" y="897975"/>
            <a:ext cx="471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180338" y="4798650"/>
            <a:ext cx="1181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73763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[course site]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descr="Slide2.jpg"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55525" cy="487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449" y="63088"/>
            <a:ext cx="866775" cy="9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7428025" y="63125"/>
            <a:ext cx="1639800" cy="90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76200">
            <a:solidFill>
              <a:srgbClr val="2980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rPr>
              <a:t>#DLUPC</a:t>
            </a:r>
            <a:endParaRPr sz="2400">
              <a:solidFill>
                <a:srgbClr val="2980B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4207978" y="3450922"/>
            <a:ext cx="4084837" cy="1529223"/>
            <a:chOff x="2534000" y="1807134"/>
            <a:chExt cx="4084837" cy="1529223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3902638" y="1807134"/>
              <a:ext cx="27162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Kevin McGuinness</a:t>
              </a:r>
              <a:endParaRPr sz="2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8909C"/>
                  </a:solidFill>
                  <a:latin typeface="Ubuntu"/>
                  <a:ea typeface="Ubuntu"/>
                  <a:cs typeface="Ubuntu"/>
                  <a:sym typeface="Ubuntu"/>
                </a:rPr>
                <a:t>kevin.mcguinness@dcu.ie</a:t>
              </a:r>
              <a:endParaRPr sz="1000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" name="Google Shape;19;p2"/>
            <p:cNvSpPr txBox="1"/>
            <p:nvPr/>
          </p:nvSpPr>
          <p:spPr>
            <a:xfrm>
              <a:off x="3902638" y="2480757"/>
              <a:ext cx="2716200" cy="8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Research Fellow</a:t>
              </a:r>
              <a:endParaRPr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78909C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Insight Centre for Data Analytics</a:t>
              </a:r>
              <a:endParaRPr sz="1000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78909C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Dublin City University</a:t>
              </a:r>
              <a:endParaRPr sz="900">
                <a:solidFill>
                  <a:srgbClr val="78909C"/>
                </a:solidFill>
              </a:endParaRPr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34000" y="1865000"/>
              <a:ext cx="1262575" cy="1262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 result for dcu logo" id="21" name="Google Shape;21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30875" y="3662925"/>
            <a:ext cx="941075" cy="8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121700" y="1690575"/>
            <a:ext cx="47106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3000"/>
              <a:buFont typeface="Ubuntu"/>
              <a:buNone/>
              <a:defRPr b="1" sz="30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121700" y="897975"/>
            <a:ext cx="471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86449" y="63088"/>
            <a:ext cx="866775" cy="9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7428025" y="63125"/>
            <a:ext cx="1639800" cy="90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76200">
            <a:solidFill>
              <a:srgbClr val="2980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rPr>
              <a:t>#DLUPC</a:t>
            </a:r>
            <a:endParaRPr sz="2400">
              <a:solidFill>
                <a:srgbClr val="2980B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 sz="28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 sz="28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5"/>
          <p:cNvSpPr/>
          <p:nvPr/>
        </p:nvSpPr>
        <p:spPr>
          <a:xfrm>
            <a:off x="3797620" y="2919663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2" name="Google Shape;112;p25"/>
          <p:cNvSpPr/>
          <p:nvPr/>
        </p:nvSpPr>
        <p:spPr>
          <a:xfrm>
            <a:off x="5136005" y="3337310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113" name="Google Shape;113;p25"/>
          <p:cNvCxnSpPr/>
          <p:nvPr/>
        </p:nvCxnSpPr>
        <p:spPr>
          <a:xfrm>
            <a:off x="3145461" y="2742030"/>
            <a:ext cx="652200" cy="3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25"/>
          <p:cNvCxnSpPr/>
          <p:nvPr/>
        </p:nvCxnSpPr>
        <p:spPr>
          <a:xfrm flipH="1" rot="10800000">
            <a:off x="3145461" y="3177834"/>
            <a:ext cx="657600" cy="2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5"/>
          <p:cNvCxnSpPr>
            <a:stCxn id="111" idx="6"/>
            <a:endCxn id="112" idx="1"/>
          </p:cNvCxnSpPr>
          <p:nvPr/>
        </p:nvCxnSpPr>
        <p:spPr>
          <a:xfrm>
            <a:off x="4148320" y="3104013"/>
            <a:ext cx="1038900" cy="28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5"/>
          <p:cNvCxnSpPr>
            <a:endCxn id="112" idx="2"/>
          </p:cNvCxnSpPr>
          <p:nvPr/>
        </p:nvCxnSpPr>
        <p:spPr>
          <a:xfrm flipH="1" rot="10800000">
            <a:off x="4128605" y="3521660"/>
            <a:ext cx="1007400" cy="67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5"/>
          <p:cNvCxnSpPr>
            <a:stCxn id="112" idx="6"/>
          </p:cNvCxnSpPr>
          <p:nvPr/>
        </p:nvCxnSpPr>
        <p:spPr>
          <a:xfrm>
            <a:off x="5486705" y="3521660"/>
            <a:ext cx="457200" cy="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5"/>
          <p:cNvSpPr txBox="1"/>
          <p:nvPr/>
        </p:nvSpPr>
        <p:spPr>
          <a:xfrm>
            <a:off x="2817350" y="2451000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2817350" y="3157242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x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3769261" y="4093600"/>
            <a:ext cx="350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947525" y="3177825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ŷ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240550" y="297150"/>
            <a:ext cx="8673900" cy="16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Consider a perceptron with a bias term that should learn how to multiply per 2 an input scalar x. 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00"/>
              <a:buFont typeface="Ubuntu"/>
              <a:buAutoNum type="alphaLcParenR"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This figure shows the computational graph of the perceptron at inference time. What parameters need to be estimated during the training ?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3797620" y="2919663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5136005" y="3337310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130" name="Google Shape;130;p26"/>
          <p:cNvCxnSpPr/>
          <p:nvPr/>
        </p:nvCxnSpPr>
        <p:spPr>
          <a:xfrm>
            <a:off x="3145461" y="2742030"/>
            <a:ext cx="652200" cy="3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26"/>
          <p:cNvCxnSpPr/>
          <p:nvPr/>
        </p:nvCxnSpPr>
        <p:spPr>
          <a:xfrm flipH="1" rot="10800000">
            <a:off x="3145461" y="3177834"/>
            <a:ext cx="657600" cy="2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26"/>
          <p:cNvCxnSpPr>
            <a:stCxn id="128" idx="6"/>
            <a:endCxn id="129" idx="1"/>
          </p:cNvCxnSpPr>
          <p:nvPr/>
        </p:nvCxnSpPr>
        <p:spPr>
          <a:xfrm>
            <a:off x="4148320" y="3104013"/>
            <a:ext cx="1038900" cy="28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26"/>
          <p:cNvCxnSpPr>
            <a:endCxn id="129" idx="2"/>
          </p:cNvCxnSpPr>
          <p:nvPr/>
        </p:nvCxnSpPr>
        <p:spPr>
          <a:xfrm flipH="1" rot="10800000">
            <a:off x="4128605" y="3521660"/>
            <a:ext cx="1007400" cy="67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26"/>
          <p:cNvCxnSpPr>
            <a:stCxn id="129" idx="6"/>
          </p:cNvCxnSpPr>
          <p:nvPr/>
        </p:nvCxnSpPr>
        <p:spPr>
          <a:xfrm>
            <a:off x="5486705" y="3521660"/>
            <a:ext cx="457200" cy="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26"/>
          <p:cNvSpPr txBox="1"/>
          <p:nvPr/>
        </p:nvSpPr>
        <p:spPr>
          <a:xfrm>
            <a:off x="2817350" y="2451000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2817350" y="3157242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x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769261" y="4093600"/>
            <a:ext cx="350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947525" y="3177825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ŷ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2789063" y="2455000"/>
            <a:ext cx="407400" cy="393600"/>
          </a:xfrm>
          <a:prstGeom prst="ellipse">
            <a:avLst/>
          </a:prstGeom>
          <a:noFill/>
          <a:ln cap="flat" cmpd="sng" w="2857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3712563" y="4093600"/>
            <a:ext cx="407400" cy="393600"/>
          </a:xfrm>
          <a:prstGeom prst="ellipse">
            <a:avLst/>
          </a:prstGeom>
          <a:noFill/>
          <a:ln cap="flat" cmpd="sng" w="2857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240550" y="297150"/>
            <a:ext cx="8673900" cy="16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Consider a perceptron with a bias term that should learn how to multiply per 2 an input scalar x. 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00"/>
              <a:buFont typeface="Ubuntu"/>
              <a:buAutoNum type="alphaLcParenR"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This figure shows the computational graph of the perceptron at inference time. What parameters need to be estimated during the training ?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1661445" y="2916538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2999830" y="3334185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149" name="Google Shape;149;p27"/>
          <p:cNvCxnSpPr/>
          <p:nvPr/>
        </p:nvCxnSpPr>
        <p:spPr>
          <a:xfrm>
            <a:off x="1009286" y="2738905"/>
            <a:ext cx="652200" cy="3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27"/>
          <p:cNvCxnSpPr/>
          <p:nvPr/>
        </p:nvCxnSpPr>
        <p:spPr>
          <a:xfrm flipH="1" rot="10800000">
            <a:off x="1009286" y="3174709"/>
            <a:ext cx="657600" cy="2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27"/>
          <p:cNvCxnSpPr>
            <a:stCxn id="147" idx="6"/>
            <a:endCxn id="148" idx="1"/>
          </p:cNvCxnSpPr>
          <p:nvPr/>
        </p:nvCxnSpPr>
        <p:spPr>
          <a:xfrm>
            <a:off x="2012145" y="3100888"/>
            <a:ext cx="1038900" cy="28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27"/>
          <p:cNvCxnSpPr>
            <a:endCxn id="148" idx="3"/>
          </p:cNvCxnSpPr>
          <p:nvPr/>
        </p:nvCxnSpPr>
        <p:spPr>
          <a:xfrm flipH="1" rot="10800000">
            <a:off x="1992489" y="3648890"/>
            <a:ext cx="1058700" cy="54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27"/>
          <p:cNvCxnSpPr>
            <a:stCxn id="148" idx="6"/>
            <a:endCxn id="154" idx="1"/>
          </p:cNvCxnSpPr>
          <p:nvPr/>
        </p:nvCxnSpPr>
        <p:spPr>
          <a:xfrm>
            <a:off x="3350530" y="3518535"/>
            <a:ext cx="411900" cy="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27"/>
          <p:cNvSpPr txBox="1"/>
          <p:nvPr/>
        </p:nvSpPr>
        <p:spPr>
          <a:xfrm>
            <a:off x="681175" y="3217792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x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762550" y="3405285"/>
            <a:ext cx="28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ŷ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183975" y="187900"/>
            <a:ext cx="8673900" cy="197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Consider the Mean Square Error (MSE) as the loss function to guide the training process, shown in Formula for a training batch of N samples. 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In the computational graph for training, what are the two functions g</a:t>
            </a:r>
            <a:r>
              <a:rPr baseline="-25000"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(a,b) and g</a:t>
            </a:r>
            <a:r>
              <a:rPr baseline="-25000"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(x)  ?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4433475" y="3166025"/>
            <a:ext cx="887700" cy="722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g</a:t>
            </a:r>
            <a:r>
              <a:rPr baseline="-25000" lang="en" sz="12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(y,</a:t>
            </a: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ŷ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)</a:t>
            </a:r>
            <a:endParaRPr baseline="30000" sz="12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8" name="Google Shape;158;p27"/>
          <p:cNvCxnSpPr>
            <a:stCxn id="154" idx="3"/>
            <a:endCxn id="157" idx="2"/>
          </p:cNvCxnSpPr>
          <p:nvPr/>
        </p:nvCxnSpPr>
        <p:spPr>
          <a:xfrm flipH="1" rot="10800000">
            <a:off x="4051750" y="3527085"/>
            <a:ext cx="381600" cy="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27"/>
          <p:cNvCxnSpPr>
            <a:stCxn id="160" idx="6"/>
            <a:endCxn id="161" idx="1"/>
          </p:cNvCxnSpPr>
          <p:nvPr/>
        </p:nvCxnSpPr>
        <p:spPr>
          <a:xfrm>
            <a:off x="6477825" y="3527213"/>
            <a:ext cx="567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27"/>
          <p:cNvSpPr txBox="1"/>
          <p:nvPr/>
        </p:nvSpPr>
        <p:spPr>
          <a:xfrm>
            <a:off x="3156200" y="4565850"/>
            <a:ext cx="65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y=2·x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7045575" y="3396413"/>
            <a:ext cx="187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baseline="-25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3" name="Google Shape;163;p27"/>
          <p:cNvCxnSpPr>
            <a:stCxn id="162" idx="3"/>
            <a:endCxn id="157" idx="3"/>
          </p:cNvCxnSpPr>
          <p:nvPr/>
        </p:nvCxnSpPr>
        <p:spPr>
          <a:xfrm flipH="1" rot="10800000">
            <a:off x="3808400" y="3782550"/>
            <a:ext cx="755100" cy="9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200" y="938750"/>
            <a:ext cx="2457450" cy="64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7"/>
          <p:cNvSpPr/>
          <p:nvPr/>
        </p:nvSpPr>
        <p:spPr>
          <a:xfrm>
            <a:off x="5739525" y="3166013"/>
            <a:ext cx="738300" cy="722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</a:t>
            </a:r>
            <a:r>
              <a:rPr baseline="-25000"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(x)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65" name="Google Shape;165;p27"/>
          <p:cNvCxnSpPr>
            <a:stCxn id="157" idx="6"/>
            <a:endCxn id="160" idx="2"/>
          </p:cNvCxnSpPr>
          <p:nvPr/>
        </p:nvCxnSpPr>
        <p:spPr>
          <a:xfrm>
            <a:off x="5321175" y="3527225"/>
            <a:ext cx="418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7"/>
          <p:cNvSpPr txBox="1"/>
          <p:nvPr/>
        </p:nvSpPr>
        <p:spPr>
          <a:xfrm>
            <a:off x="681175" y="2459350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1585100" y="4108800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1661445" y="2916538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2999830" y="3334185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175" name="Google Shape;175;p28"/>
          <p:cNvCxnSpPr/>
          <p:nvPr/>
        </p:nvCxnSpPr>
        <p:spPr>
          <a:xfrm>
            <a:off x="1009286" y="2738905"/>
            <a:ext cx="652200" cy="3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28"/>
          <p:cNvCxnSpPr/>
          <p:nvPr/>
        </p:nvCxnSpPr>
        <p:spPr>
          <a:xfrm flipH="1" rot="10800000">
            <a:off x="1009286" y="3174709"/>
            <a:ext cx="657600" cy="2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28"/>
          <p:cNvCxnSpPr>
            <a:stCxn id="173" idx="6"/>
            <a:endCxn id="174" idx="1"/>
          </p:cNvCxnSpPr>
          <p:nvPr/>
        </p:nvCxnSpPr>
        <p:spPr>
          <a:xfrm>
            <a:off x="2012145" y="3100888"/>
            <a:ext cx="1038900" cy="28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28"/>
          <p:cNvCxnSpPr>
            <a:endCxn id="174" idx="3"/>
          </p:cNvCxnSpPr>
          <p:nvPr/>
        </p:nvCxnSpPr>
        <p:spPr>
          <a:xfrm flipH="1" rot="10800000">
            <a:off x="1992489" y="3648890"/>
            <a:ext cx="1058700" cy="54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28"/>
          <p:cNvCxnSpPr>
            <a:stCxn id="174" idx="6"/>
            <a:endCxn id="180" idx="1"/>
          </p:cNvCxnSpPr>
          <p:nvPr/>
        </p:nvCxnSpPr>
        <p:spPr>
          <a:xfrm>
            <a:off x="3350530" y="3518535"/>
            <a:ext cx="411900" cy="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8"/>
          <p:cNvSpPr txBox="1"/>
          <p:nvPr/>
        </p:nvSpPr>
        <p:spPr>
          <a:xfrm>
            <a:off x="681175" y="3217792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x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762550" y="3405285"/>
            <a:ext cx="28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ŷ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601863" y="2522950"/>
            <a:ext cx="407400" cy="393600"/>
          </a:xfrm>
          <a:prstGeom prst="ellipse">
            <a:avLst/>
          </a:prstGeom>
          <a:noFill/>
          <a:ln cap="flat" cmpd="sng" w="2857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</a:t>
            </a:r>
            <a:endParaRPr sz="1100"/>
          </a:p>
        </p:txBody>
      </p:sp>
      <p:sp>
        <p:nvSpPr>
          <p:cNvPr id="183" name="Google Shape;183;p28"/>
          <p:cNvSpPr/>
          <p:nvPr/>
        </p:nvSpPr>
        <p:spPr>
          <a:xfrm>
            <a:off x="1585013" y="4076325"/>
            <a:ext cx="407400" cy="393600"/>
          </a:xfrm>
          <a:prstGeom prst="ellipse">
            <a:avLst/>
          </a:prstGeom>
          <a:noFill/>
          <a:ln cap="flat" cmpd="sng" w="2857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3391100" y="31381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2404450" y="28507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1206025" y="25229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009275" y="30407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2012150" y="3714425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4433475" y="3166013"/>
            <a:ext cx="738300" cy="722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y-ŷ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90" name="Google Shape;190;p28"/>
          <p:cNvCxnSpPr>
            <a:stCxn id="180" idx="3"/>
            <a:endCxn id="189" idx="2"/>
          </p:cNvCxnSpPr>
          <p:nvPr/>
        </p:nvCxnSpPr>
        <p:spPr>
          <a:xfrm flipH="1" rot="10800000">
            <a:off x="4051750" y="3527085"/>
            <a:ext cx="381600" cy="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28"/>
          <p:cNvCxnSpPr>
            <a:stCxn id="192" idx="6"/>
            <a:endCxn id="193" idx="1"/>
          </p:cNvCxnSpPr>
          <p:nvPr/>
        </p:nvCxnSpPr>
        <p:spPr>
          <a:xfrm>
            <a:off x="6477825" y="3527213"/>
            <a:ext cx="567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28"/>
          <p:cNvSpPr txBox="1"/>
          <p:nvPr/>
        </p:nvSpPr>
        <p:spPr>
          <a:xfrm>
            <a:off x="6477825" y="32049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156200" y="4565850"/>
            <a:ext cx="65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y=2·x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7045575" y="3396413"/>
            <a:ext cx="187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baseline="-25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aseline="30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= 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6" name="Google Shape;196;p28"/>
          <p:cNvCxnSpPr>
            <a:stCxn id="195" idx="3"/>
            <a:endCxn id="189" idx="3"/>
          </p:cNvCxnSpPr>
          <p:nvPr/>
        </p:nvCxnSpPr>
        <p:spPr>
          <a:xfrm flipH="1" rot="10800000">
            <a:off x="3808400" y="3782550"/>
            <a:ext cx="733200" cy="9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28"/>
          <p:cNvSpPr txBox="1"/>
          <p:nvPr/>
        </p:nvSpPr>
        <p:spPr>
          <a:xfrm>
            <a:off x="3808400" y="40534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5739525" y="3166013"/>
            <a:ext cx="738300" cy="722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(·)</a:t>
            </a:r>
            <a:r>
              <a:rPr baseline="30000" lang="en" sz="1800">
                <a:latin typeface="Ubuntu"/>
                <a:ea typeface="Ubuntu"/>
                <a:cs typeface="Ubuntu"/>
                <a:sym typeface="Ubuntu"/>
              </a:rPr>
              <a:t>2</a:t>
            </a:r>
            <a:endParaRPr baseline="30000"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98" name="Google Shape;198;p28"/>
          <p:cNvCxnSpPr>
            <a:stCxn id="189" idx="6"/>
            <a:endCxn id="192" idx="2"/>
          </p:cNvCxnSpPr>
          <p:nvPr/>
        </p:nvCxnSpPr>
        <p:spPr>
          <a:xfrm>
            <a:off x="5171775" y="3527213"/>
            <a:ext cx="567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28"/>
          <p:cNvSpPr txBox="1"/>
          <p:nvPr/>
        </p:nvSpPr>
        <p:spPr>
          <a:xfrm>
            <a:off x="5218338" y="32049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4419975" y="3758100"/>
            <a:ext cx="2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4115175" y="3224700"/>
            <a:ext cx="2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183975" y="187900"/>
            <a:ext cx="8673900" cy="9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Compute the error for a single sample x=2, consider that all trainable parameters are initialized to 1. 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0" y="4154650"/>
            <a:ext cx="6471000" cy="10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1) Find the derivative function	➝ </a:t>
            </a:r>
            <a:r>
              <a:rPr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g’</a:t>
            </a:r>
            <a:r>
              <a:rPr baseline="-25000"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(·)</a:t>
            </a:r>
            <a:endParaRPr sz="12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2) Evaluate </a:t>
            </a:r>
            <a:r>
              <a:rPr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g’</a:t>
            </a:r>
            <a:r>
              <a:rPr baseline="-25000"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(·)</a:t>
            </a:r>
            <a:r>
              <a:rPr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 at x</a:t>
            </a:r>
            <a:r>
              <a:rPr baseline="-25000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  			➝ </a:t>
            </a:r>
            <a:r>
              <a:rPr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g’</a:t>
            </a:r>
            <a:r>
              <a:rPr baseline="-25000"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(x</a:t>
            </a:r>
            <a:r>
              <a:rPr baseline="-25000"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sz="12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3) Multiply </a:t>
            </a:r>
            <a:r>
              <a:rPr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g’</a:t>
            </a:r>
            <a:r>
              <a:rPr baseline="-25000"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( x</a:t>
            </a:r>
            <a:r>
              <a:rPr baseline="-25000"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 </a:t>
            </a:r>
            <a:r>
              <a:rPr i="1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 with the backpropagated gradient (δ</a:t>
            </a:r>
            <a:r>
              <a:rPr baseline="-25000"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k</a:t>
            </a:r>
            <a:r>
              <a:rPr lang="en" sz="12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).</a:t>
            </a:r>
            <a:endParaRPr sz="12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240550" y="297150"/>
            <a:ext cx="8673900" cy="109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 Compute the gradients for the case defined in b).</a:t>
            </a:r>
            <a:b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Polynomial differentiation: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300" y="810375"/>
            <a:ext cx="2581275" cy="476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9"/>
          <p:cNvSpPr/>
          <p:nvPr/>
        </p:nvSpPr>
        <p:spPr>
          <a:xfrm>
            <a:off x="1356645" y="2306938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2695030" y="2724585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213" name="Google Shape;213;p29"/>
          <p:cNvCxnSpPr/>
          <p:nvPr/>
        </p:nvCxnSpPr>
        <p:spPr>
          <a:xfrm>
            <a:off x="704486" y="2129305"/>
            <a:ext cx="652200" cy="3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29"/>
          <p:cNvCxnSpPr/>
          <p:nvPr/>
        </p:nvCxnSpPr>
        <p:spPr>
          <a:xfrm flipH="1" rot="10800000">
            <a:off x="704486" y="2565109"/>
            <a:ext cx="657600" cy="2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29"/>
          <p:cNvCxnSpPr>
            <a:stCxn id="211" idx="6"/>
            <a:endCxn id="212" idx="1"/>
          </p:cNvCxnSpPr>
          <p:nvPr/>
        </p:nvCxnSpPr>
        <p:spPr>
          <a:xfrm>
            <a:off x="1707345" y="2491288"/>
            <a:ext cx="1038900" cy="28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29"/>
          <p:cNvCxnSpPr>
            <a:endCxn id="212" idx="3"/>
          </p:cNvCxnSpPr>
          <p:nvPr/>
        </p:nvCxnSpPr>
        <p:spPr>
          <a:xfrm flipH="1" rot="10800000">
            <a:off x="1687689" y="3039290"/>
            <a:ext cx="1058700" cy="54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29"/>
          <p:cNvCxnSpPr>
            <a:stCxn id="212" idx="6"/>
            <a:endCxn id="218" idx="1"/>
          </p:cNvCxnSpPr>
          <p:nvPr/>
        </p:nvCxnSpPr>
        <p:spPr>
          <a:xfrm>
            <a:off x="3045730" y="2908935"/>
            <a:ext cx="411900" cy="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p29"/>
          <p:cNvSpPr txBox="1"/>
          <p:nvPr/>
        </p:nvSpPr>
        <p:spPr>
          <a:xfrm>
            <a:off x="376375" y="2608192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x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3457750" y="2795685"/>
            <a:ext cx="28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ŷ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297063" y="1913350"/>
            <a:ext cx="407400" cy="393600"/>
          </a:xfrm>
          <a:prstGeom prst="ellipse">
            <a:avLst/>
          </a:prstGeom>
          <a:noFill/>
          <a:ln cap="flat" cmpd="sng" w="2857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280213" y="3466725"/>
            <a:ext cx="407400" cy="393600"/>
          </a:xfrm>
          <a:prstGeom prst="ellipse">
            <a:avLst/>
          </a:prstGeom>
          <a:noFill/>
          <a:ln cap="flat" cmpd="sng" w="2857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3086300" y="25285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2099650" y="22411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901225" y="19133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704475" y="24311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1707350" y="3104825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4281075" y="2565100"/>
            <a:ext cx="738300" cy="722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a-b</a:t>
            </a:r>
            <a:endParaRPr sz="1000"/>
          </a:p>
        </p:txBody>
      </p:sp>
      <p:cxnSp>
        <p:nvCxnSpPr>
          <p:cNvPr id="228" name="Google Shape;228;p29"/>
          <p:cNvCxnSpPr>
            <a:stCxn id="218" idx="3"/>
            <a:endCxn id="227" idx="2"/>
          </p:cNvCxnSpPr>
          <p:nvPr/>
        </p:nvCxnSpPr>
        <p:spPr>
          <a:xfrm flipH="1" rot="10800000">
            <a:off x="3746950" y="2926185"/>
            <a:ext cx="534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29"/>
          <p:cNvCxnSpPr>
            <a:stCxn id="227" idx="6"/>
            <a:endCxn id="230" idx="2"/>
          </p:cNvCxnSpPr>
          <p:nvPr/>
        </p:nvCxnSpPr>
        <p:spPr>
          <a:xfrm flipH="1" rot="10800000">
            <a:off x="5019375" y="2917600"/>
            <a:ext cx="7203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29"/>
          <p:cNvSpPr txBox="1"/>
          <p:nvPr/>
        </p:nvSpPr>
        <p:spPr>
          <a:xfrm>
            <a:off x="5109375" y="25953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851400" y="3956250"/>
            <a:ext cx="65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y=2·x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3" name="Google Shape;233;p29"/>
          <p:cNvCxnSpPr>
            <a:stCxn id="232" idx="3"/>
            <a:endCxn id="227" idx="3"/>
          </p:cNvCxnSpPr>
          <p:nvPr/>
        </p:nvCxnSpPr>
        <p:spPr>
          <a:xfrm flipH="1" rot="10800000">
            <a:off x="3503600" y="3181650"/>
            <a:ext cx="885600" cy="90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29"/>
          <p:cNvSpPr txBox="1"/>
          <p:nvPr/>
        </p:nvSpPr>
        <p:spPr>
          <a:xfrm>
            <a:off x="3503600" y="34438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133225" y="29263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3688263" y="29239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-2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1945413" y="25953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-2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810163" y="34438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-2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663213" y="21365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-4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663213" y="26699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-2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4106775" y="3533069"/>
            <a:ext cx="1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 (a-b) / da =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2" name="Google Shape;242;p29"/>
          <p:cNvCxnSpPr>
            <a:stCxn id="230" idx="6"/>
            <a:endCxn id="243" idx="1"/>
          </p:cNvCxnSpPr>
          <p:nvPr/>
        </p:nvCxnSpPr>
        <p:spPr>
          <a:xfrm>
            <a:off x="6477825" y="2917613"/>
            <a:ext cx="567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29"/>
          <p:cNvSpPr txBox="1"/>
          <p:nvPr/>
        </p:nvSpPr>
        <p:spPr>
          <a:xfrm>
            <a:off x="6477825" y="25953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7045575" y="2786813"/>
            <a:ext cx="187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baseline="-25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= 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739525" y="2556413"/>
            <a:ext cx="738300" cy="722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(·)</a:t>
            </a:r>
            <a:r>
              <a:rPr baseline="30000" lang="en" sz="1800">
                <a:latin typeface="Ubuntu"/>
                <a:ea typeface="Ubuntu"/>
                <a:cs typeface="Ubuntu"/>
                <a:sym typeface="Ubuntu"/>
              </a:rPr>
              <a:t>2</a:t>
            </a:r>
            <a:endParaRPr baseline="30000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6477825" y="30393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4038975" y="2538900"/>
            <a:ext cx="2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4267575" y="3148500"/>
            <a:ext cx="2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5483925" y="3533069"/>
            <a:ext cx="1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d{ x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} / dx = 2x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3620775" y="2190550"/>
            <a:ext cx="1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d(a-b) / db = -1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3756075" y="37450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 b="0" l="0" r="63586" t="0"/>
          <a:stretch/>
        </p:blipFill>
        <p:spPr>
          <a:xfrm>
            <a:off x="1096975" y="1523350"/>
            <a:ext cx="82609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4">
            <a:alphaModFix/>
          </a:blip>
          <a:srcRect b="0" l="62394" r="0" t="0"/>
          <a:stretch/>
        </p:blipFill>
        <p:spPr>
          <a:xfrm>
            <a:off x="2084677" y="1445700"/>
            <a:ext cx="1058700" cy="591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240550" y="297150"/>
            <a:ext cx="8673900" cy="135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 Consider a learning rate (α) of 0.1 and update the trainable parameters of the perceptron with a basic gradient descent update as indicated in the formula.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025" y="1171875"/>
            <a:ext cx="2695575" cy="428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30"/>
          <p:cNvSpPr txBox="1"/>
          <p:nvPr/>
        </p:nvSpPr>
        <p:spPr>
          <a:xfrm>
            <a:off x="36100" y="3808125"/>
            <a:ext cx="2695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baseline="-25000" lang="en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= 1 - 0.1 · (-4) = 1 + 0.4 = 1.4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73525" y="4186075"/>
            <a:ext cx="2695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baseline="-25000" lang="en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= 1 - 0.1 · (-2) = 1 + 0.2 = 1.2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10700" y="4604125"/>
            <a:ext cx="4239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ŷ</a:t>
            </a:r>
            <a:r>
              <a:rPr baseline="-25000" lang="en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=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baseline="-25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t+1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·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x +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baseline="-25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= 1.4 · (2) + 1.2 = 1.8 + 1.4 = 4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4895875" y="4308175"/>
            <a:ext cx="34809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prediction now is perfect, because the parameters have updated exactly for the single training sample we have used.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1661445" y="2230738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2999830" y="2648385"/>
            <a:ext cx="350700" cy="36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266" name="Google Shape;266;p30"/>
          <p:cNvCxnSpPr/>
          <p:nvPr/>
        </p:nvCxnSpPr>
        <p:spPr>
          <a:xfrm>
            <a:off x="1009286" y="2053105"/>
            <a:ext cx="652200" cy="3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30"/>
          <p:cNvCxnSpPr/>
          <p:nvPr/>
        </p:nvCxnSpPr>
        <p:spPr>
          <a:xfrm flipH="1" rot="10800000">
            <a:off x="1009286" y="2488909"/>
            <a:ext cx="657600" cy="2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30"/>
          <p:cNvCxnSpPr>
            <a:stCxn id="264" idx="6"/>
            <a:endCxn id="265" idx="1"/>
          </p:cNvCxnSpPr>
          <p:nvPr/>
        </p:nvCxnSpPr>
        <p:spPr>
          <a:xfrm>
            <a:off x="2012145" y="2415088"/>
            <a:ext cx="1038900" cy="28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30"/>
          <p:cNvCxnSpPr>
            <a:endCxn id="265" idx="3"/>
          </p:cNvCxnSpPr>
          <p:nvPr/>
        </p:nvCxnSpPr>
        <p:spPr>
          <a:xfrm flipH="1" rot="10800000">
            <a:off x="1992489" y="2963090"/>
            <a:ext cx="1058700" cy="54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30"/>
          <p:cNvCxnSpPr>
            <a:stCxn id="265" idx="6"/>
            <a:endCxn id="271" idx="1"/>
          </p:cNvCxnSpPr>
          <p:nvPr/>
        </p:nvCxnSpPr>
        <p:spPr>
          <a:xfrm>
            <a:off x="3350530" y="2832735"/>
            <a:ext cx="411900" cy="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" name="Google Shape;272;p30"/>
          <p:cNvSpPr txBox="1"/>
          <p:nvPr/>
        </p:nvSpPr>
        <p:spPr>
          <a:xfrm>
            <a:off x="681175" y="2531992"/>
            <a:ext cx="40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x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3762550" y="2719485"/>
            <a:ext cx="28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ŷ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601863" y="1837150"/>
            <a:ext cx="407400" cy="393600"/>
          </a:xfrm>
          <a:prstGeom prst="ellipse">
            <a:avLst/>
          </a:prstGeom>
          <a:noFill/>
          <a:ln cap="flat" cmpd="sng" w="2857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1585013" y="3390525"/>
            <a:ext cx="407400" cy="393600"/>
          </a:xfrm>
          <a:prstGeom prst="ellipse">
            <a:avLst/>
          </a:prstGeom>
          <a:noFill/>
          <a:ln cap="flat" cmpd="sng" w="2857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3391100" y="24523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2404450" y="2164950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2.8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1206025" y="1837150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1.4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1009275" y="23549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878950" y="3028625"/>
            <a:ext cx="483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1.2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4433475" y="2480213"/>
            <a:ext cx="738300" cy="722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a-b</a:t>
            </a:r>
            <a:endParaRPr baseline="30000"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1" name="Google Shape;281;p30"/>
          <p:cNvCxnSpPr>
            <a:stCxn id="271" idx="3"/>
            <a:endCxn id="280" idx="2"/>
          </p:cNvCxnSpPr>
          <p:nvPr/>
        </p:nvCxnSpPr>
        <p:spPr>
          <a:xfrm flipH="1" rot="10800000">
            <a:off x="4051750" y="2841285"/>
            <a:ext cx="381600" cy="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30"/>
          <p:cNvCxnSpPr>
            <a:stCxn id="283" idx="6"/>
            <a:endCxn id="284" idx="1"/>
          </p:cNvCxnSpPr>
          <p:nvPr/>
        </p:nvCxnSpPr>
        <p:spPr>
          <a:xfrm>
            <a:off x="6477825" y="2841413"/>
            <a:ext cx="567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30"/>
          <p:cNvSpPr txBox="1"/>
          <p:nvPr/>
        </p:nvSpPr>
        <p:spPr>
          <a:xfrm>
            <a:off x="6477825" y="25191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3156200" y="3880050"/>
            <a:ext cx="65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y=2·x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7045575" y="2710613"/>
            <a:ext cx="187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baseline="-25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= 0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87" name="Google Shape;287;p30"/>
          <p:cNvCxnSpPr>
            <a:stCxn id="286" idx="3"/>
            <a:endCxn id="280" idx="3"/>
          </p:cNvCxnSpPr>
          <p:nvPr/>
        </p:nvCxnSpPr>
        <p:spPr>
          <a:xfrm flipH="1" rot="10800000">
            <a:off x="3808400" y="3096750"/>
            <a:ext cx="733200" cy="9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p30"/>
          <p:cNvSpPr txBox="1"/>
          <p:nvPr/>
        </p:nvSpPr>
        <p:spPr>
          <a:xfrm>
            <a:off x="3808400" y="336765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5739525" y="2480213"/>
            <a:ext cx="738300" cy="722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(·)</a:t>
            </a:r>
            <a:r>
              <a:rPr baseline="30000" lang="en" sz="1800">
                <a:latin typeface="Ubuntu"/>
                <a:ea typeface="Ubuntu"/>
                <a:cs typeface="Ubuntu"/>
                <a:sym typeface="Ubuntu"/>
              </a:rPr>
              <a:t>2</a:t>
            </a:r>
            <a:endParaRPr baseline="30000"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9" name="Google Shape;289;p30"/>
          <p:cNvCxnSpPr>
            <a:stCxn id="280" idx="6"/>
            <a:endCxn id="283" idx="2"/>
          </p:cNvCxnSpPr>
          <p:nvPr/>
        </p:nvCxnSpPr>
        <p:spPr>
          <a:xfrm>
            <a:off x="5171775" y="2841413"/>
            <a:ext cx="567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30"/>
          <p:cNvSpPr txBox="1"/>
          <p:nvPr/>
        </p:nvSpPr>
        <p:spPr>
          <a:xfrm>
            <a:off x="5218338" y="2519100"/>
            <a:ext cx="35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4419975" y="3072300"/>
            <a:ext cx="2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4115175" y="2538900"/>
            <a:ext cx="2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