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Ubuntu"/>
      <p:regular r:id="rId14"/>
      <p:bold r:id="rId15"/>
      <p:italic r:id="rId16"/>
      <p:boldItalic r:id="rId17"/>
    </p:embeddedFon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03973E-2EB4-43EC-8E53-15E9C2C49F45}">
  <a:tblStyle styleId="{5103973E-2EB4-43EC-8E53-15E9C2C49F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B84F5B4-2E51-4620-AB13-60F36E49010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Ubuntu-bold.fntdata"/><Relationship Id="rId14" Type="http://schemas.openxmlformats.org/officeDocument/2006/relationships/font" Target="fonts/Ubuntu-regular.fntdata"/><Relationship Id="rId17" Type="http://schemas.openxmlformats.org/officeDocument/2006/relationships/font" Target="fonts/Ubuntu-boldItalic.fntdata"/><Relationship Id="rId16" Type="http://schemas.openxmlformats.org/officeDocument/2006/relationships/font" Target="fonts/Ubuntu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50a804783_1_6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750a804783_1_6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b2cc91b6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b2cc91b6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b2cc91b6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b2cc91b6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b2cc91b6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b2cc91b6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2cc91b6f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2cc91b6f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b2cc91b6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b2cc91b6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7b2cc91b6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7b2cc91b6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ctrTitle"/>
          </p:nvPr>
        </p:nvSpPr>
        <p:spPr>
          <a:xfrm>
            <a:off x="4121704" y="744575"/>
            <a:ext cx="471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3600"/>
              <a:buNone/>
              <a:defRPr sz="3600">
                <a:solidFill>
                  <a:srgbClr val="FF6633"/>
                </a:solidFill>
              </a:defRPr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4121550" y="2834125"/>
            <a:ext cx="471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>
                <a:solidFill>
                  <a:srgbClr val="FF663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6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b="1" sz="36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Char char="●"/>
              <a:defRPr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○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Char char="■"/>
              <a:defRPr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■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○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■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595300" y="0"/>
            <a:ext cx="548700" cy="548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Font typeface="Ubuntu"/>
              <a:buNone/>
              <a:defRPr sz="2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2800"/>
              <a:buNone/>
              <a:defRPr sz="2800">
                <a:solidFill>
                  <a:srgbClr val="FF6633"/>
                </a:solidFill>
              </a:defRPr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Ubuntu"/>
              <a:buChar char="●"/>
              <a:defRPr sz="18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eeplearningbook.org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eeplearningbook.org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deeplearningbook.org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deeplearningbook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-15875" y="1438275"/>
            <a:ext cx="9159900" cy="2121600"/>
          </a:xfrm>
          <a:prstGeom prst="rect">
            <a:avLst/>
          </a:prstGeom>
          <a:solidFill>
            <a:srgbClr val="00B4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533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Solution to Theory Quizz </a:t>
            </a: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  <a:p>
            <a:pPr indent="0" lvl="0" marL="533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3500">
                <a:solidFill>
                  <a:srgbClr val="FFFFFF"/>
                </a:solidFill>
              </a:rPr>
              <a:t>Multi-Layer Perceptrons (MLP)</a:t>
            </a:r>
            <a:endParaRPr b="1" sz="3500">
              <a:solidFill>
                <a:srgbClr val="FFFFFF"/>
              </a:solidFill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546100" y="3205500"/>
            <a:ext cx="61773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Master in Big Data Solutions 20</a:t>
            </a:r>
            <a:r>
              <a:rPr b="1" lang="en">
                <a:solidFill>
                  <a:schemeClr val="lt1"/>
                </a:solidFill>
              </a:rPr>
              <a:t>20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-20</a:t>
            </a:r>
            <a:r>
              <a:rPr b="1" lang="en">
                <a:solidFill>
                  <a:schemeClr val="lt1"/>
                </a:solidFill>
              </a:rPr>
              <a:t>21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Artificial Intelligence</a:t>
            </a:r>
            <a:endParaRPr/>
          </a:p>
        </p:txBody>
      </p:sp>
      <p:pic>
        <p:nvPicPr>
          <p:cNvPr descr="Logo-BTS.jpg" id="81" name="Google Shape;8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177403"/>
            <a:ext cx="1650206" cy="365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6767" y="2049660"/>
            <a:ext cx="898922" cy="89892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 txBox="1"/>
          <p:nvPr/>
        </p:nvSpPr>
        <p:spPr>
          <a:xfrm>
            <a:off x="2476864" y="3960410"/>
            <a:ext cx="16902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Xavier Giró</a:t>
            </a:r>
            <a:endParaRPr i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xavier.giro@bts.tech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00" y="3559863"/>
            <a:ext cx="1543500" cy="15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21"/>
          <p:cNvSpPr txBox="1"/>
          <p:nvPr>
            <p:ph type="title"/>
          </p:nvPr>
        </p:nvSpPr>
        <p:spPr>
          <a:xfrm>
            <a:off x="116375" y="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Perceptrons - MLPs</a:t>
            </a:r>
            <a:endParaRPr/>
          </a:p>
        </p:txBody>
      </p:sp>
      <p:sp>
        <p:nvSpPr>
          <p:cNvPr id="91" name="Google Shape;91;p21"/>
          <p:cNvSpPr txBox="1"/>
          <p:nvPr/>
        </p:nvSpPr>
        <p:spPr>
          <a:xfrm>
            <a:off x="228600" y="2869450"/>
            <a:ext cx="8520600" cy="17382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Ubuntu"/>
              <a:buAutoNum type="alphaLcParenR"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How many hidden layers are there ?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Ubuntu"/>
              <a:buAutoNum type="alphaLcParenR"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Compute 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 and 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 given an input x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=0, x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=0.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Ubuntu"/>
              <a:buAutoNum type="alphaLcParenR"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Consider an activation ReLU, g(h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) = max(h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,0), between the first and second layer. Compute g(h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) i g(h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).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Ubuntu"/>
              <a:buAutoNum type="alphaLcParenR"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Compute the output value y for an input x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=0, x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=0.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21"/>
          <p:cNvSpPr txBox="1"/>
          <p:nvPr/>
        </p:nvSpPr>
        <p:spPr>
          <a:xfrm>
            <a:off x="134425" y="4697775"/>
            <a:ext cx="822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Ubuntu"/>
                <a:ea typeface="Ubuntu"/>
                <a:cs typeface="Ubuntu"/>
                <a:sym typeface="Ubuntu"/>
              </a:rPr>
              <a:t>Source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: Section 6.1 from Ian Goodfellow, Yoshua Bengio, Aaron Courville, </a:t>
            </a:r>
            <a:r>
              <a:rPr lang="en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“Deep Learning”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. MIT Press 2016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500" y="853863"/>
            <a:ext cx="11334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1725" y="1209813"/>
            <a:ext cx="9239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375" y="1195525"/>
            <a:ext cx="8286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9413" y="2119525"/>
            <a:ext cx="9334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/>
          <p:nvPr/>
        </p:nvSpPr>
        <p:spPr>
          <a:xfrm>
            <a:off x="376600" y="966925"/>
            <a:ext cx="297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Consider this neural network, given the parameters of its layers: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5939725" y="690700"/>
            <a:ext cx="2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Parameters of the first layer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6049650" y="1619400"/>
            <a:ext cx="2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Parameters of the second layer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116375" y="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Perceptrons - MLPs</a:t>
            </a:r>
            <a:endParaRPr/>
          </a:p>
        </p:txBody>
      </p:sp>
      <p:sp>
        <p:nvSpPr>
          <p:cNvPr id="106" name="Google Shape;106;p22"/>
          <p:cNvSpPr txBox="1"/>
          <p:nvPr/>
        </p:nvSpPr>
        <p:spPr>
          <a:xfrm>
            <a:off x="228600" y="2869450"/>
            <a:ext cx="8520600" cy="17382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Ubuntu"/>
              <a:buAutoNum type="alphaLcParenR"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How many hidden layers are there ? 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One.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6633"/>
              </a:buClr>
              <a:buSzPts val="1800"/>
              <a:buFont typeface="Ubuntu"/>
              <a:buAutoNum type="alphaLcParenR"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Compute 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 and 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 given an input x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=0, x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=0.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</a:t>
            </a:r>
            <a:r>
              <a:rPr baseline="-25000"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= 0 · 1 + 0 · 1 + 0 = 0 + 0 + 0 = 0</a:t>
            </a:r>
            <a:endParaRPr sz="180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h</a:t>
            </a:r>
            <a:r>
              <a:rPr baseline="-25000"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b="1"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= </a:t>
            </a:r>
            <a:r>
              <a:rPr lang="en"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0 · 1 + 0 · 1 - 1 = 0 + 0 -1 =  -1 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134425" y="4697775"/>
            <a:ext cx="822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Ubuntu"/>
                <a:ea typeface="Ubuntu"/>
                <a:cs typeface="Ubuntu"/>
                <a:sym typeface="Ubuntu"/>
              </a:rPr>
              <a:t>Source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: Section 6.1 from Ian Goodfellow, Yoshua Bengio, Aaron Courville, </a:t>
            </a:r>
            <a:r>
              <a:rPr lang="en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“Deep Learning”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. MIT Press 2016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500" y="853863"/>
            <a:ext cx="11334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1725" y="1209813"/>
            <a:ext cx="9239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375" y="1195525"/>
            <a:ext cx="8286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9413" y="2119525"/>
            <a:ext cx="9334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2"/>
          <p:cNvSpPr txBox="1"/>
          <p:nvPr/>
        </p:nvSpPr>
        <p:spPr>
          <a:xfrm>
            <a:off x="376600" y="966925"/>
            <a:ext cx="297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Consider this neural network, given the parameters of its layers: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5939725" y="690700"/>
            <a:ext cx="2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Parameters of the first layer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6049650" y="1619400"/>
            <a:ext cx="2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Parameters of the second layer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16375" y="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Perceptrons - MLPs</a:t>
            </a:r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228600" y="2869450"/>
            <a:ext cx="8520600" cy="17382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c) Consider an activation ReLU, g(h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) = max(h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i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,0), between the first and second layer. Compute g(h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) i g(h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).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g(h</a:t>
            </a:r>
            <a:r>
              <a:rPr baseline="-25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 = ReLU(0) = 0 </a:t>
            </a:r>
            <a:endParaRPr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g(h</a:t>
            </a:r>
            <a:r>
              <a:rPr baseline="-25000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b="1"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 = 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ReLU(-1) = 0 </a:t>
            </a:r>
            <a:endParaRPr sz="21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d) Compute the output value y for an input x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1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=0, x</a:t>
            </a:r>
            <a:r>
              <a:rPr baseline="-25000"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2</a:t>
            </a: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=0.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y = 0 · 1 + 0 · (-2)= 0 + 0 = 0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134425" y="4697775"/>
            <a:ext cx="822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Ubuntu"/>
                <a:ea typeface="Ubuntu"/>
                <a:cs typeface="Ubuntu"/>
                <a:sym typeface="Ubuntu"/>
              </a:rPr>
              <a:t>Source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: Section 6.1 from Ian Goodfellow, Yoshua Bengio, Aaron Courville, </a:t>
            </a:r>
            <a:r>
              <a:rPr lang="en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“Deep Learning”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. MIT Press 2016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0500" y="853863"/>
            <a:ext cx="11334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1725" y="1209813"/>
            <a:ext cx="9239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5375" y="1195525"/>
            <a:ext cx="8286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29413" y="2119525"/>
            <a:ext cx="9334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376600" y="966925"/>
            <a:ext cx="297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Ubuntu"/>
                <a:ea typeface="Ubuntu"/>
                <a:cs typeface="Ubuntu"/>
                <a:sym typeface="Ubuntu"/>
              </a:rPr>
              <a:t>Consider this neural network, given the parameters of its layers:</a:t>
            </a:r>
            <a:endParaRPr sz="18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5939725" y="690700"/>
            <a:ext cx="2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Parameters of the first layer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6049650" y="1619400"/>
            <a:ext cx="297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Parameters of the second layer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116375" y="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Perceptrons - MLPs</a:t>
            </a: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134425" y="4697775"/>
            <a:ext cx="822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Ubuntu"/>
                <a:ea typeface="Ubuntu"/>
                <a:cs typeface="Ubuntu"/>
                <a:sym typeface="Ubuntu"/>
              </a:rPr>
              <a:t>Source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: Section 6.1 from Ian Goodfellow, Yoshua Bengio, Aaron Courville, </a:t>
            </a:r>
            <a:r>
              <a:rPr lang="en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“Deep Learning”</a:t>
            </a:r>
            <a:r>
              <a:rPr lang="en" sz="1200">
                <a:latin typeface="Ubuntu"/>
                <a:ea typeface="Ubuntu"/>
                <a:cs typeface="Ubuntu"/>
                <a:sym typeface="Ubuntu"/>
              </a:rPr>
              <a:t>. MIT Press 2016</a:t>
            </a:r>
            <a:endParaRPr sz="1200"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37" name="Google Shape;137;p24"/>
          <p:cNvGraphicFramePr/>
          <p:nvPr/>
        </p:nvGraphicFramePr>
        <p:xfrm>
          <a:off x="1118975" y="207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{5103973E-2EB4-43EC-8E53-15E9C2C49F45}</a:tableStyleId>
              </a:tblPr>
              <a:tblGrid>
                <a:gridCol w="977150"/>
                <a:gridCol w="977150"/>
                <a:gridCol w="977150"/>
                <a:gridCol w="977150"/>
                <a:gridCol w="977150"/>
                <a:gridCol w="977150"/>
                <a:gridCol w="977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g(h1)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g(h2)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38" name="Google Shape;138;p24"/>
          <p:cNvSpPr txBox="1"/>
          <p:nvPr/>
        </p:nvSpPr>
        <p:spPr>
          <a:xfrm>
            <a:off x="398400" y="746975"/>
            <a:ext cx="8520600" cy="8661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e) Complete the table with the results from the previous exercise. What logic gate is implemented by the neural network ?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914400" y="3591463"/>
            <a:ext cx="7315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This gate is the XOR. The flagship operation that Marvin Minsky highlighted as a limitation for a single perceptron.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116375" y="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Perceptrons - MLPs</a:t>
            </a:r>
            <a:endParaRPr/>
          </a:p>
        </p:txBody>
      </p:sp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228600" y="735850"/>
            <a:ext cx="8520600" cy="4752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How many parameters contains the following MLP ?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609675"/>
            <a:ext cx="4623300" cy="24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Model</a:t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3 layer neural network (2 hidden layers)</a:t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Tanh units (activation function)</a:t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Ubuntu"/>
              <a:buChar char="●"/>
            </a:pPr>
            <a:r>
              <a:rPr lang="en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512-512-10</a:t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Softmax</a:t>
            </a:r>
            <a:r>
              <a:rPr lang="en" sz="180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on top layer</a:t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825" y="1318738"/>
            <a:ext cx="3267849" cy="28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876" y="4492675"/>
            <a:ext cx="397000" cy="39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5"/>
          <p:cNvCxnSpPr/>
          <p:nvPr/>
        </p:nvCxnSpPr>
        <p:spPr>
          <a:xfrm rot="10800000">
            <a:off x="5419575" y="4055250"/>
            <a:ext cx="9849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5"/>
          <p:cNvCxnSpPr/>
          <p:nvPr/>
        </p:nvCxnSpPr>
        <p:spPr>
          <a:xfrm rot="10800000">
            <a:off x="5664675" y="4009525"/>
            <a:ext cx="7560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5"/>
          <p:cNvCxnSpPr/>
          <p:nvPr/>
        </p:nvCxnSpPr>
        <p:spPr>
          <a:xfrm rot="10800000">
            <a:off x="5883850" y="4026825"/>
            <a:ext cx="551400" cy="4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5"/>
          <p:cNvSpPr txBox="1"/>
          <p:nvPr/>
        </p:nvSpPr>
        <p:spPr>
          <a:xfrm>
            <a:off x="6721550" y="4560650"/>
            <a:ext cx="3969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154" name="Google Shape;154;p25"/>
          <p:cNvSpPr txBox="1"/>
          <p:nvPr/>
        </p:nvSpPr>
        <p:spPr>
          <a:xfrm>
            <a:off x="6471325" y="4797900"/>
            <a:ext cx="3969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16375" y="7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Multilayer Perceptrons - MLPs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228600" y="735850"/>
            <a:ext cx="8520600" cy="475200"/>
          </a:xfrm>
          <a:prstGeom prst="rect">
            <a:avLst/>
          </a:prstGeom>
          <a:noFill/>
          <a:ln cap="flat" cmpd="sng" w="9525">
            <a:solidFill>
              <a:srgbClr val="FF66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6633"/>
                </a:solidFill>
                <a:latin typeface="Ubuntu"/>
                <a:ea typeface="Ubuntu"/>
                <a:cs typeface="Ubuntu"/>
                <a:sym typeface="Ubuntu"/>
              </a:rPr>
              <a:t>How many parameters contains the following MLP ?</a:t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6633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5825" y="1318738"/>
            <a:ext cx="3267849" cy="288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6876" y="4492675"/>
            <a:ext cx="397000" cy="39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6"/>
          <p:cNvCxnSpPr/>
          <p:nvPr/>
        </p:nvCxnSpPr>
        <p:spPr>
          <a:xfrm rot="10800000">
            <a:off x="5419575" y="4055250"/>
            <a:ext cx="984900" cy="4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6"/>
          <p:cNvCxnSpPr/>
          <p:nvPr/>
        </p:nvCxnSpPr>
        <p:spPr>
          <a:xfrm rot="10800000">
            <a:off x="5664675" y="4009525"/>
            <a:ext cx="756000" cy="49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6"/>
          <p:cNvCxnSpPr/>
          <p:nvPr/>
        </p:nvCxnSpPr>
        <p:spPr>
          <a:xfrm rot="10800000">
            <a:off x="5883850" y="4026825"/>
            <a:ext cx="551400" cy="4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6"/>
          <p:cNvSpPr txBox="1"/>
          <p:nvPr/>
        </p:nvSpPr>
        <p:spPr>
          <a:xfrm>
            <a:off x="6721550" y="4560650"/>
            <a:ext cx="3969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sp>
        <p:nvSpPr>
          <p:cNvPr id="168" name="Google Shape;168;p26"/>
          <p:cNvSpPr txBox="1"/>
          <p:nvPr/>
        </p:nvSpPr>
        <p:spPr>
          <a:xfrm>
            <a:off x="6471325" y="4797900"/>
            <a:ext cx="3969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28</a:t>
            </a:r>
            <a:endParaRPr sz="600"/>
          </a:p>
        </p:txBody>
      </p:sp>
      <p:graphicFrame>
        <p:nvGraphicFramePr>
          <p:cNvPr id="169" name="Google Shape;169;p26"/>
          <p:cNvGraphicFramePr/>
          <p:nvPr/>
        </p:nvGraphicFramePr>
        <p:xfrm>
          <a:off x="413500" y="162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{2B84F5B4-2E51-4620-AB13-60F36E490101}</a:tableStyleId>
              </a:tblPr>
              <a:tblGrid>
                <a:gridCol w="795225"/>
                <a:gridCol w="1269850"/>
                <a:gridCol w="919925"/>
                <a:gridCol w="977200"/>
              </a:tblGrid>
              <a:tr h="5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Layer</a:t>
                      </a:r>
                      <a:endParaRPr sz="1600">
                        <a:solidFill>
                          <a:srgbClr val="F3F3F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#Weights</a:t>
                      </a:r>
                      <a:endParaRPr sz="1600">
                        <a:solidFill>
                          <a:srgbClr val="F3F3F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#Biases</a:t>
                      </a:r>
                      <a:endParaRPr sz="1600">
                        <a:solidFill>
                          <a:srgbClr val="F3F3F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3F3F3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Total</a:t>
                      </a:r>
                      <a:endParaRPr sz="1600">
                        <a:solidFill>
                          <a:srgbClr val="F3F3F3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5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784 x 512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512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401,920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512 x 512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512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262,656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3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512 x 10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10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5,130</a:t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Ubuntu"/>
                          <a:ea typeface="Ubuntu"/>
                          <a:cs typeface="Ubuntu"/>
                          <a:sym typeface="Ubuntu"/>
                        </a:rPr>
                        <a:t>669,706</a:t>
                      </a:r>
                      <a:endParaRPr b="1" sz="1600"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