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6" r:id="rId14"/>
    <p:sldId id="287" r:id="rId15"/>
    <p:sldId id="288" r:id="rId16"/>
    <p:sldId id="268" r:id="rId17"/>
    <p:sldId id="269" r:id="rId18"/>
    <p:sldId id="270" r:id="rId19"/>
    <p:sldId id="281" r:id="rId20"/>
    <p:sldId id="272" r:id="rId21"/>
    <p:sldId id="283" r:id="rId22"/>
    <p:sldId id="282" r:id="rId23"/>
    <p:sldId id="299" r:id="rId24"/>
    <p:sldId id="301" r:id="rId25"/>
    <p:sldId id="284" r:id="rId26"/>
    <p:sldId id="289" r:id="rId27"/>
    <p:sldId id="290" r:id="rId28"/>
    <p:sldId id="30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FF54"/>
    <a:srgbClr val="FD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高性能之道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</a:t>
            </a:r>
            <a:r>
              <a:rPr lang="zh-CN" altLang="en-US"/>
              <a:t>：</a:t>
            </a:r>
            <a:r>
              <a:rPr lang="en-US" altLang="zh-CN"/>
              <a:t> pc office </a:t>
            </a:r>
            <a:r>
              <a:rPr lang="zh-CN" altLang="en-US"/>
              <a:t>张雨双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堆外内存</a:t>
            </a:r>
            <a:r>
              <a:rPr lang="en-US" altLang="zh-CN">
                <a:sym typeface="+mn-ea"/>
              </a:rPr>
              <a:t>Direct Memory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Java 网络程序中使用堆外直接内存进行内容的读取和发送（从</a:t>
            </a:r>
            <a:r>
              <a:rPr lang="en-US" altLang="zh-CN">
                <a:sym typeface="+mn-ea"/>
              </a:rPr>
              <a:t>javaSocket</a:t>
            </a:r>
            <a:r>
              <a:rPr lang="zh-CN" altLang="en-US">
                <a:sym typeface="+mn-ea"/>
              </a:rPr>
              <a:t>获取接受数据和写入发送数据），可以避免了字节缓冲区的二次拷贝；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如果使用传统的堆内存（Heap Memory，其实就是byte[]）进行Socket读写，JVM会将堆内存Buffer拷贝一份到堆外直接内存中，然后才写入Socket中。反之，读取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数据，需要从堆外内存拷贝到</a:t>
            </a:r>
            <a:r>
              <a:rPr lang="en-US" altLang="zh-CN">
                <a:sym typeface="+mn-ea"/>
              </a:rPr>
              <a:t>JVM</a:t>
            </a:r>
            <a:r>
              <a:rPr lang="zh-CN" altLang="en-US">
                <a:sym typeface="+mn-ea"/>
              </a:rPr>
              <a:t>堆内创建的</a:t>
            </a:r>
            <a:r>
              <a:rPr lang="en-US" altLang="zh-CN">
                <a:sym typeface="+mn-ea"/>
              </a:rPr>
              <a:t>byte[]</a:t>
            </a:r>
            <a:r>
              <a:rPr lang="zh-CN" altLang="en-US">
                <a:sym typeface="+mn-ea"/>
              </a:rPr>
              <a:t>对象，才能进行业务操作；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池化内存管理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28040" y="1369060"/>
            <a:ext cx="10516870" cy="291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PoolByteBufferAllocator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913495" y="1548130"/>
            <a:ext cx="2363470" cy="848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堆外内存使用统计：directArenaMetrics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72820" y="1884045"/>
            <a:ext cx="6625590" cy="9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PoolArena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38835" y="4530090"/>
            <a:ext cx="6759575" cy="4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ByteBuffer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池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02205" y="2275205"/>
            <a:ext cx="1183640" cy="40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PoolChunk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4630420" y="2275840"/>
            <a:ext cx="1344930" cy="420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PoolChunk</a:t>
            </a:r>
            <a:endParaRPr lang="en-US" altLang="zh-CN"/>
          </a:p>
        </p:txBody>
      </p:sp>
      <p:cxnSp>
        <p:nvCxnSpPr>
          <p:cNvPr id="47" name="曲线连接符 46"/>
          <p:cNvCxnSpPr>
            <a:stCxn id="45" idx="3"/>
            <a:endCxn id="46" idx="1"/>
          </p:cNvCxnSpPr>
          <p:nvPr/>
        </p:nvCxnSpPr>
        <p:spPr>
          <a:xfrm>
            <a:off x="3585845" y="2479675"/>
            <a:ext cx="1044575" cy="6350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43000" y="2228215"/>
            <a:ext cx="112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ChunkList: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972820" y="3091180"/>
            <a:ext cx="6625590" cy="9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PoolArena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2402205" y="3482340"/>
            <a:ext cx="1183640" cy="40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PoolChunk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4630420" y="3482975"/>
            <a:ext cx="1344930" cy="420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PoolChunk</a:t>
            </a:r>
            <a:endParaRPr lang="en-US" altLang="zh-CN"/>
          </a:p>
        </p:txBody>
      </p:sp>
      <p:cxnSp>
        <p:nvCxnSpPr>
          <p:cNvPr id="54" name="曲线连接符 53"/>
          <p:cNvCxnSpPr>
            <a:stCxn id="52" idx="3"/>
            <a:endCxn id="53" idx="1"/>
          </p:cNvCxnSpPr>
          <p:nvPr/>
        </p:nvCxnSpPr>
        <p:spPr>
          <a:xfrm>
            <a:off x="3585845" y="3686810"/>
            <a:ext cx="1044575" cy="6350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143000" y="3435350"/>
            <a:ext cx="112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ChunkList:</a:t>
            </a:r>
            <a:endParaRPr lang="en-US" altLang="zh-CN"/>
          </a:p>
        </p:txBody>
      </p:sp>
      <p:cxnSp>
        <p:nvCxnSpPr>
          <p:cNvPr id="57" name="直接箭头连接符 56"/>
          <p:cNvCxnSpPr>
            <a:stCxn id="39" idx="1"/>
            <a:endCxn id="43" idx="3"/>
          </p:cNvCxnSpPr>
          <p:nvPr/>
        </p:nvCxnSpPr>
        <p:spPr>
          <a:xfrm flipH="1">
            <a:off x="7598410" y="1972310"/>
            <a:ext cx="1315085" cy="38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51" idx="3"/>
          </p:cNvCxnSpPr>
          <p:nvPr/>
        </p:nvCxnSpPr>
        <p:spPr>
          <a:xfrm flipH="1">
            <a:off x="7598410" y="2007235"/>
            <a:ext cx="1321435" cy="155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068945" y="3195320"/>
            <a:ext cx="97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61" name="曲线连接符 60"/>
          <p:cNvCxnSpPr>
            <a:endCxn id="44" idx="1"/>
          </p:cNvCxnSpPr>
          <p:nvPr/>
        </p:nvCxnSpPr>
        <p:spPr>
          <a:xfrm rot="10800000" flipV="1">
            <a:off x="838835" y="3836035"/>
            <a:ext cx="1844040" cy="915035"/>
          </a:xfrm>
          <a:prstGeom prst="curvedConnector3">
            <a:avLst>
              <a:gd name="adj1" fmla="val 112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28040" y="5780405"/>
            <a:ext cx="10517505" cy="43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ByteBuffer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池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4631055" y="5053330"/>
            <a:ext cx="1285240" cy="587375"/>
          </a:xfrm>
          <a:prstGeom prst="downArrow">
            <a:avLst>
              <a:gd name="adj1" fmla="val 50000"/>
              <a:gd name="adj2" fmla="val 49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建模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27405" y="5784850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68" name="矩形 67"/>
          <p:cNvSpPr/>
          <p:nvPr/>
        </p:nvSpPr>
        <p:spPr>
          <a:xfrm>
            <a:off x="1703705" y="5784850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2580005" y="5784850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10477500" y="5784850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3456305" y="5784850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4332605" y="5780405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73" name="矩形 72"/>
          <p:cNvSpPr/>
          <p:nvPr/>
        </p:nvSpPr>
        <p:spPr>
          <a:xfrm>
            <a:off x="5208905" y="5780405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6085205" y="5780405"/>
            <a:ext cx="876300" cy="434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page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ByteBuffer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69865" y="210883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800985" y="284035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96670" y="345122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130040" y="345122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27355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10410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380105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911725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8747760" y="284035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243445" y="345122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0076815" y="345122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374130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957185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326880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858500" y="425196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3124200" y="2493010"/>
            <a:ext cx="246888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9" idx="0"/>
          </p:cNvCxnSpPr>
          <p:nvPr/>
        </p:nvCxnSpPr>
        <p:spPr>
          <a:xfrm flipH="1">
            <a:off x="1619885" y="3224530"/>
            <a:ext cx="1504315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 flipH="1">
            <a:off x="750570" y="3835400"/>
            <a:ext cx="86931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0"/>
          </p:cNvCxnSpPr>
          <p:nvPr/>
        </p:nvCxnSpPr>
        <p:spPr>
          <a:xfrm>
            <a:off x="1610995" y="3853180"/>
            <a:ext cx="722630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2"/>
            <a:endCxn id="10" idx="0"/>
          </p:cNvCxnSpPr>
          <p:nvPr/>
        </p:nvCxnSpPr>
        <p:spPr>
          <a:xfrm>
            <a:off x="3124200" y="3224530"/>
            <a:ext cx="1329055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7" idx="0"/>
          </p:cNvCxnSpPr>
          <p:nvPr/>
        </p:nvCxnSpPr>
        <p:spPr>
          <a:xfrm>
            <a:off x="5593080" y="2509520"/>
            <a:ext cx="3477895" cy="33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  <a:endCxn id="18" idx="0"/>
          </p:cNvCxnSpPr>
          <p:nvPr/>
        </p:nvCxnSpPr>
        <p:spPr>
          <a:xfrm flipH="1">
            <a:off x="7566660" y="3224530"/>
            <a:ext cx="1504315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2"/>
            <a:endCxn id="19" idx="0"/>
          </p:cNvCxnSpPr>
          <p:nvPr/>
        </p:nvCxnSpPr>
        <p:spPr>
          <a:xfrm>
            <a:off x="9070975" y="3224530"/>
            <a:ext cx="1329055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6697345" y="3835400"/>
            <a:ext cx="86931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7566660" y="3835400"/>
            <a:ext cx="713740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15" idx="0"/>
          </p:cNvCxnSpPr>
          <p:nvPr/>
        </p:nvCxnSpPr>
        <p:spPr>
          <a:xfrm flipH="1">
            <a:off x="3703320" y="3835400"/>
            <a:ext cx="74993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6" idx="0"/>
          </p:cNvCxnSpPr>
          <p:nvPr/>
        </p:nvCxnSpPr>
        <p:spPr>
          <a:xfrm>
            <a:off x="4452620" y="3870325"/>
            <a:ext cx="782320" cy="38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2"/>
            <a:endCxn id="22" idx="0"/>
          </p:cNvCxnSpPr>
          <p:nvPr/>
        </p:nvCxnSpPr>
        <p:spPr>
          <a:xfrm flipH="1">
            <a:off x="9650095" y="3835400"/>
            <a:ext cx="74993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3" idx="0"/>
          </p:cNvCxnSpPr>
          <p:nvPr/>
        </p:nvCxnSpPr>
        <p:spPr>
          <a:xfrm>
            <a:off x="10391775" y="3853180"/>
            <a:ext cx="789940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3080" y="1437005"/>
            <a:ext cx="325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标记</a:t>
            </a:r>
            <a:r>
              <a:rPr lang="en-US" altLang="zh-CN"/>
              <a:t>Page: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演示设置</a:t>
            </a:r>
            <a:r>
              <a:rPr lang="en-US" altLang="zh-CN"/>
              <a:t>maxOrder</a:t>
            </a:r>
            <a:r>
              <a:rPr lang="zh-CN" altLang="en-US"/>
              <a:t>为</a:t>
            </a:r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3143250" y="2475230"/>
            <a:ext cx="2416810" cy="373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649730" y="3221990"/>
            <a:ext cx="1473835" cy="2355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755650" y="3850640"/>
            <a:ext cx="854710" cy="393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27355" y="426021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1296670" y="345122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圆角矩形标注 48"/>
          <p:cNvSpPr/>
          <p:nvPr/>
        </p:nvSpPr>
        <p:spPr>
          <a:xfrm>
            <a:off x="426720" y="4872355"/>
            <a:ext cx="2696210" cy="756285"/>
          </a:xfrm>
          <a:prstGeom prst="wedgeRoundRectCallout">
            <a:avLst>
              <a:gd name="adj1" fmla="val -36866"/>
              <a:gd name="adj2" fmla="val -791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返回这个页签占用的</a:t>
            </a:r>
            <a:r>
              <a:rPr lang="en-US" altLang="zh-CN" sz="1400"/>
              <a:t>byteBuffer</a:t>
            </a:r>
            <a:r>
              <a:rPr lang="zh-CN" altLang="en-US" sz="1400"/>
              <a:t>池的</a:t>
            </a:r>
            <a:r>
              <a:rPr lang="en-US" altLang="zh-CN" sz="1400"/>
              <a:t>offset</a:t>
            </a:r>
            <a:r>
              <a:rPr lang="zh-CN" altLang="en-US" sz="1400"/>
              <a:t>和</a:t>
            </a:r>
            <a:r>
              <a:rPr lang="en-US" altLang="zh-CN" sz="1400"/>
              <a:t>length</a:t>
            </a:r>
            <a:endParaRPr lang="en-US" altLang="zh-CN" sz="1400"/>
          </a:p>
        </p:txBody>
      </p:sp>
      <p:cxnSp>
        <p:nvCxnSpPr>
          <p:cNvPr id="51" name="直接箭头连接符 50"/>
          <p:cNvCxnSpPr>
            <a:stCxn id="47" idx="3"/>
            <a:endCxn id="55" idx="1"/>
          </p:cNvCxnSpPr>
          <p:nvPr/>
        </p:nvCxnSpPr>
        <p:spPr>
          <a:xfrm>
            <a:off x="1073150" y="4448175"/>
            <a:ext cx="937260" cy="317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800985" y="284861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5269865" y="212407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2010410" y="4263390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1296670" y="3451225"/>
            <a:ext cx="645795" cy="37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7" name="圆角矩形标注 56"/>
          <p:cNvSpPr/>
          <p:nvPr/>
        </p:nvSpPr>
        <p:spPr>
          <a:xfrm>
            <a:off x="2010410" y="4872355"/>
            <a:ext cx="2696210" cy="756285"/>
          </a:xfrm>
          <a:prstGeom prst="wedgeRoundRectCallout">
            <a:avLst>
              <a:gd name="adj1" fmla="val -36866"/>
              <a:gd name="adj2" fmla="val -791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返回这个页签占用的</a:t>
            </a:r>
            <a:r>
              <a:rPr lang="en-US" altLang="zh-CN" sz="1400"/>
              <a:t>byteBuffer</a:t>
            </a:r>
            <a:r>
              <a:rPr lang="zh-CN" altLang="en-US" sz="1400"/>
              <a:t>池的</a:t>
            </a:r>
            <a:r>
              <a:rPr lang="en-US" altLang="zh-CN" sz="1400"/>
              <a:t>offset</a:t>
            </a:r>
            <a:r>
              <a:rPr lang="zh-CN" altLang="en-US" sz="1400"/>
              <a:t>和</a:t>
            </a:r>
            <a:r>
              <a:rPr lang="en-US" altLang="zh-CN" sz="1400"/>
              <a:t>length</a:t>
            </a:r>
            <a:endParaRPr lang="en-US" altLang="zh-CN" sz="1400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750570" y="3869055"/>
            <a:ext cx="854710" cy="393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31800" y="5923915"/>
            <a:ext cx="1109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使用完全二叉树标记的算法，使得搜索可用的</a:t>
            </a:r>
            <a:r>
              <a:rPr lang="en-US" altLang="zh-CN"/>
              <a:t>PageNode</a:t>
            </a:r>
            <a:r>
              <a:rPr lang="zh-CN" altLang="en-US"/>
              <a:t>的复杂度从遍历的</a:t>
            </a:r>
            <a:r>
              <a:rPr lang="en-US" altLang="zh-CN"/>
              <a:t>O(n)</a:t>
            </a:r>
            <a:r>
              <a:rPr lang="zh-CN" altLang="en-US"/>
              <a:t>降为</a:t>
            </a:r>
            <a:r>
              <a:rPr lang="en-US" altLang="zh-CN"/>
              <a:t>O(2*log2n)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7" grpId="0" animBg="1"/>
      <p:bldP spid="48" grpId="0" animBg="1"/>
      <p:bldP spid="53" grpId="0" animBg="1"/>
      <p:bldP spid="54" grpId="0" animBg="1"/>
      <p:bldP spid="56" grpId="1" animBg="1"/>
      <p:bldP spid="55" grpId="1" animBg="1"/>
      <p:bldP spid="57" grpId="0" bldLvl="0" animBg="1"/>
      <p:bldP spid="57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内存碎片</a:t>
            </a:r>
            <a:r>
              <a:rPr lang="en-US" altLang="zh-CN"/>
              <a:t>——</a:t>
            </a:r>
            <a:r>
              <a:rPr lang="zh-CN" altLang="en-US"/>
              <a:t>尺寸分级</a:t>
            </a:r>
            <a:r>
              <a:rPr lang="en-US" altLang="zh-CN"/>
              <a:t>/</a:t>
            </a:r>
            <a:r>
              <a:rPr lang="zh-CN" altLang="en-US"/>
              <a:t>分段加锁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8330" y="1492885"/>
            <a:ext cx="2368550" cy="110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PoolArena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8965" y="1915160"/>
            <a:ext cx="2367280" cy="6781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en-US" altLang="zh-CN">
                <a:sym typeface="+mn-ea"/>
              </a:rPr>
              <a:t>tinySubpagePools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smallSubpagePools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95750" y="1492885"/>
            <a:ext cx="5864860" cy="1848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406650" y="1718945"/>
            <a:ext cx="1807210" cy="353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478655" y="1620520"/>
            <a:ext cx="0" cy="1660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78655" y="1659890"/>
            <a:ext cx="13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85030" y="1546860"/>
            <a:ext cx="1050925" cy="26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16~32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08965" y="2593975"/>
            <a:ext cx="2367280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超过一个</a:t>
            </a:r>
            <a:r>
              <a:rPr lang="en-US" altLang="zh-CN"/>
              <a:t>pageSize(&gt;4096</a:t>
            </a:r>
            <a:r>
              <a:rPr lang="zh-CN" altLang="en-US"/>
              <a:t>，默认</a:t>
            </a:r>
            <a:r>
              <a:rPr lang="en-US" altLang="zh-CN"/>
              <a:t>8192)</a:t>
            </a:r>
            <a:r>
              <a:rPr lang="zh-CN" altLang="en-US"/>
              <a:t>的，进行</a:t>
            </a:r>
            <a:r>
              <a:rPr lang="en-US" altLang="zh-CN"/>
              <a:t>page</a:t>
            </a:r>
            <a:r>
              <a:rPr lang="zh-CN" altLang="en-US"/>
              <a:t>连接；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超过一个</a:t>
            </a:r>
            <a:r>
              <a:rPr lang="en-US" altLang="zh-CN"/>
              <a:t>chunkSize</a:t>
            </a:r>
            <a:r>
              <a:rPr lang="zh-CN" altLang="en-US"/>
              <a:t>的，不进行池化缓存；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478655" y="2101215"/>
            <a:ext cx="13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85030" y="1988185"/>
            <a:ext cx="1050925" cy="26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32~64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4478655" y="2503805"/>
            <a:ext cx="13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78655" y="2956560"/>
            <a:ext cx="13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85030" y="2823845"/>
            <a:ext cx="1050925" cy="26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480~512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982335" y="1546860"/>
            <a:ext cx="1001395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SubPage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7209155" y="1546860"/>
            <a:ext cx="1001395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SubPage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476615" y="1546860"/>
            <a:ext cx="1001395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SubPage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4" idx="3"/>
            <a:endCxn id="25" idx="1"/>
          </p:cNvCxnSpPr>
          <p:nvPr/>
        </p:nvCxnSpPr>
        <p:spPr>
          <a:xfrm>
            <a:off x="6993255" y="1679575"/>
            <a:ext cx="225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6" idx="1"/>
          </p:cNvCxnSpPr>
          <p:nvPr/>
        </p:nvCxnSpPr>
        <p:spPr>
          <a:xfrm>
            <a:off x="8220075" y="1679575"/>
            <a:ext cx="266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6" idx="3"/>
            <a:endCxn id="24" idx="1"/>
          </p:cNvCxnSpPr>
          <p:nvPr/>
        </p:nvCxnSpPr>
        <p:spPr>
          <a:xfrm flipH="1">
            <a:off x="5982335" y="1679575"/>
            <a:ext cx="3495675" cy="3175"/>
          </a:xfrm>
          <a:prstGeom prst="curvedConnector5">
            <a:avLst>
              <a:gd name="adj1" fmla="val -6812"/>
              <a:gd name="adj2" fmla="val -11680000"/>
              <a:gd name="adj3" fmla="val 1068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95750" y="3648075"/>
            <a:ext cx="5864860" cy="1848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4478655" y="3775710"/>
            <a:ext cx="0" cy="1660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645660" y="3815080"/>
            <a:ext cx="16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619625" y="3702050"/>
            <a:ext cx="1356995" cy="24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512~1024</a:t>
            </a:r>
            <a:endParaRPr lang="en-US" altLang="zh-CN"/>
          </a:p>
        </p:txBody>
      </p:sp>
      <p:cxnSp>
        <p:nvCxnSpPr>
          <p:cNvPr id="35" name="直接连接符 34"/>
          <p:cNvCxnSpPr/>
          <p:nvPr/>
        </p:nvCxnSpPr>
        <p:spPr>
          <a:xfrm>
            <a:off x="4493260" y="4256405"/>
            <a:ext cx="16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493260" y="4658995"/>
            <a:ext cx="16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645660" y="5111750"/>
            <a:ext cx="16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82360" y="3702050"/>
            <a:ext cx="1001395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SubPage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7409180" y="3702050"/>
            <a:ext cx="1001395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SubPage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8676640" y="3702050"/>
            <a:ext cx="1001395" cy="26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SubPage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40" idx="3"/>
            <a:endCxn id="41" idx="1"/>
          </p:cNvCxnSpPr>
          <p:nvPr/>
        </p:nvCxnSpPr>
        <p:spPr>
          <a:xfrm>
            <a:off x="7193280" y="3834765"/>
            <a:ext cx="225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  <a:endCxn id="42" idx="1"/>
          </p:cNvCxnSpPr>
          <p:nvPr/>
        </p:nvCxnSpPr>
        <p:spPr>
          <a:xfrm>
            <a:off x="8420100" y="3834765"/>
            <a:ext cx="266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2" idx="3"/>
            <a:endCxn id="40" idx="1"/>
          </p:cNvCxnSpPr>
          <p:nvPr/>
        </p:nvCxnSpPr>
        <p:spPr>
          <a:xfrm flipH="1">
            <a:off x="6191885" y="3834765"/>
            <a:ext cx="3495675" cy="3175"/>
          </a:xfrm>
          <a:prstGeom prst="curvedConnector5">
            <a:avLst>
              <a:gd name="adj1" fmla="val -6812"/>
              <a:gd name="adj2" fmla="val -11680000"/>
              <a:gd name="adj3" fmla="val 1068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标注 47"/>
          <p:cNvSpPr/>
          <p:nvPr/>
        </p:nvSpPr>
        <p:spPr>
          <a:xfrm>
            <a:off x="6110605" y="2100580"/>
            <a:ext cx="4164330" cy="1356995"/>
          </a:xfrm>
          <a:prstGeom prst="wedgeRectCallout">
            <a:avLst>
              <a:gd name="adj1" fmla="val -38761"/>
              <a:gd name="adj2" fmla="val 70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标注 48"/>
          <p:cNvSpPr/>
          <p:nvPr/>
        </p:nvSpPr>
        <p:spPr>
          <a:xfrm>
            <a:off x="6110605" y="2101850"/>
            <a:ext cx="4163695" cy="1355725"/>
          </a:xfrm>
          <a:prstGeom prst="wedgeRectCallout">
            <a:avLst>
              <a:gd name="adj1" fmla="val -43367"/>
              <a:gd name="adj2" fmla="val -734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一个</a:t>
            </a:r>
            <a:r>
              <a:rPr lang="en-US" altLang="zh-CN"/>
              <a:t>page</a:t>
            </a:r>
            <a:r>
              <a:rPr lang="zh-CN" altLang="en-US"/>
              <a:t>的大小至少</a:t>
            </a:r>
            <a:r>
              <a:rPr lang="en-US" altLang="zh-CN"/>
              <a:t>4k</a:t>
            </a:r>
            <a:r>
              <a:rPr lang="zh-CN" altLang="en-US"/>
              <a:t>，碎片内存通过</a:t>
            </a:r>
            <a:r>
              <a:rPr lang="en-US" altLang="zh-CN"/>
              <a:t>bitmap[]</a:t>
            </a:r>
            <a:r>
              <a:rPr lang="zh-CN" altLang="en-US"/>
              <a:t>数组标记使用状况，避免碎片浪费内存池空间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797675" y="3399155"/>
            <a:ext cx="972185" cy="755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4478655" y="5102225"/>
            <a:ext cx="16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77385" y="3837940"/>
            <a:ext cx="16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16450" y="4133215"/>
            <a:ext cx="1356995" cy="24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1024~2048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4616450" y="4979035"/>
            <a:ext cx="1356995" cy="24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4096~8192</a:t>
            </a:r>
            <a:endParaRPr lang="en-US" altLang="zh-CN"/>
          </a:p>
        </p:txBody>
      </p:sp>
      <p:cxnSp>
        <p:nvCxnSpPr>
          <p:cNvPr id="56" name="直接连接符 55"/>
          <p:cNvCxnSpPr/>
          <p:nvPr/>
        </p:nvCxnSpPr>
        <p:spPr>
          <a:xfrm>
            <a:off x="2514600" y="2367280"/>
            <a:ext cx="1679575" cy="146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08965" y="5619750"/>
            <a:ext cx="10480040" cy="115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分段加锁：</a:t>
            </a:r>
            <a:endParaRPr lang="zh-CN" altLang="en-US"/>
          </a:p>
          <a:p>
            <a:pPr lvl="1" algn="l"/>
            <a:r>
              <a:rPr lang="en-US" altLang="zh-CN"/>
              <a:t>synchronized(</a:t>
            </a:r>
            <a:r>
              <a:rPr lang="en-US" altLang="zh-CN">
                <a:solidFill>
                  <a:srgbClr val="FF0000"/>
                </a:solidFill>
              </a:rPr>
              <a:t>head</a:t>
            </a:r>
            <a:r>
              <a:rPr lang="en-US" altLang="zh-CN"/>
              <a:t>){</a:t>
            </a:r>
            <a:endParaRPr lang="en-US" altLang="zh-CN"/>
          </a:p>
          <a:p>
            <a:pPr lvl="1" algn="l"/>
            <a:r>
              <a:rPr lang="en-US" altLang="zh-CN"/>
              <a:t>……</a:t>
            </a:r>
            <a:endParaRPr lang="en-US" altLang="zh-CN"/>
          </a:p>
          <a:p>
            <a:pPr lvl="1" algn="l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58" name="直接箭头连接符 57"/>
          <p:cNvCxnSpPr>
            <a:endCxn id="24" idx="1"/>
          </p:cNvCxnSpPr>
          <p:nvPr/>
        </p:nvCxnSpPr>
        <p:spPr>
          <a:xfrm flipV="1">
            <a:off x="2701290" y="1679575"/>
            <a:ext cx="3281045" cy="438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其他内存管理优化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1630"/>
            <a:ext cx="10515600" cy="4979670"/>
          </a:xfrm>
        </p:spPr>
        <p:txBody>
          <a:bodyPr/>
          <a:p>
            <a:r>
              <a:rPr lang="zh-CN" altLang="en-US"/>
              <a:t>申请读缓冲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400"/>
              <a:t>自适应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2^n字节对齐(利用</a:t>
            </a:r>
            <a:r>
              <a:rPr lang="en-US" altLang="zh-CN" sz="2400">
                <a:sym typeface="+mn-ea"/>
              </a:rPr>
              <a:t>移</a:t>
            </a:r>
            <a:r>
              <a:rPr lang="en-US" altLang="zh-CN" sz="2400"/>
              <a:t>位运算加速)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chunk使用率队列排序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线程级</a:t>
            </a:r>
            <a:r>
              <a:rPr lang="zh-CN" altLang="en-US">
                <a:sym typeface="+mn-ea"/>
              </a:rPr>
              <a:t>缓存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PoolThreadLocalCache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49605" y="1800860"/>
            <a:ext cx="4841240" cy="4337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32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高性能的线程安全操作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线程安全的优秀实践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无锁化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volatile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ThreadLocal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线程绑定 </a:t>
            </a:r>
            <a:r>
              <a:rPr lang="en-US" altLang="zh-CN">
                <a:sym typeface="+mn-ea"/>
              </a:rPr>
              <a:t>- NioEventLoop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CAS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AtomicXXX </a:t>
            </a:r>
            <a:r>
              <a:rPr lang="zh-CN" altLang="en-US">
                <a:sym typeface="+mn-ea"/>
              </a:rPr>
              <a:t>原子类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减小锁粒度</a:t>
            </a:r>
            <a:endParaRPr lang="zh-CN" altLang="en-US"/>
          </a:p>
          <a:p>
            <a:pPr lvl="1"/>
            <a:r>
              <a:rPr lang="zh-CN" altLang="en-US" sz="2400"/>
              <a:t>分段加锁</a:t>
            </a:r>
            <a:endParaRPr lang="zh-CN" altLang="en-US"/>
          </a:p>
          <a:p>
            <a:pPr lvl="1"/>
            <a:r>
              <a:rPr lang="zh-CN" altLang="en-US"/>
              <a:t>读写锁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无锁化</a:t>
            </a:r>
            <a:r>
              <a:rPr lang="en-US" altLang="zh-CN">
                <a:sym typeface="+mn-ea"/>
              </a:rPr>
              <a:t>——volatile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2565"/>
            <a:ext cx="10515600" cy="4911090"/>
          </a:xfrm>
        </p:spPr>
        <p:txBody>
          <a:bodyPr/>
          <a:p>
            <a:r>
              <a:rPr lang="zh-CN" altLang="en-US"/>
              <a:t>变量修饰符</a:t>
            </a:r>
            <a:endParaRPr lang="zh-CN" altLang="en-US"/>
          </a:p>
          <a:p>
            <a:pPr marL="457200" lvl="1" indent="0">
              <a:buNone/>
            </a:pPr>
            <a:r>
              <a:rPr lang="en-US" sz="2000"/>
              <a:t>“</a:t>
            </a:r>
            <a:r>
              <a:rPr lang="zh-CN" altLang="en-US" sz="2000"/>
              <a:t>可见性</a:t>
            </a:r>
            <a:r>
              <a:rPr lang="en-US" sz="2000"/>
              <a:t>”</a:t>
            </a:r>
            <a:r>
              <a:rPr lang="zh-CN" altLang="en-US" sz="2000"/>
              <a:t>。不同的线程，由不同的</a:t>
            </a:r>
            <a:r>
              <a:rPr lang="en-US" altLang="zh-CN" sz="2000"/>
              <a:t>cpu</a:t>
            </a:r>
            <a:r>
              <a:rPr lang="zh-CN" altLang="en-US" sz="2000"/>
              <a:t>调度；</a:t>
            </a:r>
            <a:r>
              <a:rPr lang="zh-CN" sz="2000"/>
              <a:t>每个</a:t>
            </a:r>
            <a:r>
              <a:rPr lang="en-US" altLang="zh-CN" sz="2000"/>
              <a:t>cpu</a:t>
            </a:r>
            <a:r>
              <a:rPr lang="zh-CN" altLang="en-US" sz="2000"/>
              <a:t>从缓存行读取数据进行运算；一旦变量有写操作，写入主存，通过内存栅栏的</a:t>
            </a:r>
            <a:r>
              <a:rPr lang="en-US" altLang="zh-CN" sz="2000"/>
              <a:t>Lock</a:t>
            </a:r>
            <a:r>
              <a:rPr lang="zh-CN" altLang="en-US" sz="2000"/>
              <a:t>指令，将其他</a:t>
            </a:r>
            <a:r>
              <a:rPr lang="en-US" altLang="zh-CN" sz="2000"/>
              <a:t>cpu</a:t>
            </a:r>
            <a:r>
              <a:rPr lang="zh-CN" altLang="en-US" sz="2000"/>
              <a:t>缓存行置无效，其他</a:t>
            </a:r>
            <a:r>
              <a:rPr lang="en-US" altLang="zh-CN" sz="2000"/>
              <a:t>cpu</a:t>
            </a:r>
            <a:r>
              <a:rPr lang="zh-CN" altLang="en-US" sz="2000"/>
              <a:t>读请求时，会从主存同步一次到私有</a:t>
            </a:r>
            <a:r>
              <a:rPr lang="zh-CN" altLang="en-US" sz="2000">
                <a:sym typeface="+mn-ea"/>
              </a:rPr>
              <a:t>内存</a:t>
            </a:r>
            <a:r>
              <a:rPr lang="zh-CN" altLang="en-US" sz="2000"/>
              <a:t>；</a:t>
            </a:r>
            <a:endParaRPr lang="zh-CN" altLang="en-US"/>
          </a:p>
          <a:p>
            <a:r>
              <a:rPr lang="zh-CN" altLang="en-US"/>
              <a:t>内存栅栏</a:t>
            </a:r>
            <a:r>
              <a:rPr lang="en-US" altLang="zh-CN"/>
              <a:t>——Memory Barrier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24305" y="3526155"/>
            <a:ext cx="1188720" cy="49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thread0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424305" y="4203700"/>
            <a:ext cx="1188720" cy="835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/>
              <a:t>cpu0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424305" y="4664710"/>
            <a:ext cx="1188720" cy="37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缓存行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423670" y="5785485"/>
            <a:ext cx="5099050" cy="52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主存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13405" y="3526155"/>
            <a:ext cx="1188720" cy="49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113405" y="4203700"/>
            <a:ext cx="1188720" cy="835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10000"/>
              </a:lnSpc>
            </a:pPr>
            <a:r>
              <a:rPr lang="en-US" altLang="zh-CN"/>
              <a:t>cpu1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113405" y="4664710"/>
            <a:ext cx="1188720" cy="37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缓存行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679575" y="4047490"/>
            <a:ext cx="9525" cy="72707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337435" y="4047490"/>
            <a:ext cx="10160" cy="17684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 190"/>
          <p:cNvSpPr/>
          <p:nvPr/>
        </p:nvSpPr>
        <p:spPr>
          <a:xfrm>
            <a:off x="2062480" y="5270500"/>
            <a:ext cx="1454150" cy="2844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/>
                </a:solidFill>
              </a:rPr>
              <a:t>Lock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378835" y="4047490"/>
            <a:ext cx="10160" cy="7366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968115" y="4017645"/>
            <a:ext cx="10160" cy="17684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94525" y="3094355"/>
            <a:ext cx="4715510" cy="3212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Lock</a:t>
            </a:r>
            <a:r>
              <a:rPr lang="zh-CN" altLang="en-US">
                <a:sym typeface="+mn-ea"/>
              </a:rPr>
              <a:t>是处理器缓存同步指令锁定缓存行，需要处理器支持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缓存以行为单位同步，行的大小一般为</a:t>
            </a:r>
            <a:r>
              <a:rPr lang="en-US" altLang="zh-CN">
                <a:sym typeface="+mn-ea"/>
              </a:rPr>
              <a:t>64bytes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18" name="矩形标注 17"/>
          <p:cNvSpPr/>
          <p:nvPr/>
        </p:nvSpPr>
        <p:spPr>
          <a:xfrm>
            <a:off x="6179185" y="4664710"/>
            <a:ext cx="4990465" cy="1316355"/>
          </a:xfrm>
          <a:prstGeom prst="wedgeRectCallout">
            <a:avLst>
              <a:gd name="adj1" fmla="val 42416"/>
              <a:gd name="adj2" fmla="val -771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>
                <a:sym typeface="+mn-ea"/>
              </a:rPr>
              <a:t>同一个缓存行存储了多个</a:t>
            </a:r>
            <a:r>
              <a:rPr lang="en-US" altLang="zh-CN">
                <a:sym typeface="+mn-ea"/>
              </a:rPr>
              <a:t>volatile</a:t>
            </a:r>
            <a:r>
              <a:rPr lang="zh-CN" altLang="en-US">
                <a:sym typeface="+mn-ea"/>
              </a:rPr>
              <a:t>变量，其中一个失效，会导致这个缓存行的所有变量所在的缓存行锁定、同步？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无锁化</a:t>
            </a:r>
            <a:r>
              <a:rPr lang="en-US" altLang="zh-CN"/>
              <a:t>——ThreadLocal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910"/>
          </a:xfrm>
        </p:spPr>
        <p:txBody>
          <a:bodyPr/>
          <a:p>
            <a:r>
              <a:rPr lang="zh-CN" altLang="en-US"/>
              <a:t>ThreadLocalMap </a:t>
            </a:r>
            <a:r>
              <a:rPr lang="en-US" altLang="zh-CN"/>
              <a:t>- </a:t>
            </a:r>
            <a:r>
              <a:rPr lang="zh-CN" altLang="en-US"/>
              <a:t>永远是</a:t>
            </a:r>
            <a:r>
              <a:rPr lang="en-US" altLang="zh-CN"/>
              <a:t>”current thread”</a:t>
            </a:r>
            <a:r>
              <a:rPr lang="zh-CN" altLang="en-US"/>
              <a:t>的成员变量，不存在多线程共享操作；</a:t>
            </a:r>
            <a:endParaRPr lang="zh-CN" altLang="en-US"/>
          </a:p>
          <a:p>
            <a:r>
              <a:rPr lang="en-US" altLang="zh-CN"/>
              <a:t>MapEntry</a:t>
            </a:r>
            <a:r>
              <a:rPr lang="zh-CN" altLang="en-US"/>
              <a:t>数组操作，通过</a:t>
            </a:r>
            <a:r>
              <a:rPr lang="en-US" altLang="zh-CN"/>
              <a:t>hashCode&amp;len</a:t>
            </a:r>
            <a:r>
              <a:rPr lang="zh-CN" altLang="en-US"/>
              <a:t>操作，获得随机访问的索引。由于前一个条件保证是在同一个线程上下文，因此不会存在数组增减时的同步开销；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940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无锁化</a:t>
            </a:r>
            <a:r>
              <a:rPr lang="en-US" altLang="zh-CN"/>
              <a:t>——</a:t>
            </a:r>
            <a:r>
              <a:rPr lang="en-US" altLang="zh-CN">
                <a:sym typeface="+mn-ea"/>
              </a:rPr>
              <a:t>NioEventLoop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5266055"/>
            <a:ext cx="10515600" cy="157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NioEventLoop</a:t>
            </a:r>
            <a:r>
              <a:rPr lang="zh-CN" altLang="en-US"/>
              <a:t>与</a:t>
            </a:r>
            <a:r>
              <a:rPr lang="en-US" altLang="zh-CN"/>
              <a:t>Executor</a:t>
            </a:r>
            <a:r>
              <a:rPr lang="zh-CN" altLang="en-US"/>
              <a:t>绑定，</a:t>
            </a:r>
            <a:r>
              <a:rPr lang="en-US" altLang="zh-CN"/>
              <a:t>run</a:t>
            </a:r>
            <a:r>
              <a:rPr lang="zh-CN" altLang="en-US"/>
              <a:t>操作在绑定线程中执行；与</a:t>
            </a:r>
            <a:r>
              <a:rPr lang="en-US" altLang="zh-CN"/>
              <a:t>ThraedLocal</a:t>
            </a:r>
            <a:r>
              <a:rPr lang="zh-CN" altLang="en-US"/>
              <a:t>有异曲同工之妙；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ThreadLocal</a:t>
            </a:r>
            <a:r>
              <a:rPr lang="zh-CN" altLang="en-US"/>
              <a:t>解读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46750" y="2235200"/>
            <a:ext cx="1743710" cy="103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en-US" altLang="zh-CN"/>
              <a:t>Thread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threadLocals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737860" y="2600325"/>
            <a:ext cx="176085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733790" y="2704465"/>
            <a:ext cx="2202180" cy="1267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zh-CN" altLang="en-US"/>
              <a:t>ThreadLocalMap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getEntry(ThreadLocal)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8724900" y="3096260"/>
            <a:ext cx="219519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082790" y="2943225"/>
            <a:ext cx="1659255" cy="825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5625" y="1803400"/>
            <a:ext cx="4756785" cy="4568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5625" y="2134870"/>
            <a:ext cx="47307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Thread t = Thread.currentThread();</a:t>
            </a:r>
            <a:endParaRPr lang="zh-CN" altLang="en-US"/>
          </a:p>
          <a:p>
            <a:r>
              <a:rPr lang="zh-CN" altLang="en-US"/>
              <a:t>ThreadLocalMap map = getMap(t);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(map != null) {</a:t>
            </a:r>
            <a:endParaRPr lang="zh-CN" altLang="en-US"/>
          </a:p>
          <a:p>
            <a:r>
              <a:rPr lang="zh-CN" altLang="en-US"/>
              <a:t>    ThreadLocalMap.Entry e = map.getEntry(this);</a:t>
            </a:r>
            <a:endParaRPr lang="zh-CN" altLang="en-US"/>
          </a:p>
          <a:p>
            <a:r>
              <a:rPr lang="zh-CN" altLang="en-US"/>
              <a:t>        if (e != null) {</a:t>
            </a:r>
            <a:endParaRPr lang="zh-CN" altLang="en-US"/>
          </a:p>
          <a:p>
            <a:r>
              <a:rPr lang="zh-CN" altLang="en-US"/>
              <a:t>            T result = (T)e.value;</a:t>
            </a:r>
            <a:endParaRPr lang="zh-CN" altLang="en-US"/>
          </a:p>
          <a:p>
            <a:r>
              <a:rPr lang="zh-CN" altLang="en-US"/>
              <a:t>            return result;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return setInitialValue();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899535" y="2339340"/>
            <a:ext cx="1889125" cy="825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201920" y="3454400"/>
            <a:ext cx="3676015" cy="17145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6078855" y="4534535"/>
            <a:ext cx="4891405" cy="1148080"/>
          </a:xfrm>
          <a:prstGeom prst="wedgeRectCallout">
            <a:avLst>
              <a:gd name="adj1" fmla="val 19946"/>
              <a:gd name="adj2" fmla="val -12699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hash</a:t>
            </a:r>
            <a:r>
              <a:rPr lang="zh-CN" altLang="en-US"/>
              <a:t>方式存取数据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被同一线程操作，无需同步代码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无锁化</a:t>
            </a:r>
            <a:r>
              <a:rPr lang="en-US" altLang="zh-CN"/>
              <a:t>——</a:t>
            </a:r>
            <a:r>
              <a:rPr lang="en-US"/>
              <a:t>CAS——AtomicXXX</a:t>
            </a:r>
            <a:r>
              <a:rPr lang="zh-CN" altLang="en-US"/>
              <a:t>原子操作类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/>
              <a:t>Compare And Swap 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91715" y="2427605"/>
            <a:ext cx="1522730" cy="5022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set(y)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019300" y="3263900"/>
            <a:ext cx="2067560" cy="493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x=currentVal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92225" y="3948430"/>
            <a:ext cx="5011420" cy="179514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p>
            <a:pPr algn="r"/>
            <a:r>
              <a:rPr lang="en-US" altLang="zh-CN" b="1">
                <a:solidFill>
                  <a:srgbClr val="FF0000"/>
                </a:solidFill>
              </a:rPr>
              <a:t>compareAndSwap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1670685" y="4262755"/>
            <a:ext cx="2764790" cy="6978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currentVal==</a:t>
            </a:r>
            <a:r>
              <a:rPr lang="en-US" altLang="zh-CN" sz="1600">
                <a:sym typeface="+mn-ea"/>
              </a:rPr>
              <a:t>x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2019300" y="5182235"/>
            <a:ext cx="206756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currentVal=y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2"/>
            <a:endCxn id="10" idx="0"/>
          </p:cNvCxnSpPr>
          <p:nvPr/>
        </p:nvCxnSpPr>
        <p:spPr>
          <a:xfrm>
            <a:off x="3053080" y="3757295"/>
            <a:ext cx="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3" idx="0"/>
          </p:cNvCxnSpPr>
          <p:nvPr/>
        </p:nvCxnSpPr>
        <p:spPr>
          <a:xfrm>
            <a:off x="3053080" y="4952365"/>
            <a:ext cx="0" cy="22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308225" y="6177280"/>
            <a:ext cx="1506220" cy="467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3" idx="2"/>
            <a:endCxn id="11" idx="0"/>
          </p:cNvCxnSpPr>
          <p:nvPr/>
        </p:nvCxnSpPr>
        <p:spPr>
          <a:xfrm>
            <a:off x="3053080" y="5641975"/>
            <a:ext cx="8255" cy="53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>
            <a:off x="3053080" y="2929890"/>
            <a:ext cx="0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1"/>
            <a:endCxn id="6" idx="0"/>
          </p:cNvCxnSpPr>
          <p:nvPr/>
        </p:nvCxnSpPr>
        <p:spPr>
          <a:xfrm rot="10800000" flipH="1">
            <a:off x="1670050" y="3263265"/>
            <a:ext cx="1382395" cy="1348105"/>
          </a:xfrm>
          <a:prstGeom prst="bentConnector4">
            <a:avLst>
              <a:gd name="adj1" fmla="val -17226"/>
              <a:gd name="adj2" fmla="val 1176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61335" y="487934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5250" y="42430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0" y="4657725"/>
            <a:ext cx="5057140" cy="1085850"/>
          </a:xfrm>
          <a:prstGeom prst="rect">
            <a:avLst/>
          </a:prstGeom>
        </p:spPr>
      </p:pic>
      <p:sp>
        <p:nvSpPr>
          <p:cNvPr id="20" name="矩形标注 19"/>
          <p:cNvSpPr/>
          <p:nvPr/>
        </p:nvSpPr>
        <p:spPr>
          <a:xfrm>
            <a:off x="6303645" y="1879600"/>
            <a:ext cx="5442585" cy="2383155"/>
          </a:xfrm>
          <a:prstGeom prst="wedgeRectCallout">
            <a:avLst>
              <a:gd name="adj1" fmla="val -109164"/>
              <a:gd name="adj2" fmla="val 414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compareAndSwap</a:t>
            </a:r>
            <a:r>
              <a:rPr lang="zh-CN" altLang="en-US"/>
              <a:t>原子操作前，值可能被修改，因此</a:t>
            </a:r>
            <a:r>
              <a:rPr lang="en-US" altLang="zh-CN"/>
              <a:t>compare</a:t>
            </a:r>
            <a:r>
              <a:rPr lang="zh-CN" altLang="en-US"/>
              <a:t>动作可能失败，失败的情况下，</a:t>
            </a:r>
            <a:r>
              <a:rPr lang="en-US" altLang="zh-CN"/>
              <a:t>x</a:t>
            </a:r>
            <a:r>
              <a:rPr lang="zh-CN" altLang="en-US"/>
              <a:t>需重新获取最新的值；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compareAndSwap</a:t>
            </a:r>
            <a:r>
              <a:rPr lang="zh-CN" altLang="en-US"/>
              <a:t>操作声明为</a:t>
            </a:r>
            <a:r>
              <a:rPr lang="en-US" altLang="zh-CN"/>
              <a:t>native</a:t>
            </a:r>
            <a:r>
              <a:rPr lang="zh-CN" altLang="en-US"/>
              <a:t>的，由</a:t>
            </a:r>
            <a:r>
              <a:rPr lang="en-US" altLang="zh-CN"/>
              <a:t>native</a:t>
            </a:r>
            <a:r>
              <a:rPr lang="zh-CN" altLang="en-US"/>
              <a:t>本地实现原子操作；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、原子类的</a:t>
            </a:r>
            <a:r>
              <a:rPr lang="en-US" altLang="zh-CN"/>
              <a:t>value</a:t>
            </a:r>
            <a:r>
              <a:rPr lang="zh-CN" altLang="en-US"/>
              <a:t>字段声明为</a:t>
            </a:r>
            <a:r>
              <a:rPr lang="en-US" altLang="zh-CN"/>
              <a:t>volatile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是NIO基础上，诞生的网络应用开发框架；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分层良好</a:t>
            </a:r>
            <a:r>
              <a:rPr lang="en-US" altLang="zh-CN"/>
              <a:t>——</a:t>
            </a:r>
            <a:r>
              <a:rPr lang="zh-CN" altLang="en-US"/>
              <a:t>利于扩展，方便业务开发；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性能良好</a:t>
            </a:r>
            <a:r>
              <a:rPr lang="en-US" altLang="zh-CN"/>
              <a:t>——IO</a:t>
            </a:r>
            <a:r>
              <a:rPr lang="zh-CN" altLang="en-US"/>
              <a:t>线程模型、</a:t>
            </a:r>
            <a:r>
              <a:rPr lang="en-US" altLang="zh-CN"/>
              <a:t>IO</a:t>
            </a:r>
            <a:r>
              <a:rPr lang="zh-CN" altLang="en-US"/>
              <a:t>内存零拷贝、优秀的锁使用实践；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减小锁粒度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减少锁占用时间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 sz="2400"/>
              <a:t>copy on write——</a:t>
            </a:r>
            <a:r>
              <a:rPr lang="zh-CN" altLang="en-US" sz="2400"/>
              <a:t>写时复制技术，同步块变为引用赋值；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尽量减少同步块中的运算代码；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将大的共享对象切片，对切片进行加锁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en-US" sz="2400"/>
              <a:t>分段加锁；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读写锁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en-US" sz="2400"/>
              <a:t>读锁共享，写锁互斥；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Netty</a:t>
            </a:r>
            <a:r>
              <a:rPr lang="zh-CN" altLang="en-US"/>
              <a:t>实用注意点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SocketOptions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SO_RCVBUF/SO_SNDBUF</a:t>
            </a:r>
            <a:endParaRPr lang="en-US" altLang="zh-CN"/>
          </a:p>
          <a:p>
            <a:pPr marL="906780" lvl="1" indent="0">
              <a:buNone/>
            </a:pPr>
            <a:r>
              <a:rPr lang="en-US" altLang="zh-CN"/>
              <a:t>	</a:t>
            </a:r>
            <a:r>
              <a:rPr lang="zh-CN" altLang="en-US" sz="2000"/>
              <a:t>socket的读/写缓冲区的大小。不一定生效，实际值还受操作系统限制。以getOption操作读出的值为准。</a:t>
            </a:r>
            <a:endParaRPr lang="zh-CN" altLang="en-US" sz="2000"/>
          </a:p>
          <a:p>
            <a:pPr marL="906780" lvl="1" indent="0">
              <a:buNone/>
            </a:pPr>
            <a:endParaRPr lang="en-US" altLang="zh-CN"/>
          </a:p>
          <a:p>
            <a:pPr lvl="1"/>
            <a:r>
              <a:rPr lang="en-US" altLang="zh-CN"/>
              <a:t>SO_TIMEOUT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 sz="2000"/>
              <a:t>服务端</a:t>
            </a:r>
            <a:r>
              <a:rPr lang="en-US" altLang="zh-CN" sz="2000"/>
              <a:t>accept</a:t>
            </a:r>
            <a:r>
              <a:rPr lang="zh-CN" altLang="en-US" sz="2000"/>
              <a:t>阻塞超时时间。超过设定值，没有客户端连接，</a:t>
            </a:r>
            <a:r>
              <a:rPr lang="en-US" altLang="zh-CN" sz="2000"/>
              <a:t>accept</a:t>
            </a:r>
            <a:r>
              <a:rPr lang="zh-CN" altLang="en-US" sz="2000"/>
              <a:t>接口抛出超时异常。</a:t>
            </a:r>
            <a:endParaRPr lang="zh-CN" altLang="en-US" sz="2000"/>
          </a:p>
          <a:p>
            <a:pPr marL="914400" lvl="2" indent="0">
              <a:buNone/>
            </a:pPr>
            <a:endParaRPr lang="en-US" altLang="zh-CN"/>
          </a:p>
          <a:p>
            <a:pPr lvl="1"/>
            <a:r>
              <a:rPr lang="en-US" altLang="zh-CN"/>
              <a:t>TCP_NODELAY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启用</a:t>
            </a:r>
            <a:r>
              <a:rPr lang="en-US" altLang="zh-CN" sz="2000"/>
              <a:t>TCP Negal</a:t>
            </a:r>
            <a:r>
              <a:rPr lang="zh-CN" altLang="en-US" sz="2000"/>
              <a:t>算法，会提升带宽利用率，但是会影响实时性，导致延迟。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实用注意点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altLang="zh-CN">
                <a:sym typeface="+mn-ea"/>
              </a:rPr>
              <a:t>SO_BACKLOG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 sz="1800">
                <a:sym typeface="+mn-ea"/>
              </a:rPr>
              <a:t>设置accept queue长度，受系统</a:t>
            </a:r>
            <a:endParaRPr lang="zh-CN" altLang="en-US" sz="1800">
              <a:sym typeface="+mn-ea"/>
            </a:endParaRPr>
          </a:p>
          <a:p>
            <a:pPr marL="914400" lvl="2" indent="0">
              <a:buNone/>
            </a:pPr>
            <a:r>
              <a:rPr lang="zh-CN" altLang="en-US" sz="1800">
                <a:sym typeface="+mn-ea"/>
              </a:rPr>
              <a:t>somaxconn限制，最终为两者的较</a:t>
            </a:r>
            <a:endParaRPr lang="zh-CN" altLang="en-US" sz="1800">
              <a:sym typeface="+mn-ea"/>
            </a:endParaRPr>
          </a:p>
          <a:p>
            <a:pPr marL="914400" lvl="2" indent="0">
              <a:buNone/>
            </a:pPr>
            <a:r>
              <a:rPr lang="zh-CN" altLang="en-US" sz="1800">
                <a:sym typeface="+mn-ea"/>
              </a:rPr>
              <a:t>小值。服务器最大连接数=阻塞接</a:t>
            </a:r>
            <a:endParaRPr lang="zh-CN" altLang="en-US" sz="1800">
              <a:sym typeface="+mn-ea"/>
            </a:endParaRPr>
          </a:p>
          <a:p>
            <a:pPr marL="914400" lvl="2" indent="0">
              <a:buNone/>
            </a:pPr>
            <a:r>
              <a:rPr lang="zh-CN" altLang="en-US" sz="1800">
                <a:sym typeface="+mn-ea"/>
              </a:rPr>
              <a:t>口accept</a:t>
            </a:r>
            <a:r>
              <a:rPr lang="en-US" altLang="zh-CN" sz="1800">
                <a:sym typeface="+mn-ea"/>
              </a:rPr>
              <a:t>()</a:t>
            </a:r>
            <a:r>
              <a:rPr lang="zh-CN" altLang="en-US" sz="1800">
                <a:sym typeface="+mn-ea"/>
              </a:rPr>
              <a:t>返回的所有连接+</a:t>
            </a:r>
            <a:endParaRPr lang="zh-CN" altLang="en-US" sz="1800">
              <a:sym typeface="+mn-ea"/>
            </a:endParaRPr>
          </a:p>
          <a:p>
            <a:pPr marL="914400" lvl="2" indent="0">
              <a:buNone/>
            </a:pPr>
            <a:r>
              <a:rPr lang="zh-CN" altLang="en-US" sz="1800">
                <a:sym typeface="+mn-ea"/>
              </a:rPr>
              <a:t>MIN(SO_BACKLOG,somaxconn).</a:t>
            </a:r>
            <a:endParaRPr lang="zh-CN" altLang="en-US" sz="2000"/>
          </a:p>
          <a:p>
            <a:pPr lvl="1"/>
            <a:endParaRPr lang="zh-CN" altLang="en-US" sz="2000">
              <a:sym typeface="+mn-ea"/>
            </a:endParaRPr>
          </a:p>
          <a:p>
            <a:pPr lvl="1"/>
            <a:endParaRPr lang="zh-CN" altLang="en-US" sz="20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906780" lvl="1" indent="5080">
              <a:buNone/>
            </a:pP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zh-CN" altLang="en-US" sz="20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906780" lvl="1" indent="5080" algn="l">
              <a:buNone/>
            </a:pP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4385" y="1306830"/>
            <a:ext cx="5609590" cy="45427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实用注意点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2420"/>
            <a:ext cx="10515600" cy="4351338"/>
          </a:xfrm>
        </p:spPr>
        <p:txBody>
          <a:bodyPr/>
          <a:p>
            <a:pPr lvl="1"/>
            <a:r>
              <a:rPr lang="en-US" altLang="zh-CN" sz="1800">
                <a:solidFill>
                  <a:schemeClr val="accent2">
                    <a:lumMod val="75000"/>
                  </a:schemeClr>
                </a:solidFill>
                <a:sym typeface="+mn-ea"/>
              </a:rPr>
              <a:t>SO_LINGER</a:t>
            </a:r>
            <a:endParaRPr lang="en-US" altLang="zh-CN" sz="1800">
              <a:solidFill>
                <a:schemeClr val="accent2">
                  <a:lumMod val="75000"/>
                </a:schemeClr>
              </a:solidFill>
            </a:endParaRPr>
          </a:p>
          <a:p>
            <a:pPr marL="906780" lvl="1" indent="5080" algn="l">
              <a:buNone/>
            </a:pPr>
            <a:r>
              <a:rPr lang="zh-CN" altLang="en-US" sz="1800">
                <a:sym typeface="+mn-ea"/>
              </a:rPr>
              <a:t>设置影响TIME_WAIT时长。不设置</a:t>
            </a:r>
            <a:endParaRPr lang="zh-CN" altLang="en-US" sz="1800">
              <a:sym typeface="+mn-ea"/>
            </a:endParaRPr>
          </a:p>
          <a:p>
            <a:pPr marL="906780" lvl="1" indent="5080" algn="l">
              <a:buNone/>
            </a:pPr>
            <a:r>
              <a:rPr lang="zh-CN" altLang="en-US" sz="1800">
                <a:sym typeface="+mn-ea"/>
              </a:rPr>
              <a:t>则按照系统默认</a:t>
            </a:r>
            <a:r>
              <a:rPr lang="en-US" altLang="zh-CN" sz="1800">
                <a:sym typeface="+mn-ea"/>
              </a:rPr>
              <a:t>2msl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906780" lvl="1" indent="5080" algn="l">
              <a:buNone/>
            </a:pPr>
            <a:endParaRPr lang="zh-CN" altLang="en-US" sz="180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1800">
                <a:solidFill>
                  <a:schemeClr val="accent2">
                    <a:lumMod val="75000"/>
                  </a:schemeClr>
                </a:solidFill>
                <a:sym typeface="+mn-ea"/>
              </a:rPr>
              <a:t>SO_REUSEADDR</a:t>
            </a:r>
            <a:endParaRPr lang="zh-CN" alt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906780" lvl="1" indent="5080">
              <a:buNone/>
            </a:pPr>
            <a:r>
              <a:rPr lang="zh-CN" altLang="en-US" sz="1800">
                <a:sym typeface="+mn-ea"/>
              </a:rPr>
              <a:t>设置允许绑定不同ip的同一端口，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906780" lvl="1" indent="5080">
              <a:buNone/>
            </a:pPr>
            <a:r>
              <a:rPr lang="zh-CN" altLang="en-US" sz="1800">
                <a:sym typeface="+mn-ea"/>
              </a:rPr>
              <a:t>允许TIME_WAITING状态的连接，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906780" lvl="1" indent="5080">
              <a:buNone/>
            </a:pPr>
            <a:r>
              <a:rPr lang="zh-CN" altLang="en-US" sz="1800">
                <a:sym typeface="+mn-ea"/>
              </a:rPr>
              <a:t>被新创建的连接使用相同的本地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906780" lvl="1" indent="5080">
              <a:buNone/>
            </a:pPr>
            <a:r>
              <a:rPr lang="zh-CN" altLang="en-US" sz="1800">
                <a:sym typeface="+mn-ea"/>
              </a:rPr>
              <a:t>ip和端口。</a:t>
            </a:r>
            <a:endParaRPr lang="zh-CN" altLang="en-US" sz="1800">
              <a:sym typeface="+mn-ea"/>
            </a:endParaRPr>
          </a:p>
          <a:p>
            <a:pPr marL="906780" lvl="1" indent="5080">
              <a:buNone/>
            </a:pPr>
            <a:endParaRPr lang="zh-CN" altLang="en-US" sz="1800">
              <a:sym typeface="+mn-ea"/>
            </a:endParaRPr>
          </a:p>
          <a:p>
            <a:pPr marL="693420" lvl="1" indent="-285115"/>
            <a:endParaRPr lang="zh-CN" altLang="en-US" sz="18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2720" y="1741170"/>
            <a:ext cx="967105" cy="244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653780" y="1741170"/>
            <a:ext cx="967105" cy="244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p2</a:t>
            </a:r>
            <a:endParaRPr lang="en-US" altLang="zh-CN"/>
          </a:p>
        </p:txBody>
      </p:sp>
      <p:cxnSp>
        <p:nvCxnSpPr>
          <p:cNvPr id="7" name="直接连接符 6"/>
          <p:cNvCxnSpPr>
            <a:stCxn id="5" idx="2"/>
          </p:cNvCxnSpPr>
          <p:nvPr/>
        </p:nvCxnSpPr>
        <p:spPr>
          <a:xfrm>
            <a:off x="7006590" y="1985645"/>
            <a:ext cx="3810" cy="413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2"/>
          </p:cNvCxnSpPr>
          <p:nvPr/>
        </p:nvCxnSpPr>
        <p:spPr>
          <a:xfrm flipH="1">
            <a:off x="9127490" y="1985645"/>
            <a:ext cx="10160" cy="365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430645" y="2331720"/>
            <a:ext cx="1059180" cy="266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fin_wait_1</a:t>
            </a:r>
            <a:endParaRPr lang="en-US" altLang="zh-CN" sz="1000"/>
          </a:p>
        </p:txBody>
      </p:sp>
      <p:sp>
        <p:nvSpPr>
          <p:cNvPr id="15" name="椭圆 14"/>
          <p:cNvSpPr/>
          <p:nvPr/>
        </p:nvSpPr>
        <p:spPr>
          <a:xfrm>
            <a:off x="6522720" y="3624580"/>
            <a:ext cx="1059180" cy="266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fin_wait_2</a:t>
            </a:r>
            <a:endParaRPr lang="en-US" altLang="zh-CN" sz="1000"/>
          </a:p>
        </p:txBody>
      </p:sp>
      <p:sp>
        <p:nvSpPr>
          <p:cNvPr id="16" name="椭圆 15"/>
          <p:cNvSpPr/>
          <p:nvPr/>
        </p:nvSpPr>
        <p:spPr>
          <a:xfrm>
            <a:off x="6430645" y="4838700"/>
            <a:ext cx="1059180" cy="266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time_wait</a:t>
            </a:r>
            <a:endParaRPr lang="en-US" altLang="zh-CN" sz="1000"/>
          </a:p>
        </p:txBody>
      </p:sp>
      <p:sp>
        <p:nvSpPr>
          <p:cNvPr id="17" name="椭圆 16"/>
          <p:cNvSpPr/>
          <p:nvPr/>
        </p:nvSpPr>
        <p:spPr>
          <a:xfrm>
            <a:off x="6430645" y="5848985"/>
            <a:ext cx="1059180" cy="266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closed</a:t>
            </a:r>
            <a:endParaRPr lang="en-US" altLang="zh-CN" sz="1000"/>
          </a:p>
        </p:txBody>
      </p:sp>
      <p:cxnSp>
        <p:nvCxnSpPr>
          <p:cNvPr id="18" name="直接连接符 17"/>
          <p:cNvCxnSpPr/>
          <p:nvPr/>
        </p:nvCxnSpPr>
        <p:spPr>
          <a:xfrm>
            <a:off x="7009130" y="5143500"/>
            <a:ext cx="7620" cy="678180"/>
          </a:xfrm>
          <a:prstGeom prst="line">
            <a:avLst/>
          </a:prstGeom>
          <a:ln w="38100">
            <a:solidFill>
              <a:srgbClr val="FD362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8653780" y="3176270"/>
            <a:ext cx="1059180" cy="266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close_wait</a:t>
            </a:r>
            <a:endParaRPr lang="en-US" altLang="zh-CN" sz="1000"/>
          </a:p>
        </p:txBody>
      </p:sp>
      <p:sp>
        <p:nvSpPr>
          <p:cNvPr id="20" name="椭圆 19"/>
          <p:cNvSpPr/>
          <p:nvPr/>
        </p:nvSpPr>
        <p:spPr>
          <a:xfrm>
            <a:off x="8653780" y="3917315"/>
            <a:ext cx="1059180" cy="266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last_ack</a:t>
            </a:r>
            <a:endParaRPr lang="en-US" altLang="zh-CN" sz="1000"/>
          </a:p>
        </p:txBody>
      </p:sp>
      <p:sp>
        <p:nvSpPr>
          <p:cNvPr id="21" name="椭圆 20"/>
          <p:cNvSpPr/>
          <p:nvPr/>
        </p:nvSpPr>
        <p:spPr>
          <a:xfrm>
            <a:off x="8653780" y="5364480"/>
            <a:ext cx="1059180" cy="2667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closed</a:t>
            </a:r>
            <a:endParaRPr lang="en-US" altLang="zh-CN" sz="1000"/>
          </a:p>
        </p:txBody>
      </p:sp>
      <p:sp>
        <p:nvSpPr>
          <p:cNvPr id="22" name="文本框 21"/>
          <p:cNvSpPr txBox="1"/>
          <p:nvPr/>
        </p:nvSpPr>
        <p:spPr>
          <a:xfrm>
            <a:off x="7915910" y="2407920"/>
            <a:ext cx="65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FIN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7915910" y="3970655"/>
            <a:ext cx="65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FIN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7915910" y="4953000"/>
            <a:ext cx="65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ACK</a:t>
            </a:r>
            <a:endParaRPr lang="en-US" altLang="zh-CN" sz="1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002780" y="2331720"/>
            <a:ext cx="2139950" cy="419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010400" y="3176270"/>
            <a:ext cx="2125980" cy="4343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024370" y="3898900"/>
            <a:ext cx="2118360" cy="4800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6750" y="4838700"/>
            <a:ext cx="2118360" cy="5257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15910" y="3199130"/>
            <a:ext cx="65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ACK</a:t>
            </a:r>
            <a:endParaRPr lang="en-US" altLang="zh-CN" sz="1400"/>
          </a:p>
        </p:txBody>
      </p:sp>
      <p:graphicFrame>
        <p:nvGraphicFramePr>
          <p:cNvPr id="27" name="对象 26"/>
          <p:cNvGraphicFramePr/>
          <p:nvPr/>
        </p:nvGraphicFramePr>
        <p:xfrm>
          <a:off x="6230620" y="5104765"/>
          <a:ext cx="200025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200025" imgH="781050" progId="Paint.Picture">
                  <p:embed/>
                </p:oleObj>
              </mc:Choice>
              <mc:Fallback>
                <p:oleObj name="" r:id="rId1" imgW="200025" imgH="781050" progId="Paint.Picture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0620" y="5104765"/>
                        <a:ext cx="200025" cy="73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342640" y="5287010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so_linger</a:t>
            </a:r>
            <a:r>
              <a:rPr lang="zh-CN" altLang="en-US"/>
              <a:t>时长，</a:t>
            </a:r>
            <a:r>
              <a:rPr lang="zh-CN" altLang="en-US">
                <a:sym typeface="+mn-ea"/>
              </a:rPr>
              <a:t>默认：</a:t>
            </a:r>
            <a:r>
              <a:rPr lang="en-US" altLang="zh-CN">
                <a:sym typeface="+mn-ea"/>
              </a:rPr>
              <a:t>2msl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919720" y="2900045"/>
            <a:ext cx="655320" cy="30670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FIN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006590" y="2823845"/>
            <a:ext cx="2139950" cy="4191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908290" y="3392170"/>
            <a:ext cx="65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FIN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995160" y="3315970"/>
            <a:ext cx="2139950" cy="4191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15910" y="4349115"/>
            <a:ext cx="65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FIN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24370" y="4277360"/>
            <a:ext cx="2118360" cy="48006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898130" y="4803775"/>
            <a:ext cx="655320" cy="30670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FIN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7006590" y="4732020"/>
            <a:ext cx="2118360" cy="48006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云形标注 37"/>
          <p:cNvSpPr/>
          <p:nvPr/>
        </p:nvSpPr>
        <p:spPr>
          <a:xfrm flipH="1">
            <a:off x="1325245" y="1486535"/>
            <a:ext cx="4905375" cy="1264285"/>
          </a:xfrm>
          <a:prstGeom prst="cloudCallout">
            <a:avLst>
              <a:gd name="adj1" fmla="val -63613"/>
              <a:gd name="adj2" fmla="val 696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marL="0" lvl="1" indent="0"/>
            <a:r>
              <a:rPr lang="zh-CN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相关系统设置：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>
                <a:sym typeface="+mn-ea"/>
              </a:rPr>
              <a:t>cp_max_orphans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tcp_fin_timeout </a:t>
            </a:r>
            <a:endParaRPr lang="en-US" altLang="zh-CN">
              <a:sym typeface="+mn-ea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实用注意点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5625"/>
            <a:ext cx="10514965" cy="4351655"/>
          </a:xfrm>
        </p:spPr>
        <p:txBody>
          <a:bodyPr/>
          <a:p>
            <a:r>
              <a:rPr lang="en-US" altLang="zh-CN">
                <a:sym typeface="+mn-ea"/>
              </a:rPr>
              <a:t>ChannelConfig.setAutoRead()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Channel.isWritable()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默认的，</a:t>
            </a:r>
            <a:r>
              <a:rPr lang="en-US" altLang="zh-CN" sz="2000">
                <a:sym typeface="+mn-ea"/>
              </a:rPr>
              <a:t>AUTO_READ</a:t>
            </a:r>
            <a:r>
              <a:rPr lang="zh-CN" altLang="en-US" sz="2000">
                <a:sym typeface="+mn-ea"/>
              </a:rPr>
              <a:t>设置为</a:t>
            </a:r>
            <a:r>
              <a:rPr lang="en-US" altLang="zh-CN" sz="2000">
                <a:sym typeface="+mn-ea"/>
              </a:rPr>
              <a:t>true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Netty</a:t>
            </a:r>
            <a:r>
              <a:rPr lang="zh-CN" altLang="en-US" sz="2000">
                <a:sym typeface="+mn-ea"/>
              </a:rPr>
              <a:t>自动从</a:t>
            </a:r>
            <a:r>
              <a:rPr lang="en-US" altLang="zh-CN" sz="2000">
                <a:sym typeface="+mn-ea"/>
              </a:rPr>
              <a:t>socket</a:t>
            </a:r>
            <a:r>
              <a:rPr lang="zh-CN" altLang="en-US" sz="2000">
                <a:sym typeface="+mn-ea"/>
              </a:rPr>
              <a:t>的读缓冲读取数据到</a:t>
            </a:r>
            <a:r>
              <a:rPr lang="en-US" altLang="zh-CN" sz="2000">
                <a:sym typeface="+mn-ea"/>
              </a:rPr>
              <a:t>DirectMemory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TCP</a:t>
            </a:r>
            <a:r>
              <a:rPr lang="zh-CN" altLang="en-US" sz="2000">
                <a:sym typeface="+mn-ea"/>
              </a:rPr>
              <a:t>层面感知不到缓冲区满的压力，不进行窗口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收缩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流控，从而造成发送端一直向写通道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塞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数据，如果达到</a:t>
            </a:r>
            <a:r>
              <a:rPr lang="en-US" altLang="zh-CN" sz="2000">
                <a:sym typeface="+mn-ea"/>
              </a:rPr>
              <a:t>DirectMemory</a:t>
            </a:r>
            <a:r>
              <a:rPr lang="zh-CN" altLang="en-US" sz="2000">
                <a:sym typeface="+mn-ea"/>
              </a:rPr>
              <a:t>的最大设置，造成</a:t>
            </a:r>
            <a:r>
              <a:rPr lang="en-US" altLang="zh-CN" sz="2000">
                <a:sym typeface="+mn-ea"/>
              </a:rPr>
              <a:t>OutOfMemoryException.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 </a:t>
            </a:r>
            <a:r>
              <a:rPr lang="zh-CN" altLang="en-US" sz="2000">
                <a:sym typeface="+mn-ea"/>
              </a:rPr>
              <a:t>如果将</a:t>
            </a:r>
            <a:r>
              <a:rPr lang="en-US" altLang="zh-CN" sz="2000">
                <a:sym typeface="+mn-ea"/>
              </a:rPr>
              <a:t>AUTO_READ</a:t>
            </a:r>
            <a:r>
              <a:rPr lang="zh-CN" altLang="en-US" sz="2000">
                <a:sym typeface="+mn-ea"/>
              </a:rPr>
              <a:t>关闭之后，内核收到对端的</a:t>
            </a:r>
            <a:r>
              <a:rPr lang="en-US" altLang="zh-CN" sz="2000">
                <a:sym typeface="+mn-ea"/>
              </a:rPr>
              <a:t>FIN</a:t>
            </a:r>
            <a:r>
              <a:rPr lang="zh-CN" altLang="en-US" sz="2000">
                <a:sym typeface="+mn-ea"/>
              </a:rPr>
              <a:t>，并回复</a:t>
            </a:r>
            <a:r>
              <a:rPr lang="en-US" altLang="zh-CN" sz="2000">
                <a:sym typeface="+mn-ea"/>
              </a:rPr>
              <a:t>ACK</a:t>
            </a:r>
            <a:r>
              <a:rPr lang="zh-CN" altLang="en-US" sz="2000">
                <a:sym typeface="+mn-ea"/>
              </a:rPr>
              <a:t>，进入</a:t>
            </a:r>
            <a:r>
              <a:rPr lang="en-US" altLang="zh-CN" sz="2000">
                <a:sym typeface="+mn-ea"/>
              </a:rPr>
              <a:t>CLOSE_WAIT</a:t>
            </a:r>
            <a:r>
              <a:rPr lang="zh-CN" altLang="en-US" sz="2000">
                <a:sym typeface="+mn-ea"/>
              </a:rPr>
              <a:t>状态，但是应用层关闭了</a:t>
            </a:r>
            <a:r>
              <a:rPr lang="en-US" altLang="zh-CN" sz="2000">
                <a:sym typeface="+mn-ea"/>
              </a:rPr>
              <a:t>AUTO_READ</a:t>
            </a:r>
            <a:r>
              <a:rPr lang="zh-CN" altLang="en-US" sz="2000">
                <a:sym typeface="+mn-ea"/>
              </a:rPr>
              <a:t>，收不到读事件，不进行</a:t>
            </a:r>
            <a:r>
              <a:rPr lang="en-US" altLang="zh-CN" sz="2000">
                <a:sym typeface="+mn-ea"/>
              </a:rPr>
              <a:t>close()</a:t>
            </a:r>
            <a:r>
              <a:rPr lang="zh-CN" altLang="en-US" sz="2000">
                <a:sym typeface="+mn-ea"/>
              </a:rPr>
              <a:t>调用，那么四次挥手进行了半，导致大量的</a:t>
            </a:r>
            <a:r>
              <a:rPr lang="en-US" altLang="zh-CN" sz="2000">
                <a:sym typeface="+mn-ea"/>
              </a:rPr>
              <a:t>CLOSE_WAIT</a:t>
            </a:r>
            <a:r>
              <a:rPr lang="zh-CN" altLang="en-US" sz="2000">
                <a:sym typeface="+mn-ea"/>
              </a:rPr>
              <a:t>的连接占用系统资源。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 isWritable</a:t>
            </a:r>
            <a:r>
              <a:rPr lang="zh-CN" altLang="en-US" sz="2000">
                <a:sym typeface="+mn-ea"/>
              </a:rPr>
              <a:t>正是与</a:t>
            </a:r>
            <a:r>
              <a:rPr lang="en-US" altLang="zh-CN" sz="2000">
                <a:sym typeface="+mn-ea"/>
              </a:rPr>
              <a:t>AUTO_READ</a:t>
            </a:r>
            <a:r>
              <a:rPr lang="zh-CN" altLang="en-US" sz="2000">
                <a:sym typeface="+mn-ea"/>
              </a:rPr>
              <a:t>相对应的。假设对端设置了</a:t>
            </a:r>
            <a:r>
              <a:rPr lang="en-US" altLang="zh-CN" sz="2000">
                <a:sym typeface="+mn-ea"/>
              </a:rPr>
              <a:t>AUTO_READ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false</a:t>
            </a:r>
            <a:r>
              <a:rPr lang="zh-CN" altLang="en-US" sz="2000">
                <a:sym typeface="+mn-ea"/>
              </a:rPr>
              <a:t>，并且窗口收缩到了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，此时应用层不进行</a:t>
            </a:r>
            <a:r>
              <a:rPr lang="en-US" altLang="zh-CN" sz="2000">
                <a:sym typeface="+mn-ea"/>
              </a:rPr>
              <a:t>Writable</a:t>
            </a:r>
            <a:r>
              <a:rPr lang="zh-CN" altLang="en-US" sz="2000">
                <a:sym typeface="+mn-ea"/>
              </a:rPr>
              <a:t>判断，仍然进行</a:t>
            </a:r>
            <a:r>
              <a:rPr lang="en-US" altLang="zh-CN" sz="2000">
                <a:sym typeface="+mn-ea"/>
              </a:rPr>
              <a:t>write</a:t>
            </a:r>
            <a:r>
              <a:rPr lang="zh-CN" altLang="en-US" sz="2000">
                <a:sym typeface="+mn-ea"/>
              </a:rPr>
              <a:t>，那么</a:t>
            </a:r>
            <a:r>
              <a:rPr lang="en-US" altLang="zh-CN" sz="2000">
                <a:sym typeface="+mn-ea"/>
              </a:rPr>
              <a:t>TCP</a:t>
            </a:r>
            <a:r>
              <a:rPr lang="zh-CN" altLang="en-US" sz="2000">
                <a:sym typeface="+mn-ea"/>
              </a:rPr>
              <a:t>的写缓冲会被填满，同时，由于</a:t>
            </a:r>
            <a:r>
              <a:rPr lang="en-US" altLang="zh-CN" sz="2000">
                <a:sym typeface="+mn-ea"/>
              </a:rPr>
              <a:t>DirectMemory</a:t>
            </a:r>
            <a:r>
              <a:rPr lang="zh-CN" altLang="en-US" sz="2000">
                <a:sym typeface="+mn-ea"/>
              </a:rPr>
              <a:t>不断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塞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入待发送数据，达到</a:t>
            </a:r>
            <a:r>
              <a:rPr lang="en-US" altLang="zh-CN" sz="2000">
                <a:sym typeface="+mn-ea"/>
              </a:rPr>
              <a:t>DirectMemory</a:t>
            </a:r>
            <a:r>
              <a:rPr lang="zh-CN" altLang="en-US" sz="2000">
                <a:sym typeface="+mn-ea"/>
              </a:rPr>
              <a:t>的最大设置，造成</a:t>
            </a:r>
            <a:r>
              <a:rPr lang="en-US" altLang="zh-CN" sz="2000">
                <a:sym typeface="+mn-ea"/>
              </a:rPr>
              <a:t>OutOfMemoryException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实用注意点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ByteBuff </a:t>
            </a:r>
            <a:r>
              <a:rPr lang="zh-CN" altLang="en-US"/>
              <a:t>对象释放原则</a:t>
            </a:r>
            <a:endParaRPr lang="zh-CN" altLang="en-US"/>
          </a:p>
          <a:p>
            <a:pPr marL="0" indent="502920">
              <a:buNone/>
            </a:pPr>
            <a:r>
              <a:rPr lang="zh-CN" altLang="en-US" sz="2000"/>
              <a:t>引用计数对象的最终使用者，负责销毁对象。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7260" y="2726690"/>
            <a:ext cx="3483610" cy="3969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900"/>
              <a:t>public ByteBuf a(ByteBuf input) {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input.writeByte(42);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return input;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}</a:t>
            </a:r>
            <a:endParaRPr lang="zh-CN" altLang="en-US" sz="900"/>
          </a:p>
          <a:p>
            <a:pPr indent="0">
              <a:buNone/>
            </a:pPr>
            <a:endParaRPr lang="zh-CN" altLang="en-US" sz="900"/>
          </a:p>
          <a:p>
            <a:pPr indent="0">
              <a:buNone/>
            </a:pPr>
            <a:r>
              <a:rPr lang="zh-CN" altLang="en-US" sz="900"/>
              <a:t>public ByteBuf b(ByteBuf input) {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try {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    output = input.alloc().directBuffer(input.readableBytes() + 1);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    output.writeBytes(input);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    output.writeByte(42);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    return output;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} finally {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    input.release();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}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}</a:t>
            </a:r>
            <a:endParaRPr lang="zh-CN" altLang="en-US" sz="900"/>
          </a:p>
          <a:p>
            <a:pPr indent="0">
              <a:buNone/>
            </a:pPr>
            <a:endParaRPr lang="zh-CN" altLang="en-US" sz="900"/>
          </a:p>
          <a:p>
            <a:pPr indent="0">
              <a:buNone/>
            </a:pPr>
            <a:r>
              <a:rPr lang="zh-CN" altLang="en-US" sz="900"/>
              <a:t>public void c(ByteBuf input) {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System.out.println(input);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input.release();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}</a:t>
            </a:r>
            <a:endParaRPr lang="zh-CN" altLang="en-US" sz="900"/>
          </a:p>
          <a:p>
            <a:pPr indent="0">
              <a:buNone/>
            </a:pPr>
            <a:endParaRPr lang="zh-CN" altLang="en-US" sz="900"/>
          </a:p>
          <a:p>
            <a:pPr indent="0">
              <a:buNone/>
            </a:pPr>
            <a:r>
              <a:rPr lang="zh-CN" altLang="en-US" sz="900"/>
              <a:t>public void main() {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...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ByteBuf buf = ...;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// This will print buf to System.out and destroy it.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c(b(a(buf)));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    assert buf.refCnt() == 0;</a:t>
            </a:r>
            <a:endParaRPr lang="zh-CN" altLang="en-US" sz="900"/>
          </a:p>
          <a:p>
            <a:pPr indent="0">
              <a:buNone/>
            </a:pPr>
            <a:r>
              <a:rPr lang="zh-CN" altLang="en-US" sz="900"/>
              <a:t>}</a:t>
            </a:r>
            <a:endParaRPr lang="zh-CN" altLang="en-US" sz="900"/>
          </a:p>
        </p:txBody>
      </p:sp>
      <p:graphicFrame>
        <p:nvGraphicFramePr>
          <p:cNvPr id="6" name="对象 5"/>
          <p:cNvGraphicFramePr/>
          <p:nvPr/>
        </p:nvGraphicFramePr>
        <p:xfrm>
          <a:off x="5492750" y="2726690"/>
          <a:ext cx="4909185" cy="292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905375" imgH="2924175" progId="Paint.Picture">
                  <p:embed/>
                </p:oleObj>
              </mc:Choice>
              <mc:Fallback>
                <p:oleObj name="" r:id="rId1" imgW="4905375" imgH="2924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2750" y="2726690"/>
                        <a:ext cx="4909185" cy="292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实用注意点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堆内存溢出监控</a:t>
            </a:r>
            <a:endParaRPr lang="zh-CN" altLang="en-US">
              <a:sym typeface="+mn-ea"/>
            </a:endParaRPr>
          </a:p>
          <a:p>
            <a:pPr marL="0" indent="588645">
              <a:buNone/>
            </a:pPr>
            <a:r>
              <a:rPr lang="en-US" altLang="zh-CN" sz="2000"/>
              <a:t>netty</a:t>
            </a:r>
            <a:r>
              <a:rPr lang="zh-CN" altLang="en-US" sz="2000"/>
              <a:t>的直接堆内存最小配置：-Dio.netty.allocator.pageSize=4096 -Dio.netty.allocator.maxOrder=5 -Dio.netty.maxDirectMemory=786432</a:t>
            </a:r>
            <a:endParaRPr lang="zh-CN" altLang="en-US" sz="2000"/>
          </a:p>
          <a:p>
            <a:pPr marL="0" indent="588645">
              <a:buNone/>
            </a:pPr>
            <a:r>
              <a:rPr lang="zh-CN" altLang="en-US" sz="2000"/>
              <a:t>在内存足够的情况下，避免使用最小配置。能够保证不同的线程使用不同的</a:t>
            </a:r>
            <a:r>
              <a:rPr lang="en-US" altLang="zh-CN" sz="2000"/>
              <a:t>PooledArena</a:t>
            </a:r>
            <a:r>
              <a:rPr lang="zh-CN" altLang="en-US" sz="2000"/>
              <a:t>实例，降低线程同步触发的几率，提升并发效率。</a:t>
            </a:r>
            <a:endParaRPr lang="zh-CN" altLang="en-US" sz="2000"/>
          </a:p>
          <a:p>
            <a:pPr marL="0" indent="588645">
              <a:buNone/>
            </a:pPr>
            <a:endParaRPr lang="zh-CN" altLang="en-US" sz="2000"/>
          </a:p>
          <a:p>
            <a:pPr marL="205740" indent="-205740"/>
            <a:r>
              <a:rPr lang="zh-CN" altLang="en-US" sz="2800">
                <a:sym typeface="+mn-ea"/>
              </a:rPr>
              <a:t>开启直接堆内存溢出监控</a:t>
            </a:r>
            <a:endParaRPr lang="zh-CN" altLang="en-US" sz="2000"/>
          </a:p>
          <a:p>
            <a:pPr marL="0" indent="588645" algn="l">
              <a:buNone/>
            </a:pPr>
            <a:r>
              <a:rPr lang="zh-CN" altLang="en-US" sz="2000">
                <a:sym typeface="+mn-ea"/>
              </a:rPr>
              <a:t>加上</a:t>
            </a:r>
            <a:r>
              <a:rPr lang="en-US" altLang="zh-CN" sz="2000">
                <a:sym typeface="+mn-ea"/>
              </a:rPr>
              <a:t>jvm</a:t>
            </a:r>
            <a:r>
              <a:rPr lang="zh-CN" altLang="en-US" sz="2000">
                <a:sym typeface="+mn-ea"/>
              </a:rPr>
              <a:t>启动参数：</a:t>
            </a:r>
            <a:r>
              <a:rPr lang="en-US" altLang="zh-CN" sz="2000">
                <a:sym typeface="+mn-ea"/>
              </a:rPr>
              <a:t>-Dio.netty.leakDetection.level=PARANOID</a:t>
            </a:r>
            <a:r>
              <a:rPr lang="zh-CN" altLang="en-US" sz="2000">
                <a:sym typeface="+mn-ea"/>
              </a:rPr>
              <a:t>，触发一次</a:t>
            </a:r>
            <a:r>
              <a:rPr lang="en-US" altLang="zh-CN" sz="2000">
                <a:sym typeface="+mn-ea"/>
              </a:rPr>
              <a:t>gc</a:t>
            </a:r>
            <a:r>
              <a:rPr lang="zh-CN" altLang="en-US" sz="2000">
                <a:sym typeface="+mn-ea"/>
              </a:rPr>
              <a:t>，就可以在日志中看到检测的堆外内存泄露信息。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利用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finallize()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gc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时至少触发一次，记录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gc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的对象，引用计数不为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。</a:t>
            </a:r>
            <a:endParaRPr lang="zh-CN" altLang="en-US" sz="2000">
              <a:solidFill>
                <a:schemeClr val="accent2">
                  <a:lumMod val="60000"/>
                  <a:lumOff val="40000"/>
                </a:schemeClr>
              </a:solidFill>
              <a:sym typeface="+mn-ea"/>
            </a:endParaRPr>
          </a:p>
          <a:p>
            <a:pPr marL="0" indent="588645" algn="l">
              <a:buNone/>
            </a:pPr>
            <a:r>
              <a:rPr lang="en-US" altLang="zh-CN" sz="2000">
                <a:sym typeface="+mn-ea"/>
              </a:rPr>
              <a:t>-Dio.netty.leakDetection.targetRecords=1024</a:t>
            </a:r>
            <a:r>
              <a:rPr lang="zh-CN" altLang="en-US" sz="2000">
                <a:sym typeface="+mn-ea"/>
              </a:rPr>
              <a:t>，如果应用层的内存泄露被阈值忽略，调测时，适当放大这个阈值，可以看到更利于定位的异常日志信息。</a:t>
            </a:r>
            <a:endParaRPr lang="en-US" altLang="zh-CN" sz="2000">
              <a:sym typeface="+mn-ea"/>
            </a:endParaRPr>
          </a:p>
          <a:p>
            <a:pPr marL="0" indent="588645" algn="l">
              <a:buNone/>
            </a:pPr>
            <a:r>
              <a:rPr lang="zh-CN" altLang="en-US" sz="2000">
                <a:sym typeface="+mn-ea"/>
              </a:rPr>
              <a:t>默认情况下，是</a:t>
            </a:r>
            <a:r>
              <a:rPr lang="en-US" altLang="zh-CN" sz="2000">
                <a:sym typeface="+mn-ea"/>
              </a:rPr>
              <a:t>simple</a:t>
            </a:r>
            <a:r>
              <a:rPr lang="zh-CN" altLang="en-US" sz="2000">
                <a:sym typeface="+mn-ea"/>
              </a:rPr>
              <a:t>级别，</a:t>
            </a:r>
            <a:r>
              <a:rPr lang="zh-CN" sz="2000">
                <a:sym typeface="+mn-ea"/>
              </a:rPr>
              <a:t>日志中提示出采样的</a:t>
            </a:r>
            <a:r>
              <a:rPr lang="en-US" altLang="zh-CN" sz="2000">
                <a:sym typeface="+mn-ea"/>
              </a:rPr>
              <a:t>1%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ByteBuff</a:t>
            </a:r>
            <a:r>
              <a:rPr lang="zh-CN" altLang="en-US" sz="2000">
                <a:sym typeface="+mn-ea"/>
              </a:rPr>
              <a:t>是否发生内存泄露；设置为</a:t>
            </a:r>
            <a:r>
              <a:rPr lang="en-US" altLang="zh-CN" sz="2000">
                <a:sym typeface="+mn-ea"/>
              </a:rPr>
              <a:t>paranoid</a:t>
            </a:r>
            <a:r>
              <a:rPr lang="zh-CN" altLang="en-US" sz="2000">
                <a:sym typeface="+mn-ea"/>
              </a:rPr>
              <a:t>，提示出</a:t>
            </a:r>
            <a:r>
              <a:rPr lang="zh-CN" sz="2000">
                <a:sym typeface="+mn-ea"/>
              </a:rPr>
              <a:t>所有的</a:t>
            </a:r>
            <a:r>
              <a:rPr lang="en-US" altLang="zh-CN" sz="2000">
                <a:sym typeface="+mn-ea"/>
              </a:rPr>
              <a:t>ByteBuff</a:t>
            </a:r>
            <a:r>
              <a:rPr lang="zh-CN" altLang="en-US" sz="2000">
                <a:sym typeface="+mn-ea"/>
              </a:rPr>
              <a:t>发生泄露的地方，会影响性能测试。</a:t>
            </a:r>
            <a:endParaRPr lang="zh-CN" altLang="en-US" sz="2000"/>
          </a:p>
          <a:p>
            <a:pPr marL="0" indent="588645">
              <a:buNone/>
            </a:pPr>
            <a:endParaRPr lang="zh-CN" altLang="en-US" sz="2000"/>
          </a:p>
          <a:p>
            <a:endParaRPr lang="en-US" altLang="zh-CN" sz="2000"/>
          </a:p>
          <a:p>
            <a:pPr marL="0" indent="588645" algn="l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4990" y="1252855"/>
            <a:ext cx="8542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低性能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阻塞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IO</a:t>
            </a:r>
            <a:r>
              <a:rPr lang="zh-CN" altLang="en-US"/>
              <a:t>读写阻塞、锁等待</a:t>
            </a:r>
            <a:r>
              <a:rPr lang="en-US" altLang="zh-CN"/>
              <a:t>——</a:t>
            </a:r>
            <a:r>
              <a:rPr lang="zh-CN" altLang="en-US"/>
              <a:t>导致</a:t>
            </a:r>
            <a:r>
              <a:rPr lang="en-US" altLang="zh-CN"/>
              <a:t>cpu</a:t>
            </a:r>
            <a:r>
              <a:rPr lang="zh-CN" altLang="en-US"/>
              <a:t>空闲，资源浪费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争抢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线程调度、锁竞争</a:t>
            </a:r>
            <a:r>
              <a:rPr lang="en-US" altLang="zh-CN"/>
              <a:t>——</a:t>
            </a:r>
            <a:r>
              <a:rPr lang="zh-CN" altLang="en-US"/>
              <a:t>轻量级进程，上下文切换，系统开销增加，吞吐量（</a:t>
            </a:r>
            <a:r>
              <a:rPr lang="en-US" altLang="zh-CN">
                <a:solidFill>
                  <a:schemeClr val="tx1"/>
                </a:solidFill>
              </a:rPr>
              <a:t>us</a:t>
            </a:r>
            <a:r>
              <a:rPr lang="en-US" altLang="zh-CN"/>
              <a:t>/(</a:t>
            </a:r>
            <a:r>
              <a:rPr lang="en-US" altLang="zh-CN">
                <a:solidFill>
                  <a:srgbClr val="FF0000"/>
                </a:solidFill>
              </a:rPr>
              <a:t>sy</a:t>
            </a:r>
            <a:r>
              <a:rPr lang="en-US" altLang="zh-CN"/>
              <a:t> + </a:t>
            </a:r>
            <a:r>
              <a:rPr lang="en-US" altLang="zh-CN">
                <a:solidFill>
                  <a:schemeClr val="tx1"/>
                </a:solidFill>
              </a:rPr>
              <a:t>us</a:t>
            </a:r>
            <a:r>
              <a:rPr lang="en-US" altLang="zh-CN"/>
              <a:t>)</a:t>
            </a:r>
            <a:r>
              <a:rPr lang="zh-CN" altLang="en-US"/>
              <a:t>）下降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临时对象碎片内存</a:t>
            </a:r>
            <a:r>
              <a:rPr lang="en-US" altLang="zh-CN"/>
              <a:t>——</a:t>
            </a:r>
            <a:r>
              <a:rPr lang="zh-CN" altLang="en-US"/>
              <a:t>额外资源占用，吞吐量下降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</a:t>
            </a:r>
            <a:r>
              <a:rPr lang="zh-CN" altLang="en-US"/>
              <a:t>模型演进</a:t>
            </a:r>
            <a:r>
              <a:rPr lang="en-US" altLang="zh-CN"/>
              <a:t>——</a:t>
            </a:r>
            <a:r>
              <a:rPr lang="zh-CN" altLang="en-US"/>
              <a:t>单线程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11040" y="1573530"/>
            <a:ext cx="2477135" cy="7486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</a:t>
            </a:r>
            <a:endParaRPr lang="en-US" altLang="zh-CN"/>
          </a:p>
        </p:txBody>
      </p:sp>
      <p:sp>
        <p:nvSpPr>
          <p:cNvPr id="5" name="燕尾形 4"/>
          <p:cNvSpPr/>
          <p:nvPr/>
        </p:nvSpPr>
        <p:spPr>
          <a:xfrm>
            <a:off x="1533525" y="3011805"/>
            <a:ext cx="2255520" cy="52768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socket0</a:t>
            </a:r>
            <a:endParaRPr lang="en-US" altLang="zh-CN"/>
          </a:p>
        </p:txBody>
      </p:sp>
      <p:sp>
        <p:nvSpPr>
          <p:cNvPr id="6" name="燕尾形 5"/>
          <p:cNvSpPr/>
          <p:nvPr/>
        </p:nvSpPr>
        <p:spPr>
          <a:xfrm>
            <a:off x="3789045" y="3011805"/>
            <a:ext cx="2374265" cy="52768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socket2</a:t>
            </a:r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7701280" y="3011170"/>
            <a:ext cx="2536190" cy="52832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socketn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595745" y="3053715"/>
            <a:ext cx="782955" cy="4425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9" name="曲线连接符 8"/>
          <p:cNvCxnSpPr>
            <a:stCxn id="4" idx="2"/>
            <a:endCxn id="5" idx="1"/>
          </p:cNvCxnSpPr>
          <p:nvPr/>
        </p:nvCxnSpPr>
        <p:spPr>
          <a:xfrm rot="10800000" flipV="1">
            <a:off x="1797685" y="1948180"/>
            <a:ext cx="2713355" cy="1327785"/>
          </a:xfrm>
          <a:prstGeom prst="curvedConnector3">
            <a:avLst>
              <a:gd name="adj1" fmla="val 118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7" idx="3"/>
            <a:endCxn id="4" idx="6"/>
          </p:cNvCxnSpPr>
          <p:nvPr/>
        </p:nvCxnSpPr>
        <p:spPr>
          <a:xfrm flipH="1" flipV="1">
            <a:off x="6988175" y="1948180"/>
            <a:ext cx="3249295" cy="1327150"/>
          </a:xfrm>
          <a:prstGeom prst="curvedConnector3">
            <a:avLst>
              <a:gd name="adj1" fmla="val -73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45795" y="3964305"/>
            <a:ext cx="11170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优势：</a:t>
            </a:r>
            <a:endParaRPr lang="zh-CN" altLang="en-US"/>
          </a:p>
          <a:p>
            <a:pPr indent="441325"/>
            <a:r>
              <a:rPr lang="zh-CN" altLang="en-US"/>
              <a:t>简单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劣势：</a:t>
            </a:r>
            <a:endParaRPr lang="zh-CN" altLang="en-US"/>
          </a:p>
          <a:p>
            <a:pPr indent="449580"/>
            <a:r>
              <a:rPr lang="zh-CN" altLang="en-US"/>
              <a:t>所有的读写在一个线程里，通过轮训获得执行时间。</a:t>
            </a:r>
            <a:r>
              <a:rPr lang="zh-CN" altLang="en-US">
                <a:sym typeface="+mn-ea"/>
              </a:rPr>
              <a:t>没有并发，出现阻塞，存在可读写的连接，也要排队等待，性能低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模型演进</a:t>
            </a:r>
            <a:r>
              <a:rPr lang="en-US" altLang="zh-CN">
                <a:sym typeface="+mn-ea"/>
              </a:rPr>
              <a:t>——per thread / per connection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14400" y="1691005"/>
            <a:ext cx="1501775" cy="635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thread-0</a:t>
            </a:r>
            <a:endParaRPr lang="en-US" altLang="zh-CN"/>
          </a:p>
        </p:txBody>
      </p:sp>
      <p:sp>
        <p:nvSpPr>
          <p:cNvPr id="5" name="燕尾形 4"/>
          <p:cNvSpPr/>
          <p:nvPr/>
        </p:nvSpPr>
        <p:spPr>
          <a:xfrm>
            <a:off x="633095" y="3152775"/>
            <a:ext cx="2000885" cy="5111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socket0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458845" y="1678305"/>
            <a:ext cx="1418590" cy="644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thread-1</a:t>
            </a:r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177540" y="3152775"/>
            <a:ext cx="1890395" cy="51879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977255" y="1678305"/>
            <a:ext cx="1418590" cy="644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thread-2</a:t>
            </a:r>
            <a:endParaRPr lang="en-US" altLang="zh-CN"/>
          </a:p>
        </p:txBody>
      </p:sp>
      <p:sp>
        <p:nvSpPr>
          <p:cNvPr id="10" name="燕尾形 9"/>
          <p:cNvSpPr/>
          <p:nvPr/>
        </p:nvSpPr>
        <p:spPr>
          <a:xfrm>
            <a:off x="5695950" y="3152775"/>
            <a:ext cx="1890395" cy="51879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socket2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9661525" y="1699260"/>
            <a:ext cx="1418590" cy="644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thread-n</a:t>
            </a:r>
            <a:endParaRPr lang="en-US" altLang="zh-CN"/>
          </a:p>
        </p:txBody>
      </p:sp>
      <p:sp>
        <p:nvSpPr>
          <p:cNvPr id="13" name="燕尾形 12"/>
          <p:cNvSpPr/>
          <p:nvPr/>
        </p:nvSpPr>
        <p:spPr>
          <a:xfrm>
            <a:off x="9380220" y="3042285"/>
            <a:ext cx="1890395" cy="51879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socketn</a:t>
            </a:r>
            <a:endParaRPr lang="en-US" altLang="zh-CN"/>
          </a:p>
        </p:txBody>
      </p:sp>
      <p:cxnSp>
        <p:nvCxnSpPr>
          <p:cNvPr id="15" name="曲线连接符 14"/>
          <p:cNvCxnSpPr>
            <a:stCxn id="3" idx="2"/>
            <a:endCxn id="5" idx="1"/>
          </p:cNvCxnSpPr>
          <p:nvPr/>
        </p:nvCxnSpPr>
        <p:spPr>
          <a:xfrm rot="10800000" flipV="1">
            <a:off x="889000" y="2007870"/>
            <a:ext cx="25400" cy="1400175"/>
          </a:xfrm>
          <a:prstGeom prst="curvedConnector3">
            <a:avLst>
              <a:gd name="adj1" fmla="val 204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3"/>
            <a:endCxn id="3" idx="6"/>
          </p:cNvCxnSpPr>
          <p:nvPr/>
        </p:nvCxnSpPr>
        <p:spPr>
          <a:xfrm flipH="1" flipV="1">
            <a:off x="2416175" y="2008505"/>
            <a:ext cx="217805" cy="1400175"/>
          </a:xfrm>
          <a:prstGeom prst="curvedConnector3">
            <a:avLst>
              <a:gd name="adj1" fmla="val -1093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" idx="1"/>
          </p:cNvCxnSpPr>
          <p:nvPr/>
        </p:nvCxnSpPr>
        <p:spPr>
          <a:xfrm rot="10800000" flipV="1">
            <a:off x="3437255" y="2000250"/>
            <a:ext cx="21590" cy="1411605"/>
          </a:xfrm>
          <a:prstGeom prst="curvedConnector3">
            <a:avLst>
              <a:gd name="adj1" fmla="val 2405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3"/>
            <a:endCxn id="6" idx="6"/>
          </p:cNvCxnSpPr>
          <p:nvPr/>
        </p:nvCxnSpPr>
        <p:spPr>
          <a:xfrm flipH="1" flipV="1">
            <a:off x="4877435" y="2000885"/>
            <a:ext cx="190500" cy="1411605"/>
          </a:xfrm>
          <a:prstGeom prst="curvedConnector3">
            <a:avLst>
              <a:gd name="adj1" fmla="val -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9" idx="2"/>
            <a:endCxn id="10" idx="1"/>
          </p:cNvCxnSpPr>
          <p:nvPr/>
        </p:nvCxnSpPr>
        <p:spPr>
          <a:xfrm rot="10800000" flipV="1">
            <a:off x="5955665" y="2000250"/>
            <a:ext cx="21590" cy="1411605"/>
          </a:xfrm>
          <a:prstGeom prst="curvedConnector3">
            <a:avLst>
              <a:gd name="adj1" fmla="val 2405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3"/>
            <a:endCxn id="9" idx="6"/>
          </p:cNvCxnSpPr>
          <p:nvPr/>
        </p:nvCxnSpPr>
        <p:spPr>
          <a:xfrm flipH="1" flipV="1">
            <a:off x="7395845" y="2000885"/>
            <a:ext cx="190500" cy="1411605"/>
          </a:xfrm>
          <a:prstGeom prst="curvedConnector3">
            <a:avLst>
              <a:gd name="adj1" fmla="val -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1"/>
          </p:cNvCxnSpPr>
          <p:nvPr/>
        </p:nvCxnSpPr>
        <p:spPr>
          <a:xfrm rot="10800000" flipV="1">
            <a:off x="9639935" y="2021840"/>
            <a:ext cx="21590" cy="1280160"/>
          </a:xfrm>
          <a:prstGeom prst="curvedConnector3">
            <a:avLst>
              <a:gd name="adj1" fmla="val 2405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3"/>
            <a:endCxn id="12" idx="6"/>
          </p:cNvCxnSpPr>
          <p:nvPr/>
        </p:nvCxnSpPr>
        <p:spPr>
          <a:xfrm flipH="1" flipV="1">
            <a:off x="11080115" y="2021840"/>
            <a:ext cx="190500" cy="1280160"/>
          </a:xfrm>
          <a:prstGeom prst="curvedConnector3">
            <a:avLst>
              <a:gd name="adj1" fmla="val -1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62925" y="226250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33095" y="3956050"/>
            <a:ext cx="11170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优势：</a:t>
            </a:r>
            <a:endParaRPr lang="zh-CN" altLang="en-US"/>
          </a:p>
          <a:p>
            <a:pPr indent="441325"/>
            <a:r>
              <a:rPr lang="zh-CN" altLang="en-US"/>
              <a:t>简单；</a:t>
            </a:r>
            <a:endParaRPr lang="zh-CN" altLang="en-US"/>
          </a:p>
          <a:p>
            <a:pPr indent="441325"/>
            <a:r>
              <a:rPr lang="zh-CN" altLang="en-US"/>
              <a:t>连接少的情况下，线程少，并发性能好；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劣势：</a:t>
            </a:r>
            <a:endParaRPr lang="zh-CN" altLang="en-US"/>
          </a:p>
          <a:p>
            <a:pPr indent="449580"/>
            <a:r>
              <a:rPr lang="zh-CN" altLang="en-US"/>
              <a:t>连接增加，性能降低；</a:t>
            </a:r>
            <a:endParaRPr lang="zh-CN" altLang="en-US"/>
          </a:p>
          <a:p>
            <a:pPr indent="449580"/>
            <a:r>
              <a:rPr lang="zh-CN" altLang="en-US"/>
              <a:t>线程随连接创建和销毁，线程的创建和销毁存在系统开销；</a:t>
            </a:r>
            <a:endParaRPr lang="zh-CN" altLang="en-US"/>
          </a:p>
          <a:p>
            <a:pPr indent="449580"/>
            <a:r>
              <a:rPr lang="zh-CN" altLang="en-US"/>
              <a:t>线程数量多，造成争抢，上下文切换，吞吐量降低；</a:t>
            </a:r>
            <a:endParaRPr lang="zh-CN" altLang="en-US"/>
          </a:p>
          <a:p>
            <a:pPr indent="449580"/>
            <a:r>
              <a:rPr lang="zh-CN" altLang="en-US"/>
              <a:t>每个线程占用独立的线程栈，内存空间浪费严重；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模型演进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线程池</a:t>
            </a:r>
            <a:endParaRPr lang="zh-CN" altLang="en-US">
              <a:sym typeface="+mn-ea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633095" y="3152775"/>
            <a:ext cx="2000885" cy="5111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socket0</a:t>
            </a:r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4258310" y="3145155"/>
            <a:ext cx="1890395" cy="51879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socket1</a:t>
            </a:r>
            <a:endParaRPr lang="en-US" altLang="zh-CN"/>
          </a:p>
        </p:txBody>
      </p:sp>
      <p:sp>
        <p:nvSpPr>
          <p:cNvPr id="13" name="燕尾形 12"/>
          <p:cNvSpPr/>
          <p:nvPr/>
        </p:nvSpPr>
        <p:spPr>
          <a:xfrm>
            <a:off x="8929370" y="3075940"/>
            <a:ext cx="1890395" cy="51879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socketm-1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762240" y="315277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303905" y="1581785"/>
            <a:ext cx="4697095" cy="850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Threadpool</a:t>
            </a:r>
            <a:endParaRPr lang="en-US" altLang="zh-CN"/>
          </a:p>
          <a:p>
            <a:pPr algn="ctr"/>
            <a:r>
              <a:rPr lang="en-US" altLang="zh-CN">
                <a:solidFill>
                  <a:schemeClr val="accent2"/>
                </a:solidFill>
              </a:rPr>
              <a:t>max_worker:m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33095" y="3985895"/>
            <a:ext cx="2000885" cy="51117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socketm</a:t>
            </a:r>
            <a:endParaRPr lang="en-US" altLang="zh-CN"/>
          </a:p>
        </p:txBody>
      </p:sp>
      <p:sp>
        <p:nvSpPr>
          <p:cNvPr id="24" name="燕尾形 23"/>
          <p:cNvSpPr/>
          <p:nvPr/>
        </p:nvSpPr>
        <p:spPr>
          <a:xfrm>
            <a:off x="4258310" y="3978275"/>
            <a:ext cx="1890395" cy="51879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socketm+1</a:t>
            </a:r>
            <a:endParaRPr lang="en-US" altLang="zh-CN"/>
          </a:p>
        </p:txBody>
      </p:sp>
      <p:sp>
        <p:nvSpPr>
          <p:cNvPr id="26" name="燕尾形 25"/>
          <p:cNvSpPr/>
          <p:nvPr/>
        </p:nvSpPr>
        <p:spPr>
          <a:xfrm>
            <a:off x="8929370" y="3909060"/>
            <a:ext cx="1890395" cy="51879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socketn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762240" y="398589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28" name="曲线连接符 27"/>
          <p:cNvCxnSpPr>
            <a:stCxn id="11" idx="2"/>
            <a:endCxn id="5" idx="1"/>
          </p:cNvCxnSpPr>
          <p:nvPr/>
        </p:nvCxnSpPr>
        <p:spPr>
          <a:xfrm rot="10800000" flipV="1">
            <a:off x="888365" y="2006600"/>
            <a:ext cx="2414905" cy="1401445"/>
          </a:xfrm>
          <a:prstGeom prst="curvedConnector3">
            <a:avLst>
              <a:gd name="adj1" fmla="val 1204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5" idx="3"/>
            <a:endCxn id="14" idx="1"/>
          </p:cNvCxnSpPr>
          <p:nvPr/>
        </p:nvCxnSpPr>
        <p:spPr>
          <a:xfrm flipH="1">
            <a:off x="889000" y="3408680"/>
            <a:ext cx="1744980" cy="833120"/>
          </a:xfrm>
          <a:prstGeom prst="curvedConnector5">
            <a:avLst>
              <a:gd name="adj1" fmla="val -13646"/>
              <a:gd name="adj2" fmla="val 50000"/>
              <a:gd name="adj3" fmla="val 128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4" idx="3"/>
            <a:endCxn id="11" idx="2"/>
          </p:cNvCxnSpPr>
          <p:nvPr/>
        </p:nvCxnSpPr>
        <p:spPr>
          <a:xfrm flipV="1">
            <a:off x="2633980" y="2007235"/>
            <a:ext cx="669925" cy="2234565"/>
          </a:xfrm>
          <a:prstGeom prst="curved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1" idx="3"/>
            <a:endCxn id="7" idx="1"/>
          </p:cNvCxnSpPr>
          <p:nvPr/>
        </p:nvCxnSpPr>
        <p:spPr>
          <a:xfrm rot="5400000" flipV="1">
            <a:off x="3706495" y="2592705"/>
            <a:ext cx="1096645" cy="5264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7" idx="3"/>
            <a:endCxn id="24" idx="1"/>
          </p:cNvCxnSpPr>
          <p:nvPr/>
        </p:nvCxnSpPr>
        <p:spPr>
          <a:xfrm flipH="1">
            <a:off x="4518025" y="3404870"/>
            <a:ext cx="1630680" cy="833120"/>
          </a:xfrm>
          <a:prstGeom prst="curvedConnector5">
            <a:avLst>
              <a:gd name="adj1" fmla="val -14603"/>
              <a:gd name="adj2" fmla="val 50000"/>
              <a:gd name="adj3" fmla="val 130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4" idx="3"/>
            <a:endCxn id="11" idx="4"/>
          </p:cNvCxnSpPr>
          <p:nvPr/>
        </p:nvCxnSpPr>
        <p:spPr>
          <a:xfrm flipH="1" flipV="1">
            <a:off x="5652770" y="2432685"/>
            <a:ext cx="495935" cy="1805305"/>
          </a:xfrm>
          <a:prstGeom prst="curvedConnector4">
            <a:avLst>
              <a:gd name="adj1" fmla="val -265428"/>
              <a:gd name="adj2" fmla="val 571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1" idx="5"/>
            <a:endCxn id="13" idx="1"/>
          </p:cNvCxnSpPr>
          <p:nvPr/>
        </p:nvCxnSpPr>
        <p:spPr>
          <a:xfrm rot="5400000" flipV="1">
            <a:off x="7737475" y="1884045"/>
            <a:ext cx="1027430" cy="18757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3" idx="3"/>
            <a:endCxn id="26" idx="1"/>
          </p:cNvCxnSpPr>
          <p:nvPr/>
        </p:nvCxnSpPr>
        <p:spPr>
          <a:xfrm flipH="1">
            <a:off x="9189085" y="3335655"/>
            <a:ext cx="1630680" cy="833120"/>
          </a:xfrm>
          <a:prstGeom prst="curvedConnector5">
            <a:avLst>
              <a:gd name="adj1" fmla="val -14603"/>
              <a:gd name="adj2" fmla="val 50000"/>
              <a:gd name="adj3" fmla="val 130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6" idx="3"/>
            <a:endCxn id="11" idx="6"/>
          </p:cNvCxnSpPr>
          <p:nvPr/>
        </p:nvCxnSpPr>
        <p:spPr>
          <a:xfrm flipH="1" flipV="1">
            <a:off x="8001000" y="2007235"/>
            <a:ext cx="2818765" cy="2161540"/>
          </a:xfrm>
          <a:prstGeom prst="curvedConnector3">
            <a:avLst>
              <a:gd name="adj1" fmla="val -229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46405" y="4645025"/>
            <a:ext cx="11170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优势：</a:t>
            </a:r>
            <a:endParaRPr lang="zh-CN" altLang="en-US"/>
          </a:p>
          <a:p>
            <a:pPr indent="441325"/>
            <a:r>
              <a:rPr lang="zh-CN" altLang="en-US"/>
              <a:t>通过线程池，约束了线程创建，资源占用降低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劣势：</a:t>
            </a:r>
            <a:endParaRPr lang="zh-CN" altLang="en-US"/>
          </a:p>
          <a:p>
            <a:pPr indent="449580"/>
            <a:r>
              <a:rPr lang="zh-CN" altLang="en-US"/>
              <a:t>抽屉原理，连接读写是在线程中，排队执行的；</a:t>
            </a:r>
            <a:endParaRPr lang="zh-CN" altLang="en-US"/>
          </a:p>
          <a:p>
            <a:pPr indent="449580"/>
            <a:r>
              <a:rPr lang="zh-CN" altLang="en-US"/>
              <a:t>当存在某一个连接阻塞的情况下，其阻塞的线程，不能做其他连接的读写，并发能力降低；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模型演进</a:t>
            </a:r>
            <a:r>
              <a:rPr lang="en-US" altLang="zh-CN">
                <a:sym typeface="+mn-ea"/>
              </a:rPr>
              <a:t>——NIO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35120" y="1590675"/>
            <a:ext cx="2505075" cy="648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50390" y="2534920"/>
            <a:ext cx="7073900" cy="972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selector</a:t>
            </a:r>
            <a:endParaRPr lang="en-US" altLang="zh-CN"/>
          </a:p>
        </p:txBody>
      </p:sp>
      <p:sp>
        <p:nvSpPr>
          <p:cNvPr id="8" name="流程图: 数据 7"/>
          <p:cNvSpPr/>
          <p:nvPr/>
        </p:nvSpPr>
        <p:spPr>
          <a:xfrm>
            <a:off x="2562860" y="2632710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accept</a:t>
            </a:r>
            <a:endParaRPr lang="en-US" altLang="zh-CN"/>
          </a:p>
        </p:txBody>
      </p:sp>
      <p:sp>
        <p:nvSpPr>
          <p:cNvPr id="9" name="流程图: 数据 8"/>
          <p:cNvSpPr/>
          <p:nvPr/>
        </p:nvSpPr>
        <p:spPr>
          <a:xfrm>
            <a:off x="4281805" y="2632710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流程图: 数据 9"/>
          <p:cNvSpPr/>
          <p:nvPr/>
        </p:nvSpPr>
        <p:spPr>
          <a:xfrm>
            <a:off x="5932170" y="2632710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write</a:t>
            </a:r>
            <a:endParaRPr lang="en-US" altLang="zh-CN"/>
          </a:p>
        </p:txBody>
      </p:sp>
      <p:cxnSp>
        <p:nvCxnSpPr>
          <p:cNvPr id="11" name="曲线连接符 10"/>
          <p:cNvCxnSpPr>
            <a:stCxn id="3" idx="2"/>
            <a:endCxn id="7" idx="1"/>
          </p:cNvCxnSpPr>
          <p:nvPr/>
        </p:nvCxnSpPr>
        <p:spPr>
          <a:xfrm rot="10800000" flipV="1">
            <a:off x="1850390" y="1915160"/>
            <a:ext cx="2284730" cy="1106170"/>
          </a:xfrm>
          <a:prstGeom prst="curvedConnector3">
            <a:avLst>
              <a:gd name="adj1" fmla="val 1104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7" idx="3"/>
            <a:endCxn id="3" idx="6"/>
          </p:cNvCxnSpPr>
          <p:nvPr/>
        </p:nvCxnSpPr>
        <p:spPr>
          <a:xfrm flipH="1" flipV="1">
            <a:off x="6640195" y="1915160"/>
            <a:ext cx="2284095" cy="1106170"/>
          </a:xfrm>
          <a:prstGeom prst="curvedConnector3">
            <a:avLst>
              <a:gd name="adj1" fmla="val -104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838200" y="391985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channel0</a:t>
            </a:r>
            <a:endParaRPr lang="en-US" altLang="zh-CN"/>
          </a:p>
        </p:txBody>
      </p:sp>
      <p:sp>
        <p:nvSpPr>
          <p:cNvPr id="20" name="燕尾形 19"/>
          <p:cNvSpPr/>
          <p:nvPr/>
        </p:nvSpPr>
        <p:spPr>
          <a:xfrm>
            <a:off x="2534285" y="391985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channel1</a:t>
            </a:r>
            <a:endParaRPr lang="en-US" altLang="zh-CN"/>
          </a:p>
        </p:txBody>
      </p:sp>
      <p:sp>
        <p:nvSpPr>
          <p:cNvPr id="21" name="燕尾形 20"/>
          <p:cNvSpPr/>
          <p:nvPr/>
        </p:nvSpPr>
        <p:spPr>
          <a:xfrm>
            <a:off x="4135120" y="391985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channel2</a:t>
            </a:r>
            <a:endParaRPr lang="en-US" altLang="zh-CN"/>
          </a:p>
        </p:txBody>
      </p:sp>
      <p:sp>
        <p:nvSpPr>
          <p:cNvPr id="23" name="燕尾形 22"/>
          <p:cNvSpPr/>
          <p:nvPr/>
        </p:nvSpPr>
        <p:spPr>
          <a:xfrm>
            <a:off x="8191500" y="391985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630670" y="3949065"/>
            <a:ext cx="835025" cy="402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7" idx="2"/>
            <a:endCxn id="13" idx="0"/>
          </p:cNvCxnSpPr>
          <p:nvPr/>
        </p:nvCxnSpPr>
        <p:spPr>
          <a:xfrm flipH="1">
            <a:off x="1515745" y="3507740"/>
            <a:ext cx="3871595" cy="41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0"/>
          </p:cNvCxnSpPr>
          <p:nvPr/>
        </p:nvCxnSpPr>
        <p:spPr>
          <a:xfrm flipH="1">
            <a:off x="3211830" y="3536315"/>
            <a:ext cx="216154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1" idx="0"/>
          </p:cNvCxnSpPr>
          <p:nvPr/>
        </p:nvCxnSpPr>
        <p:spPr>
          <a:xfrm flipH="1">
            <a:off x="4812665" y="3536315"/>
            <a:ext cx="550545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3" idx="0"/>
          </p:cNvCxnSpPr>
          <p:nvPr/>
        </p:nvCxnSpPr>
        <p:spPr>
          <a:xfrm>
            <a:off x="5334000" y="3516630"/>
            <a:ext cx="3535045" cy="40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46405" y="4645025"/>
            <a:ext cx="11170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优势：</a:t>
            </a:r>
            <a:endParaRPr lang="zh-CN" altLang="en-US"/>
          </a:p>
          <a:p>
            <a:pPr indent="441325"/>
            <a:r>
              <a:rPr lang="zh-CN" altLang="en-US"/>
              <a:t>单线程（</a:t>
            </a:r>
            <a:r>
              <a:rPr lang="en-US" altLang="zh-CN"/>
              <a:t>java</a:t>
            </a:r>
            <a:r>
              <a:rPr lang="zh-CN" altLang="en-US"/>
              <a:t>原生</a:t>
            </a:r>
            <a:r>
              <a:rPr lang="en-US" altLang="zh-CN"/>
              <a:t>NIO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个线程对应</a:t>
            </a:r>
            <a:r>
              <a:rPr lang="en-US" altLang="zh-CN"/>
              <a:t>1024</a:t>
            </a:r>
            <a:r>
              <a:rPr lang="zh-CN" altLang="en-US"/>
              <a:t>个连接的读写）；</a:t>
            </a:r>
            <a:endParaRPr lang="zh-CN" altLang="en-US"/>
          </a:p>
          <a:p>
            <a:pPr indent="441325"/>
            <a:r>
              <a:rPr lang="zh-CN" altLang="en-US"/>
              <a:t>某一连接阻塞不影响其他连接的读写，只要有连接存在读写状态，线程一直工作，无资源浪费；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劣势：</a:t>
            </a:r>
            <a:endParaRPr lang="zh-CN" altLang="en-US"/>
          </a:p>
          <a:p>
            <a:pPr indent="449580"/>
            <a:r>
              <a:rPr lang="zh-CN" altLang="en-US"/>
              <a:t>单线程处理多个连接，降低了并发能力；</a:t>
            </a:r>
            <a:endParaRPr lang="zh-CN" altLang="en-US"/>
          </a:p>
          <a:p>
            <a:pPr indent="449580"/>
            <a:r>
              <a:rPr lang="zh-CN" altLang="en-US"/>
              <a:t>出现某一连接上业务处理时间长时，其他连接处理被阻塞；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5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5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5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ff5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模型演进</a:t>
            </a:r>
            <a:r>
              <a:rPr lang="en-US" altLang="zh-CN">
                <a:sym typeface="+mn-ea"/>
              </a:rPr>
              <a:t>——Netty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52830" y="1462405"/>
            <a:ext cx="2373630" cy="628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work group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826250" y="1462405"/>
            <a:ext cx="1758950" cy="628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child group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47445" y="2252345"/>
            <a:ext cx="2348865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selector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25440" y="2212975"/>
            <a:ext cx="4402455" cy="9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selector</a:t>
            </a:r>
            <a:endParaRPr lang="en-US" altLang="zh-CN"/>
          </a:p>
        </p:txBody>
      </p:sp>
      <p:sp>
        <p:nvSpPr>
          <p:cNvPr id="8" name="流程图: 数据 7"/>
          <p:cNvSpPr/>
          <p:nvPr/>
        </p:nvSpPr>
        <p:spPr>
          <a:xfrm>
            <a:off x="1388745" y="2359025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accept</a:t>
            </a:r>
            <a:endParaRPr lang="en-US" altLang="zh-CN"/>
          </a:p>
        </p:txBody>
      </p:sp>
      <p:sp>
        <p:nvSpPr>
          <p:cNvPr id="6" name="流程图: 数据 5"/>
          <p:cNvSpPr/>
          <p:nvPr/>
        </p:nvSpPr>
        <p:spPr>
          <a:xfrm>
            <a:off x="5864225" y="2359025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9" name="流程图: 数据 8"/>
          <p:cNvSpPr/>
          <p:nvPr/>
        </p:nvSpPr>
        <p:spPr>
          <a:xfrm>
            <a:off x="7730490" y="2359025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write</a:t>
            </a:r>
            <a:endParaRPr lang="en-US" altLang="zh-CN"/>
          </a:p>
        </p:txBody>
      </p:sp>
      <p:cxnSp>
        <p:nvCxnSpPr>
          <p:cNvPr id="10" name="曲线连接符 9"/>
          <p:cNvCxnSpPr>
            <a:stCxn id="3" idx="2"/>
            <a:endCxn id="7" idx="1"/>
          </p:cNvCxnSpPr>
          <p:nvPr/>
        </p:nvCxnSpPr>
        <p:spPr>
          <a:xfrm rot="10800000" flipH="1" flipV="1">
            <a:off x="1052830" y="1776730"/>
            <a:ext cx="94615" cy="942340"/>
          </a:xfrm>
          <a:prstGeom prst="curvedConnector3">
            <a:avLst>
              <a:gd name="adj1" fmla="val -2516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7" idx="3"/>
            <a:endCxn id="3" idx="6"/>
          </p:cNvCxnSpPr>
          <p:nvPr/>
        </p:nvCxnSpPr>
        <p:spPr>
          <a:xfrm flipH="1" flipV="1">
            <a:off x="3426460" y="1776730"/>
            <a:ext cx="69850" cy="942340"/>
          </a:xfrm>
          <a:prstGeom prst="curvedConnector3">
            <a:avLst>
              <a:gd name="adj1" fmla="val -34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2"/>
            <a:endCxn id="5" idx="1"/>
          </p:cNvCxnSpPr>
          <p:nvPr/>
        </p:nvCxnSpPr>
        <p:spPr>
          <a:xfrm rot="10800000" flipV="1">
            <a:off x="5425440" y="1776730"/>
            <a:ext cx="1400810" cy="888365"/>
          </a:xfrm>
          <a:prstGeom prst="curvedConnector3">
            <a:avLst>
              <a:gd name="adj1" fmla="val 116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5" idx="3"/>
            <a:endCxn id="4" idx="6"/>
          </p:cNvCxnSpPr>
          <p:nvPr/>
        </p:nvCxnSpPr>
        <p:spPr>
          <a:xfrm flipH="1" flipV="1">
            <a:off x="8585200" y="1776730"/>
            <a:ext cx="1242695" cy="888365"/>
          </a:xfrm>
          <a:prstGeom prst="curvedConnector3">
            <a:avLst>
              <a:gd name="adj1" fmla="val -19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4" idx="2"/>
          </p:cNvCxnSpPr>
          <p:nvPr/>
        </p:nvCxnSpPr>
        <p:spPr>
          <a:xfrm flipV="1">
            <a:off x="3496310" y="1776730"/>
            <a:ext cx="3329940" cy="94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052830" y="37445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channel0</a:t>
            </a:r>
            <a:endParaRPr lang="en-US" altLang="zh-CN"/>
          </a:p>
        </p:txBody>
      </p:sp>
      <p:sp>
        <p:nvSpPr>
          <p:cNvPr id="20" name="燕尾形 19"/>
          <p:cNvSpPr/>
          <p:nvPr/>
        </p:nvSpPr>
        <p:spPr>
          <a:xfrm>
            <a:off x="2748915" y="37445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channel1</a:t>
            </a:r>
            <a:endParaRPr lang="en-US" altLang="zh-CN"/>
          </a:p>
        </p:txBody>
      </p:sp>
      <p:sp>
        <p:nvSpPr>
          <p:cNvPr id="21" name="燕尾形 20"/>
          <p:cNvSpPr/>
          <p:nvPr/>
        </p:nvSpPr>
        <p:spPr>
          <a:xfrm>
            <a:off x="4349750" y="37445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channel2</a:t>
            </a:r>
            <a:endParaRPr lang="en-US" altLang="zh-CN"/>
          </a:p>
        </p:txBody>
      </p:sp>
      <p:sp>
        <p:nvSpPr>
          <p:cNvPr id="23" name="燕尾形 22"/>
          <p:cNvSpPr/>
          <p:nvPr/>
        </p:nvSpPr>
        <p:spPr>
          <a:xfrm>
            <a:off x="8406130" y="37445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845300" y="3773805"/>
            <a:ext cx="835025" cy="402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5" idx="2"/>
            <a:endCxn id="15" idx="0"/>
          </p:cNvCxnSpPr>
          <p:nvPr/>
        </p:nvCxnSpPr>
        <p:spPr>
          <a:xfrm flipH="1">
            <a:off x="1730375" y="3116580"/>
            <a:ext cx="5896610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0" idx="0"/>
          </p:cNvCxnSpPr>
          <p:nvPr/>
        </p:nvCxnSpPr>
        <p:spPr>
          <a:xfrm flipH="1">
            <a:off x="3426460" y="3125470"/>
            <a:ext cx="413766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1" idx="0"/>
          </p:cNvCxnSpPr>
          <p:nvPr/>
        </p:nvCxnSpPr>
        <p:spPr>
          <a:xfrm flipH="1">
            <a:off x="5027295" y="3125470"/>
            <a:ext cx="251714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3" idx="0"/>
          </p:cNvCxnSpPr>
          <p:nvPr/>
        </p:nvCxnSpPr>
        <p:spPr>
          <a:xfrm>
            <a:off x="7613015" y="3134995"/>
            <a:ext cx="147066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0540" y="4361815"/>
            <a:ext cx="111709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</a:rPr>
              <a:t>优势：</a:t>
            </a:r>
            <a:endParaRPr lang="zh-CN" altLang="en-US"/>
          </a:p>
          <a:p>
            <a:pPr indent="441325"/>
            <a:r>
              <a:rPr lang="zh-CN" altLang="en-US"/>
              <a:t>使用线程池替代原生</a:t>
            </a:r>
            <a:r>
              <a:rPr lang="en-US" altLang="zh-CN"/>
              <a:t>NIO</a:t>
            </a:r>
            <a:r>
              <a:rPr lang="zh-CN" altLang="en-US"/>
              <a:t>的线程，并发能力提升，某一连接的业务阻塞，不会影响到所有连接的读写；</a:t>
            </a:r>
            <a:endParaRPr lang="zh-CN" altLang="en-US"/>
          </a:p>
          <a:p>
            <a:pPr indent="441325"/>
            <a:r>
              <a:rPr lang="zh-CN" altLang="en-US"/>
              <a:t>读写事件，与</a:t>
            </a:r>
            <a:r>
              <a:rPr lang="en-US" altLang="zh-CN"/>
              <a:t>accept</a:t>
            </a:r>
            <a:r>
              <a:rPr lang="zh-CN" altLang="en-US"/>
              <a:t>事件拆分给不同的线程池调度。</a:t>
            </a:r>
            <a:r>
              <a:rPr lang="en-US" altLang="zh-CN"/>
              <a:t>accept</a:t>
            </a:r>
            <a:r>
              <a:rPr lang="zh-CN" altLang="en-US"/>
              <a:t>用于创建连接，响应外部连接请求，不因业务处理阻塞导致连接不响应。保证总有资源用于建立连接；</a:t>
            </a:r>
            <a:endParaRPr lang="zh-CN" altLang="en-US"/>
          </a:p>
          <a:p>
            <a:pPr indent="441325"/>
            <a:r>
              <a:rPr lang="en-US" altLang="zh-CN">
                <a:solidFill>
                  <a:schemeClr val="accent2"/>
                </a:solidFill>
              </a:rPr>
              <a:t>Netty</a:t>
            </a:r>
            <a:r>
              <a:rPr lang="zh-CN" altLang="en-US">
                <a:solidFill>
                  <a:schemeClr val="accent2"/>
                </a:solidFill>
              </a:rPr>
              <a:t>进行异步调度是，</a:t>
            </a:r>
            <a:r>
              <a:rPr lang="en-US" altLang="zh-CN">
                <a:solidFill>
                  <a:schemeClr val="accent2"/>
                </a:solidFill>
              </a:rPr>
              <a:t>channel</a:t>
            </a:r>
            <a:r>
              <a:rPr lang="zh-CN" altLang="en-US">
                <a:solidFill>
                  <a:schemeClr val="accent2"/>
                </a:solidFill>
              </a:rPr>
              <a:t>与执行这个</a:t>
            </a:r>
            <a:r>
              <a:rPr lang="en-US" altLang="zh-CN">
                <a:solidFill>
                  <a:schemeClr val="accent2"/>
                </a:solidFill>
              </a:rPr>
              <a:t>channel</a:t>
            </a:r>
            <a:r>
              <a:rPr lang="zh-CN" altLang="en-US">
                <a:solidFill>
                  <a:schemeClr val="accent2"/>
                </a:solidFill>
              </a:rPr>
              <a:t>读写任务的</a:t>
            </a:r>
            <a:r>
              <a:rPr lang="en-US" altLang="zh-CN">
                <a:solidFill>
                  <a:schemeClr val="accent2"/>
                </a:solidFill>
              </a:rPr>
              <a:t>executor</a:t>
            </a:r>
            <a:r>
              <a:rPr lang="zh-CN" altLang="en-US">
                <a:solidFill>
                  <a:schemeClr val="accent2"/>
                </a:solidFill>
              </a:rPr>
              <a:t>进行了绑定，避免共享内存的竞争；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劣势：</a:t>
            </a:r>
            <a:endParaRPr lang="zh-CN" altLang="en-US"/>
          </a:p>
          <a:p>
            <a:pPr indent="449580"/>
            <a:r>
              <a:rPr lang="zh-CN" altLang="en-US"/>
              <a:t>阻塞</a:t>
            </a:r>
            <a:r>
              <a:rPr lang="en-US" altLang="zh-CN"/>
              <a:t>child group</a:t>
            </a:r>
            <a:r>
              <a:rPr lang="zh-CN" altLang="en-US"/>
              <a:t>的</a:t>
            </a:r>
            <a:r>
              <a:rPr lang="en-US" altLang="zh-CN"/>
              <a:t>loop</a:t>
            </a:r>
            <a:r>
              <a:rPr lang="zh-CN" altLang="en-US"/>
              <a:t>的业务处理，可能为：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IO</a:t>
            </a:r>
            <a:r>
              <a:rPr lang="zh-CN" altLang="en-US"/>
              <a:t>密集型处理；</a:t>
            </a:r>
            <a:r>
              <a:rPr lang="en-US" altLang="zh-CN"/>
              <a:t>2</a:t>
            </a:r>
            <a:r>
              <a:rPr lang="zh-CN" altLang="en-US"/>
              <a:t>、运算密集型处理；</a:t>
            </a:r>
            <a:endParaRPr lang="zh-CN" altLang="en-US"/>
          </a:p>
          <a:p>
            <a:pPr indent="449580"/>
            <a:r>
              <a:rPr lang="en-US" altLang="zh-CN"/>
              <a:t>IO</a:t>
            </a:r>
            <a:r>
              <a:rPr lang="zh-CN" altLang="en-US"/>
              <a:t>密集型，应进行异步，避免对读写线程的占用；</a:t>
            </a:r>
            <a:endParaRPr lang="zh-CN" altLang="en-US"/>
          </a:p>
          <a:p>
            <a:pPr indent="449580"/>
            <a:r>
              <a:rPr lang="zh-CN" altLang="en-US"/>
              <a:t>运算密集的，不应进行异步，此时通过加压，达到系统最大负载处理能力，以此为依据，进行分布式扩容；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模型演进</a:t>
            </a:r>
            <a:r>
              <a:rPr lang="en-US" altLang="zh-CN">
                <a:sym typeface="+mn-ea"/>
              </a:rPr>
              <a:t>——Netty  </a:t>
            </a:r>
            <a:r>
              <a:rPr lang="zh-CN" altLang="en-US">
                <a:sym typeface="+mn-ea"/>
              </a:rPr>
              <a:t>业务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密集</a:t>
            </a: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40790" y="1624330"/>
            <a:ext cx="2162175" cy="628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work group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6826250" y="1624330"/>
            <a:ext cx="1758950" cy="628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child group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47445" y="2557145"/>
            <a:ext cx="2348865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selector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425440" y="2517775"/>
            <a:ext cx="4402455" cy="9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selector</a:t>
            </a:r>
            <a:endParaRPr lang="en-US" altLang="zh-CN"/>
          </a:p>
        </p:txBody>
      </p:sp>
      <p:sp>
        <p:nvSpPr>
          <p:cNvPr id="8" name="流程图: 数据 7"/>
          <p:cNvSpPr/>
          <p:nvPr/>
        </p:nvSpPr>
        <p:spPr>
          <a:xfrm>
            <a:off x="1388745" y="2663825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accept</a:t>
            </a:r>
            <a:endParaRPr lang="en-US" altLang="zh-CN"/>
          </a:p>
        </p:txBody>
      </p:sp>
      <p:sp>
        <p:nvSpPr>
          <p:cNvPr id="9" name="流程图: 数据 8"/>
          <p:cNvSpPr/>
          <p:nvPr/>
        </p:nvSpPr>
        <p:spPr>
          <a:xfrm>
            <a:off x="5864225" y="2663825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流程图: 数据 9"/>
          <p:cNvSpPr/>
          <p:nvPr/>
        </p:nvSpPr>
        <p:spPr>
          <a:xfrm>
            <a:off x="7730490" y="2663825"/>
            <a:ext cx="1866265" cy="4121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write</a:t>
            </a:r>
            <a:endParaRPr lang="en-US" altLang="zh-CN"/>
          </a:p>
        </p:txBody>
      </p:sp>
      <p:cxnSp>
        <p:nvCxnSpPr>
          <p:cNvPr id="11" name="曲线连接符 10"/>
          <p:cNvCxnSpPr>
            <a:stCxn id="4" idx="2"/>
            <a:endCxn id="7" idx="1"/>
          </p:cNvCxnSpPr>
          <p:nvPr/>
        </p:nvCxnSpPr>
        <p:spPr>
          <a:xfrm rot="10800000" flipV="1">
            <a:off x="1147445" y="1938655"/>
            <a:ext cx="93345" cy="1085215"/>
          </a:xfrm>
          <a:prstGeom prst="curvedConnector3">
            <a:avLst>
              <a:gd name="adj1" fmla="val 355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7" idx="3"/>
            <a:endCxn id="4" idx="6"/>
          </p:cNvCxnSpPr>
          <p:nvPr/>
        </p:nvCxnSpPr>
        <p:spPr>
          <a:xfrm flipH="1" flipV="1">
            <a:off x="3402965" y="1938655"/>
            <a:ext cx="93345" cy="1085215"/>
          </a:xfrm>
          <a:prstGeom prst="curvedConnector3">
            <a:avLst>
              <a:gd name="adj1" fmla="val -255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5" idx="2"/>
            <a:endCxn id="6" idx="1"/>
          </p:cNvCxnSpPr>
          <p:nvPr/>
        </p:nvCxnSpPr>
        <p:spPr>
          <a:xfrm rot="10800000" flipV="1">
            <a:off x="5425440" y="1929130"/>
            <a:ext cx="1400810" cy="1031240"/>
          </a:xfrm>
          <a:prstGeom prst="curvedConnector3">
            <a:avLst>
              <a:gd name="adj1" fmla="val 116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6" idx="3"/>
            <a:endCxn id="5" idx="6"/>
          </p:cNvCxnSpPr>
          <p:nvPr/>
        </p:nvCxnSpPr>
        <p:spPr>
          <a:xfrm flipH="1" flipV="1">
            <a:off x="8585200" y="1929130"/>
            <a:ext cx="1242695" cy="1031240"/>
          </a:xfrm>
          <a:prstGeom prst="curvedConnector3">
            <a:avLst>
              <a:gd name="adj1" fmla="val -19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5" idx="2"/>
          </p:cNvCxnSpPr>
          <p:nvPr/>
        </p:nvCxnSpPr>
        <p:spPr>
          <a:xfrm flipV="1">
            <a:off x="3496310" y="1929130"/>
            <a:ext cx="332994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燕尾形 15"/>
          <p:cNvSpPr/>
          <p:nvPr/>
        </p:nvSpPr>
        <p:spPr>
          <a:xfrm>
            <a:off x="1386840" y="53701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channel0</a:t>
            </a:r>
            <a:endParaRPr lang="en-US" altLang="zh-CN"/>
          </a:p>
        </p:txBody>
      </p:sp>
      <p:sp>
        <p:nvSpPr>
          <p:cNvPr id="20" name="燕尾形 19"/>
          <p:cNvSpPr/>
          <p:nvPr/>
        </p:nvSpPr>
        <p:spPr>
          <a:xfrm>
            <a:off x="3082925" y="53701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channel1</a:t>
            </a:r>
            <a:endParaRPr lang="en-US" altLang="zh-CN"/>
          </a:p>
        </p:txBody>
      </p:sp>
      <p:sp>
        <p:nvSpPr>
          <p:cNvPr id="21" name="燕尾形 20"/>
          <p:cNvSpPr/>
          <p:nvPr/>
        </p:nvSpPr>
        <p:spPr>
          <a:xfrm>
            <a:off x="4683760" y="53701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channel2</a:t>
            </a:r>
            <a:endParaRPr lang="en-US" altLang="zh-CN"/>
          </a:p>
        </p:txBody>
      </p:sp>
      <p:sp>
        <p:nvSpPr>
          <p:cNvPr id="23" name="燕尾形 22"/>
          <p:cNvSpPr/>
          <p:nvPr/>
        </p:nvSpPr>
        <p:spPr>
          <a:xfrm>
            <a:off x="8740140" y="5370195"/>
            <a:ext cx="1600835" cy="49085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channeln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179310" y="5399405"/>
            <a:ext cx="835025" cy="402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4966970" y="3720465"/>
            <a:ext cx="5319395" cy="10483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thread pool</a:t>
            </a:r>
            <a:endParaRPr lang="en-US" altLang="zh-CN"/>
          </a:p>
          <a:p>
            <a:pPr algn="ctr"/>
            <a:r>
              <a:rPr lang="en-US" altLang="zh-CN"/>
              <a:t>max_worker:m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6" idx="2"/>
            <a:endCxn id="25" idx="0"/>
          </p:cNvCxnSpPr>
          <p:nvPr/>
        </p:nvCxnSpPr>
        <p:spPr>
          <a:xfrm>
            <a:off x="7626985" y="3421380"/>
            <a:ext cx="0" cy="299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4"/>
            <a:endCxn id="16" idx="0"/>
          </p:cNvCxnSpPr>
          <p:nvPr/>
        </p:nvCxnSpPr>
        <p:spPr>
          <a:xfrm flipH="1">
            <a:off x="2064385" y="4768850"/>
            <a:ext cx="5562600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0" idx="0"/>
          </p:cNvCxnSpPr>
          <p:nvPr/>
        </p:nvCxnSpPr>
        <p:spPr>
          <a:xfrm flipH="1">
            <a:off x="3760470" y="4787900"/>
            <a:ext cx="3862705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4"/>
            <a:endCxn id="21" idx="0"/>
          </p:cNvCxnSpPr>
          <p:nvPr/>
        </p:nvCxnSpPr>
        <p:spPr>
          <a:xfrm flipH="1">
            <a:off x="5361305" y="4768850"/>
            <a:ext cx="2265680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4"/>
            <a:endCxn id="23" idx="0"/>
          </p:cNvCxnSpPr>
          <p:nvPr/>
        </p:nvCxnSpPr>
        <p:spPr>
          <a:xfrm>
            <a:off x="7626985" y="4768850"/>
            <a:ext cx="1790700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7510" y="6179185"/>
            <a:ext cx="1139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业务的并发能力与</a:t>
            </a:r>
            <a:r>
              <a:rPr lang="en-US" altLang="zh-CN"/>
              <a:t>threadpool</a:t>
            </a:r>
            <a:r>
              <a:rPr lang="zh-CN" altLang="en-US"/>
              <a:t>的最大线程数相同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36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bldLvl="0" animBg="1"/>
      <p:bldP spid="20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5907</Words>
  <Application>WPS 演示</Application>
  <PresentationFormat>宽屏</PresentationFormat>
  <Paragraphs>632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Wingdings</vt:lpstr>
      <vt:lpstr>Office 主题</vt:lpstr>
      <vt:lpstr>Paint.Picture</vt:lpstr>
      <vt:lpstr>Paint.Picture</vt:lpstr>
      <vt:lpstr>Netty高性能之道</vt:lpstr>
      <vt:lpstr>Netty简介</vt:lpstr>
      <vt:lpstr>低性能</vt:lpstr>
      <vt:lpstr>IO模型演进——单线程</vt:lpstr>
      <vt:lpstr>IO模型演进——per thread / per connection</vt:lpstr>
      <vt:lpstr>IO模型演进——线程池</vt:lpstr>
      <vt:lpstr>IO模型演进——NIO</vt:lpstr>
      <vt:lpstr>IO模型演进——Netty</vt:lpstr>
      <vt:lpstr>IO模型演进——Netty  业务IO密集</vt:lpstr>
      <vt:lpstr>堆外内存Direct Memory</vt:lpstr>
      <vt:lpstr>池化内存管理</vt:lpstr>
      <vt:lpstr>ByteBuffer管理</vt:lpstr>
      <vt:lpstr>内存碎片——尺寸分级/分段加锁</vt:lpstr>
      <vt:lpstr>其他内存管理优化</vt:lpstr>
      <vt:lpstr>高性能的线程安全操作</vt:lpstr>
      <vt:lpstr>无锁化——volatile</vt:lpstr>
      <vt:lpstr>无锁化——ThreadLocal</vt:lpstr>
      <vt:lpstr>ThreadLocal解读</vt:lpstr>
      <vt:lpstr>无锁化——CAS——AtomicXXX原子操作类</vt:lpstr>
      <vt:lpstr>减小锁粒度</vt:lpstr>
      <vt:lpstr>Netty实用注意点</vt:lpstr>
      <vt:lpstr>Netty实用注意点</vt:lpstr>
      <vt:lpstr>Netty实用注意点</vt:lpstr>
      <vt:lpstr>Netty实用注意点</vt:lpstr>
      <vt:lpstr>Netty实用注意点</vt:lpstr>
      <vt:lpstr>Netty实用注意点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张雨双</cp:lastModifiedBy>
  <cp:revision>236</cp:revision>
  <dcterms:created xsi:type="dcterms:W3CDTF">2018-12-10T04:55:00Z</dcterms:created>
  <dcterms:modified xsi:type="dcterms:W3CDTF">2018-12-25T02:28:45Z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