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6"/>
  </p:notesMasterIdLst>
  <p:sldIdLst>
    <p:sldId id="257" r:id="rId2"/>
    <p:sldId id="258" r:id="rId3"/>
    <p:sldId id="259" r:id="rId4"/>
    <p:sldId id="271"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43639ecf3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43639ecf3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g243639ecf3e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5b11d867a8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5b11d867a8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g25b11d867a8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27000">
              <a:schemeClr val="lt1"/>
            </a:gs>
            <a:gs pos="74000">
              <a:srgbClr val="B3D1EC"/>
            </a:gs>
            <a:gs pos="77000">
              <a:srgbClr val="B3D1EC"/>
            </a:gs>
            <a:gs pos="100000">
              <a:srgbClr val="CCE0F2"/>
            </a:gs>
          </a:gsLst>
          <a:lin ang="5400000" scaled="0"/>
        </a:gra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258766" y="462869"/>
            <a:ext cx="10515600" cy="502919"/>
          </a:xfrm>
          <a:prstGeom prst="rect">
            <a:avLst/>
          </a:prstGeom>
          <a:noFill/>
          <a:ln>
            <a:noFill/>
          </a:ln>
        </p:spPr>
        <p:txBody>
          <a:bodyPr spcFirstLastPara="1" wrap="square" lIns="91425" tIns="45700" rIns="91425" bIns="45700" anchor="ctr" anchorCtr="0">
            <a:normAutofit fontScale="90000"/>
          </a:bodyPr>
          <a:lstStyle/>
          <a:p>
            <a:pPr marL="571500" lvl="0" indent="-571500" algn="l" rtl="0">
              <a:lnSpc>
                <a:spcPct val="90000"/>
              </a:lnSpc>
              <a:spcBef>
                <a:spcPts val="0"/>
              </a:spcBef>
              <a:spcAft>
                <a:spcPts val="0"/>
              </a:spcAft>
              <a:buClr>
                <a:schemeClr val="dk1"/>
              </a:buClr>
              <a:buSzPts val="4400"/>
              <a:buFont typeface="Arial" panose="020B0604020202020204" pitchFamily="34" charset="0"/>
              <a:buChar char="•"/>
            </a:pPr>
            <a:r>
              <a:rPr lang="en-US" dirty="0" err="1" smtClean="0"/>
              <a:t>Teleco</a:t>
            </a:r>
            <a:r>
              <a:rPr lang="en-US" dirty="0" smtClean="0"/>
              <a:t> customers churn prediction</a:t>
            </a:r>
            <a:br>
              <a:rPr lang="en-US" dirty="0" smtClean="0"/>
            </a:br>
            <a:endParaRPr dirty="0"/>
          </a:p>
        </p:txBody>
      </p:sp>
      <p:graphicFrame>
        <p:nvGraphicFramePr>
          <p:cNvPr id="6" name="Object 5"/>
          <p:cNvGraphicFramePr>
            <a:graphicFrameLocks noChangeAspect="1"/>
          </p:cNvGraphicFramePr>
          <p:nvPr>
            <p:extLst>
              <p:ext uri="{D42A27DB-BD31-4B8C-83A1-F6EECF244321}">
                <p14:modId xmlns:p14="http://schemas.microsoft.com/office/powerpoint/2010/main" val="3284279525"/>
              </p:ext>
            </p:extLst>
          </p:nvPr>
        </p:nvGraphicFramePr>
        <p:xfrm>
          <a:off x="4626864" y="2372253"/>
          <a:ext cx="7113035" cy="4688753"/>
        </p:xfrm>
        <a:graphic>
          <a:graphicData uri="http://schemas.openxmlformats.org/presentationml/2006/ole">
            <mc:AlternateContent xmlns:mc="http://schemas.openxmlformats.org/markup-compatibility/2006">
              <mc:Choice xmlns:v="urn:schemas-microsoft-com:vml" Requires="v">
                <p:oleObj spid="_x0000_s1038" name="Документ" r:id="rId4" imgW="5956042" imgH="4380122" progId="Word.Document.12">
                  <p:embed/>
                </p:oleObj>
              </mc:Choice>
              <mc:Fallback>
                <p:oleObj name="Документ" r:id="rId4" imgW="5956042" imgH="4380122" progId="Word.Document.12">
                  <p:embed/>
                  <p:pic>
                    <p:nvPicPr>
                      <p:cNvPr id="0" name=""/>
                      <p:cNvPicPr/>
                      <p:nvPr/>
                    </p:nvPicPr>
                    <p:blipFill>
                      <a:blip r:embed="rId5"/>
                      <a:stretch>
                        <a:fillRect/>
                      </a:stretch>
                    </p:blipFill>
                    <p:spPr>
                      <a:xfrm>
                        <a:off x="4626864" y="2372253"/>
                        <a:ext cx="7113035" cy="4688753"/>
                      </a:xfrm>
                      <a:prstGeom prst="rect">
                        <a:avLst/>
                      </a:prstGeom>
                    </p:spPr>
                  </p:pic>
                </p:oleObj>
              </mc:Fallback>
            </mc:AlternateContent>
          </a:graphicData>
        </a:graphic>
      </p:graphicFrame>
      <p:sp>
        <p:nvSpPr>
          <p:cNvPr id="7" name="Rectangle 6"/>
          <p:cNvSpPr/>
          <p:nvPr/>
        </p:nvSpPr>
        <p:spPr>
          <a:xfrm>
            <a:off x="295342" y="4815540"/>
            <a:ext cx="3886200" cy="738664"/>
          </a:xfrm>
          <a:prstGeom prst="rect">
            <a:avLst/>
          </a:prstGeom>
        </p:spPr>
        <p:txBody>
          <a:bodyPr wrap="square">
            <a:spAutoFit/>
          </a:bodyPr>
          <a:lstStyle/>
          <a:p>
            <a:r>
              <a:rPr lang="en-US" dirty="0" smtClean="0"/>
              <a:t>- No </a:t>
            </a:r>
            <a:r>
              <a:rPr lang="en-US" dirty="0"/>
              <a:t>feature engineering was performed beyond cleaning and normalization (baseline run).</a:t>
            </a:r>
          </a:p>
        </p:txBody>
      </p:sp>
      <p:sp>
        <p:nvSpPr>
          <p:cNvPr id="8" name="Rectangle 7"/>
          <p:cNvSpPr/>
          <p:nvPr/>
        </p:nvSpPr>
        <p:spPr>
          <a:xfrm>
            <a:off x="295342" y="5678960"/>
            <a:ext cx="4139184" cy="523220"/>
          </a:xfrm>
          <a:prstGeom prst="rect">
            <a:avLst/>
          </a:prstGeom>
        </p:spPr>
        <p:txBody>
          <a:bodyPr wrap="square">
            <a:spAutoFit/>
          </a:bodyPr>
          <a:lstStyle/>
          <a:p>
            <a:r>
              <a:rPr lang="en-US" dirty="0" smtClean="0"/>
              <a:t>- Potential </a:t>
            </a:r>
            <a:r>
              <a:rPr lang="en-US" dirty="0"/>
              <a:t>data leakage risk: call and revenue features may be collected post-churn event</a:t>
            </a:r>
          </a:p>
        </p:txBody>
      </p:sp>
      <p:sp>
        <p:nvSpPr>
          <p:cNvPr id="9" name="Rectangle 8"/>
          <p:cNvSpPr/>
          <p:nvPr/>
        </p:nvSpPr>
        <p:spPr>
          <a:xfrm>
            <a:off x="0" y="1806968"/>
            <a:ext cx="6096000" cy="738664"/>
          </a:xfrm>
          <a:prstGeom prst="rect">
            <a:avLst/>
          </a:prstGeom>
        </p:spPr>
        <p:txBody>
          <a:bodyPr>
            <a:spAutoFit/>
          </a:bodyPr>
          <a:lstStyle/>
          <a:p>
            <a:pPr marL="245745" lvl="0" indent="-285750">
              <a:buSzPct val="100000"/>
              <a:buFontTx/>
              <a:buChar char="-"/>
            </a:pPr>
            <a:r>
              <a:rPr lang="en-US" dirty="0" smtClean="0"/>
              <a:t>CHURN is the binary target variable indicating whether the customer left the service (1 = Churned, 0 = Active - 78.3 % non-churn vs 21.7 % churn ). </a:t>
            </a:r>
            <a:endParaRPr lang="en-US" dirty="0"/>
          </a:p>
        </p:txBody>
      </p:sp>
      <p:sp>
        <p:nvSpPr>
          <p:cNvPr id="10" name="Rectangle 9"/>
          <p:cNvSpPr/>
          <p:nvPr/>
        </p:nvSpPr>
        <p:spPr>
          <a:xfrm>
            <a:off x="155448" y="2795681"/>
            <a:ext cx="4315968" cy="2223173"/>
          </a:xfrm>
          <a:prstGeom prst="rect">
            <a:avLst/>
          </a:prstGeom>
        </p:spPr>
        <p:txBody>
          <a:bodyPr wrap="square">
            <a:spAutoFit/>
          </a:bodyPr>
          <a:lstStyle/>
          <a:p>
            <a:pPr marL="228600" lvl="0" indent="-117475">
              <a:lnSpc>
                <a:spcPct val="90000"/>
              </a:lnSpc>
              <a:buClr>
                <a:schemeClr val="dk1"/>
              </a:buClr>
              <a:buSzPct val="100000"/>
            </a:pPr>
            <a:endParaRPr lang="en-US" dirty="0" smtClean="0"/>
          </a:p>
          <a:p>
            <a:pPr marL="228600" lvl="0" indent="-268605">
              <a:buSzPct val="100000"/>
            </a:pPr>
            <a:r>
              <a:rPr lang="en-US" dirty="0" smtClean="0"/>
              <a:t>- Three columns with excessive missing values (PROD_CNT_MACRO, REV_BUN_MAC, TOPUP_AMT) were removed (&gt; 40 % missing). Other missing data handling - Numerical features imputed by median, categorical by most frequent value</a:t>
            </a:r>
          </a:p>
          <a:p>
            <a:pPr marL="228600" lvl="0" indent="-268605">
              <a:lnSpc>
                <a:spcPct val="90000"/>
              </a:lnSpc>
              <a:spcBef>
                <a:spcPts val="1000"/>
              </a:spcBef>
              <a:buClr>
                <a:schemeClr val="dk1"/>
              </a:buClr>
              <a:buSzPct val="100000"/>
              <a:buChar char="•"/>
            </a:pPr>
            <a:endParaRPr lang="en-US" dirty="0" smtClean="0"/>
          </a:p>
          <a:p>
            <a:pPr lvl="0">
              <a:lnSpc>
                <a:spcPct val="90000"/>
              </a:lnSpc>
              <a:spcBef>
                <a:spcPts val="1000"/>
              </a:spcBef>
              <a:buClr>
                <a:schemeClr val="dk1"/>
              </a:buClr>
              <a:buSzPct val="100000"/>
            </a:pPr>
            <a:endParaRPr lang="en-US" dirty="0"/>
          </a:p>
        </p:txBody>
      </p:sp>
      <p:sp>
        <p:nvSpPr>
          <p:cNvPr id="11" name="Rectangle 10"/>
          <p:cNvSpPr/>
          <p:nvPr/>
        </p:nvSpPr>
        <p:spPr>
          <a:xfrm>
            <a:off x="0" y="1374435"/>
            <a:ext cx="5606022" cy="307777"/>
          </a:xfrm>
          <a:prstGeom prst="rect">
            <a:avLst/>
          </a:prstGeom>
        </p:spPr>
        <p:txBody>
          <a:bodyPr wrap="none">
            <a:spAutoFit/>
          </a:bodyPr>
          <a:lstStyle/>
          <a:p>
            <a:pPr marL="245745" lvl="0" indent="-285750">
              <a:buSzPct val="100000"/>
              <a:buFontTx/>
              <a:buChar char="-"/>
            </a:pPr>
            <a:r>
              <a:rPr lang="en-US" dirty="0"/>
              <a:t>The dataset contains 5000 telecom subscribers with 12 variables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body" idx="1"/>
          </p:nvPr>
        </p:nvSpPr>
        <p:spPr>
          <a:xfrm>
            <a:off x="616525" y="79950"/>
            <a:ext cx="10515600" cy="596700"/>
          </a:xfrm>
          <a:prstGeom prst="rect">
            <a:avLst/>
          </a:prstGeom>
        </p:spPr>
        <p:txBody>
          <a:bodyPr spcFirstLastPara="1" wrap="square" lIns="91425" tIns="45700" rIns="91425" bIns="45700" anchor="t" anchorCtr="0">
            <a:normAutofit lnSpcReduction="10000"/>
          </a:bodyPr>
          <a:lstStyle/>
          <a:p>
            <a:r>
              <a:rPr lang="en-US" dirty="0" smtClean="0"/>
              <a:t> </a:t>
            </a:r>
            <a:r>
              <a:rPr lang="en-US" dirty="0" smtClean="0"/>
              <a:t>Churn prediction</a:t>
            </a:r>
            <a:endParaRPr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647" y="676650"/>
            <a:ext cx="3587877" cy="298989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7801" y="2032385"/>
            <a:ext cx="3813048" cy="3268326"/>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40467" y="2108901"/>
            <a:ext cx="3723779" cy="3191810"/>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9353" y="3830946"/>
            <a:ext cx="3632464" cy="3027054"/>
          </a:xfrm>
          <a:prstGeom prst="rect">
            <a:avLst/>
          </a:prstGeom>
        </p:spPr>
      </p:pic>
      <p:sp>
        <p:nvSpPr>
          <p:cNvPr id="13" name="Rectangle 12"/>
          <p:cNvSpPr/>
          <p:nvPr/>
        </p:nvSpPr>
        <p:spPr>
          <a:xfrm>
            <a:off x="4502824" y="77576"/>
            <a:ext cx="3653624" cy="1384995"/>
          </a:xfrm>
          <a:prstGeom prst="rect">
            <a:avLst/>
          </a:prstGeom>
        </p:spPr>
        <p:txBody>
          <a:bodyPr wrap="square">
            <a:spAutoFit/>
          </a:bodyPr>
          <a:lstStyle/>
          <a:p>
            <a:r>
              <a:rPr lang="en-US" dirty="0" smtClean="0"/>
              <a:t>Classification </a:t>
            </a:r>
            <a:r>
              <a:rPr lang="en-US" dirty="0"/>
              <a:t>report — </a:t>
            </a:r>
            <a:r>
              <a:rPr lang="en-US" dirty="0" err="1"/>
              <a:t>GradientBoosting</a:t>
            </a:r>
            <a:r>
              <a:rPr lang="en-US" dirty="0"/>
              <a:t>:</a:t>
            </a:r>
          </a:p>
          <a:p>
            <a:r>
              <a:rPr lang="en-US" dirty="0"/>
              <a:t>              </a:t>
            </a:r>
            <a:r>
              <a:rPr lang="en-US" dirty="0" smtClean="0"/>
              <a:t>  precision     recall      f1-score   </a:t>
            </a:r>
            <a:endParaRPr lang="en-US" dirty="0"/>
          </a:p>
          <a:p>
            <a:r>
              <a:rPr lang="en-US" dirty="0"/>
              <a:t>           0     0.9990    1.0000    0.9995       </a:t>
            </a:r>
          </a:p>
          <a:p>
            <a:r>
              <a:rPr lang="en-US" dirty="0"/>
              <a:t>           1     1.0000    0.9963    0.9982       </a:t>
            </a:r>
          </a:p>
          <a:p>
            <a:endParaRPr lang="en-US" dirty="0"/>
          </a:p>
          <a:p>
            <a:r>
              <a:rPr lang="en-US" dirty="0"/>
              <a:t>    accuracy                    </a:t>
            </a:r>
            <a:r>
              <a:rPr lang="en-US" dirty="0" smtClean="0"/>
              <a:t>            0.9992 </a:t>
            </a:r>
          </a:p>
        </p:txBody>
      </p:sp>
      <p:sp>
        <p:nvSpPr>
          <p:cNvPr id="14" name="Rectangle 13"/>
          <p:cNvSpPr/>
          <p:nvPr/>
        </p:nvSpPr>
        <p:spPr>
          <a:xfrm>
            <a:off x="8379051" y="54395"/>
            <a:ext cx="3663696" cy="1600438"/>
          </a:xfrm>
          <a:prstGeom prst="rect">
            <a:avLst/>
          </a:prstGeom>
        </p:spPr>
        <p:txBody>
          <a:bodyPr wrap="square">
            <a:spAutoFit/>
          </a:bodyPr>
          <a:lstStyle/>
          <a:p>
            <a:r>
              <a:rPr lang="en-US" dirty="0" smtClean="0"/>
              <a:t> </a:t>
            </a:r>
            <a:r>
              <a:rPr lang="en-US" dirty="0"/>
              <a:t>Classification report — </a:t>
            </a:r>
            <a:r>
              <a:rPr lang="en-US" dirty="0" err="1"/>
              <a:t>LogisticRegression</a:t>
            </a:r>
            <a:r>
              <a:rPr lang="en-US" dirty="0"/>
              <a:t>:</a:t>
            </a:r>
          </a:p>
          <a:p>
            <a:r>
              <a:rPr lang="en-US" dirty="0"/>
              <a:t>              precision    recall  f1-score   </a:t>
            </a:r>
          </a:p>
          <a:p>
            <a:endParaRPr lang="en-US" dirty="0"/>
          </a:p>
          <a:p>
            <a:r>
              <a:rPr lang="en-US" dirty="0"/>
              <a:t>           0     0.9990    1.0000    0.9995       </a:t>
            </a:r>
          </a:p>
          <a:p>
            <a:r>
              <a:rPr lang="en-US" dirty="0"/>
              <a:t>           1     1.0000    0.9963    0.9982       </a:t>
            </a:r>
          </a:p>
          <a:p>
            <a:endParaRPr lang="en-US" dirty="0"/>
          </a:p>
          <a:p>
            <a:r>
              <a:rPr lang="en-US" dirty="0"/>
              <a:t>    accuracy                         0.9992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body" idx="1"/>
          </p:nvPr>
        </p:nvSpPr>
        <p:spPr>
          <a:xfrm>
            <a:off x="616525" y="79950"/>
            <a:ext cx="10515600" cy="596700"/>
          </a:xfrm>
          <a:prstGeom prst="rect">
            <a:avLst/>
          </a:prstGeom>
        </p:spPr>
        <p:txBody>
          <a:bodyPr spcFirstLastPara="1" wrap="square" lIns="91425" tIns="45700" rIns="91425" bIns="45700" anchor="t" anchorCtr="0">
            <a:normAutofit lnSpcReduction="10000"/>
          </a:bodyPr>
          <a:lstStyle/>
          <a:p>
            <a:pPr marL="457200" lvl="0" indent="-342900" algn="l" rtl="0">
              <a:spcBef>
                <a:spcPts val="1000"/>
              </a:spcBef>
              <a:spcAft>
                <a:spcPts val="0"/>
              </a:spcAft>
              <a:buSzPts val="1800"/>
              <a:buChar char="•"/>
            </a:pPr>
            <a:r>
              <a:rPr lang="en-US" dirty="0" smtClean="0"/>
              <a:t>Virtual Buddy Assistant </a:t>
            </a:r>
            <a:endParaRPr dirty="0"/>
          </a:p>
        </p:txBody>
      </p:sp>
      <p:pic>
        <p:nvPicPr>
          <p:cNvPr id="10" name="Picture 9"/>
          <p:cNvPicPr/>
          <p:nvPr/>
        </p:nvPicPr>
        <p:blipFill>
          <a:blip r:embed="rId3"/>
          <a:stretch>
            <a:fillRect/>
          </a:stretch>
        </p:blipFill>
        <p:spPr>
          <a:xfrm>
            <a:off x="1188720" y="969264"/>
            <a:ext cx="3681984" cy="5623560"/>
          </a:xfrm>
          <a:prstGeom prst="rect">
            <a:avLst/>
          </a:prstGeom>
        </p:spPr>
      </p:pic>
      <p:sp>
        <p:nvSpPr>
          <p:cNvPr id="2" name="Rectangle 1"/>
          <p:cNvSpPr/>
          <p:nvPr/>
        </p:nvSpPr>
        <p:spPr>
          <a:xfrm>
            <a:off x="5196840" y="532607"/>
            <a:ext cx="6096000" cy="1083374"/>
          </a:xfrm>
          <a:prstGeom prst="rect">
            <a:avLst/>
          </a:prstGeom>
        </p:spPr>
        <p:txBody>
          <a:bodyPr>
            <a:spAutoFit/>
          </a:bodyPr>
          <a:lstStyle/>
          <a:p>
            <a:pPr>
              <a:lnSpc>
                <a:spcPct val="115000"/>
              </a:lnSpc>
              <a:spcBef>
                <a:spcPts val="1000"/>
              </a:spcBef>
            </a:pPr>
            <a:r>
              <a:rPr lang="en-US" dirty="0" smtClean="0"/>
              <a:t>- Ingestion - sentences </a:t>
            </a:r>
            <a:r>
              <a:rPr lang="en-US" dirty="0"/>
              <a:t>are segmented using a simple regular expression and then concatenated into chunks of around 900 characters with an overlap of 120 characters. Each chunk receives metadata (file name, page number, chunk index) that is later used for citation and relevance analysis.</a:t>
            </a:r>
            <a:endParaRPr lang="en-US" dirty="0">
              <a:latin typeface="Cambria" panose="02040503050406030204" pitchFamily="18" charset="0"/>
              <a:ea typeface="MS Mincho"/>
              <a:cs typeface="Times New Roman" panose="02020603050405020304" pitchFamily="18" charset="0"/>
            </a:endParaRPr>
          </a:p>
        </p:txBody>
      </p:sp>
      <p:sp>
        <p:nvSpPr>
          <p:cNvPr id="4" name="Rectangle 3"/>
          <p:cNvSpPr/>
          <p:nvPr/>
        </p:nvSpPr>
        <p:spPr>
          <a:xfrm>
            <a:off x="5196840" y="1625651"/>
            <a:ext cx="6096000" cy="523220"/>
          </a:xfrm>
          <a:prstGeom prst="rect">
            <a:avLst/>
          </a:prstGeom>
        </p:spPr>
        <p:txBody>
          <a:bodyPr>
            <a:spAutoFit/>
          </a:bodyPr>
          <a:lstStyle/>
          <a:p>
            <a:r>
              <a:rPr lang="en-US" dirty="0" smtClean="0">
                <a:latin typeface="+mj-lt"/>
                <a:ea typeface="MS Mincho"/>
                <a:cs typeface="Times New Roman" panose="02020603050405020304" pitchFamily="18" charset="0"/>
              </a:rPr>
              <a:t>- </a:t>
            </a:r>
            <a:r>
              <a:rPr lang="en-US" dirty="0" err="1" smtClean="0">
                <a:latin typeface="+mj-lt"/>
                <a:ea typeface="MS Mincho"/>
                <a:cs typeface="Times New Roman" panose="02020603050405020304" pitchFamily="18" charset="0"/>
              </a:rPr>
              <a:t>Embedings</a:t>
            </a:r>
            <a:r>
              <a:rPr lang="en-US" dirty="0" smtClean="0">
                <a:latin typeface="+mj-lt"/>
                <a:ea typeface="MS Mincho"/>
                <a:cs typeface="Times New Roman" panose="02020603050405020304" pitchFamily="18" charset="0"/>
              </a:rPr>
              <a:t> - Sentence-Transformers </a:t>
            </a:r>
            <a:r>
              <a:rPr lang="en-US" dirty="0">
                <a:latin typeface="+mj-lt"/>
                <a:ea typeface="MS Mincho"/>
                <a:cs typeface="Times New Roman" panose="02020603050405020304" pitchFamily="18" charset="0"/>
              </a:rPr>
              <a:t>model ('all-MiniLM-L6-v2</a:t>
            </a:r>
            <a:r>
              <a:rPr lang="en-US" dirty="0" smtClean="0">
                <a:latin typeface="+mj-lt"/>
                <a:ea typeface="MS Mincho"/>
                <a:cs typeface="Times New Roman" panose="02020603050405020304" pitchFamily="18" charset="0"/>
              </a:rPr>
              <a:t>') </a:t>
            </a:r>
            <a:r>
              <a:rPr lang="en-US" dirty="0" err="1" smtClean="0">
                <a:latin typeface="+mj-lt"/>
                <a:ea typeface="MS Mincho"/>
                <a:cs typeface="Times New Roman" panose="02020603050405020304" pitchFamily="18" charset="0"/>
              </a:rPr>
              <a:t>Alternativly</a:t>
            </a:r>
            <a:r>
              <a:rPr lang="en-US" dirty="0">
                <a:latin typeface="+mj-lt"/>
                <a:ea typeface="MS Mincho"/>
                <a:cs typeface="Times New Roman" panose="02020603050405020304" pitchFamily="18" charset="0"/>
              </a:rPr>
              <a:t> </a:t>
            </a:r>
            <a:r>
              <a:rPr lang="en-US" dirty="0" smtClean="0">
                <a:latin typeface="+mj-lt"/>
                <a:ea typeface="MS Mincho"/>
                <a:cs typeface="Times New Roman" panose="02020603050405020304" pitchFamily="18" charset="0"/>
              </a:rPr>
              <a:t>- local </a:t>
            </a:r>
            <a:r>
              <a:rPr lang="en-US" dirty="0">
                <a:latin typeface="+mj-lt"/>
                <a:ea typeface="MS Mincho"/>
                <a:cs typeface="Times New Roman" panose="02020603050405020304" pitchFamily="18" charset="0"/>
              </a:rPr>
              <a:t>GGUF embedder </a:t>
            </a:r>
            <a:r>
              <a:rPr lang="en-US" dirty="0" smtClean="0">
                <a:latin typeface="+mj-lt"/>
                <a:ea typeface="MS Mincho"/>
                <a:cs typeface="Times New Roman" panose="02020603050405020304" pitchFamily="18" charset="0"/>
              </a:rPr>
              <a:t>with </a:t>
            </a:r>
            <a:r>
              <a:rPr lang="en-US" dirty="0" err="1" smtClean="0">
                <a:latin typeface="+mj-lt"/>
                <a:ea typeface="MS Mincho"/>
                <a:cs typeface="Times New Roman" panose="02020603050405020304" pitchFamily="18" charset="0"/>
              </a:rPr>
              <a:t>llama_cpp</a:t>
            </a:r>
            <a:r>
              <a:rPr lang="en-US" dirty="0" smtClean="0">
                <a:latin typeface="+mj-lt"/>
                <a:ea typeface="MS Mincho"/>
                <a:cs typeface="Times New Roman" panose="02020603050405020304" pitchFamily="18" charset="0"/>
              </a:rPr>
              <a:t> </a:t>
            </a:r>
            <a:endParaRPr lang="en-US" dirty="0">
              <a:latin typeface="+mj-lt"/>
            </a:endParaRPr>
          </a:p>
        </p:txBody>
      </p:sp>
      <p:sp>
        <p:nvSpPr>
          <p:cNvPr id="5" name="Rectangle 4"/>
          <p:cNvSpPr/>
          <p:nvPr/>
        </p:nvSpPr>
        <p:spPr>
          <a:xfrm>
            <a:off x="5196840" y="2319004"/>
            <a:ext cx="6096000" cy="523220"/>
          </a:xfrm>
          <a:prstGeom prst="rect">
            <a:avLst/>
          </a:prstGeom>
        </p:spPr>
        <p:txBody>
          <a:bodyPr>
            <a:spAutoFit/>
          </a:bodyPr>
          <a:lstStyle/>
          <a:p>
            <a:r>
              <a:rPr lang="en-US" dirty="0" smtClean="0">
                <a:latin typeface="+mj-lt"/>
                <a:ea typeface="MS Mincho"/>
                <a:cs typeface="Times New Roman" panose="02020603050405020304" pitchFamily="18" charset="0"/>
              </a:rPr>
              <a:t>- Retrieval - </a:t>
            </a:r>
            <a:r>
              <a:rPr lang="en-US" dirty="0">
                <a:latin typeface="+mj-lt"/>
                <a:ea typeface="MS Mincho"/>
                <a:cs typeface="Times New Roman" panose="02020603050405020304" pitchFamily="18" charset="0"/>
              </a:rPr>
              <a:t>FAISS </a:t>
            </a:r>
            <a:r>
              <a:rPr lang="en-US" dirty="0" smtClean="0">
                <a:latin typeface="+mj-lt"/>
                <a:ea typeface="MS Mincho"/>
                <a:cs typeface="Times New Roman" panose="02020603050405020304" pitchFamily="18" charset="0"/>
              </a:rPr>
              <a:t>index </a:t>
            </a:r>
            <a:r>
              <a:rPr lang="en-US" dirty="0" err="1">
                <a:latin typeface="+mj-lt"/>
                <a:ea typeface="MS Mincho"/>
                <a:cs typeface="Times New Roman" panose="02020603050405020304" pitchFamily="18" charset="0"/>
              </a:rPr>
              <a:t>top_k</a:t>
            </a:r>
            <a:r>
              <a:rPr lang="en-US" dirty="0">
                <a:latin typeface="+mj-lt"/>
                <a:ea typeface="MS Mincho"/>
                <a:cs typeface="Times New Roman" panose="02020603050405020304" pitchFamily="18" charset="0"/>
              </a:rPr>
              <a:t> (8</a:t>
            </a:r>
            <a:r>
              <a:rPr lang="en-US" dirty="0" smtClean="0">
                <a:latin typeface="+mj-lt"/>
                <a:ea typeface="MS Mincho"/>
                <a:cs typeface="Times New Roman" panose="02020603050405020304" pitchFamily="18" charset="0"/>
              </a:rPr>
              <a:t>) chunks , MMR </a:t>
            </a:r>
            <a:r>
              <a:rPr lang="en-US" dirty="0">
                <a:latin typeface="+mj-lt"/>
                <a:ea typeface="MS Mincho"/>
                <a:cs typeface="Times New Roman" panose="02020603050405020304" pitchFamily="18" charset="0"/>
              </a:rPr>
              <a:t>re-ranking (k=4, λ=0.55) </a:t>
            </a:r>
            <a:r>
              <a:rPr lang="en-US" dirty="0" smtClean="0">
                <a:latin typeface="+mj-lt"/>
                <a:ea typeface="MS Mincho"/>
                <a:cs typeface="Times New Roman" panose="02020603050405020304" pitchFamily="18" charset="0"/>
              </a:rPr>
              <a:t>for </a:t>
            </a:r>
            <a:r>
              <a:rPr lang="en-US" dirty="0" err="1" smtClean="0">
                <a:latin typeface="+mj-lt"/>
                <a:ea typeface="MS Mincho"/>
                <a:cs typeface="Times New Roman" panose="02020603050405020304" pitchFamily="18" charset="0"/>
              </a:rPr>
              <a:t>relevantnce</a:t>
            </a:r>
            <a:r>
              <a:rPr lang="en-US" dirty="0" smtClean="0">
                <a:latin typeface="+mj-lt"/>
                <a:ea typeface="MS Mincho"/>
                <a:cs typeface="Times New Roman" panose="02020603050405020304" pitchFamily="18" charset="0"/>
              </a:rPr>
              <a:t> and diversity</a:t>
            </a:r>
            <a:endParaRPr lang="en-US" dirty="0">
              <a:latin typeface="+mj-lt"/>
            </a:endParaRPr>
          </a:p>
        </p:txBody>
      </p:sp>
      <p:sp>
        <p:nvSpPr>
          <p:cNvPr id="6" name="Rectangle 5"/>
          <p:cNvSpPr/>
          <p:nvPr/>
        </p:nvSpPr>
        <p:spPr>
          <a:xfrm>
            <a:off x="5196840" y="3012357"/>
            <a:ext cx="6096000" cy="835613"/>
          </a:xfrm>
          <a:prstGeom prst="rect">
            <a:avLst/>
          </a:prstGeom>
        </p:spPr>
        <p:txBody>
          <a:bodyPr>
            <a:spAutoFit/>
          </a:bodyPr>
          <a:lstStyle/>
          <a:p>
            <a:pPr>
              <a:lnSpc>
                <a:spcPct val="115000"/>
              </a:lnSpc>
              <a:spcAft>
                <a:spcPts val="1000"/>
              </a:spcAft>
            </a:pPr>
            <a:r>
              <a:rPr lang="en-US" dirty="0" smtClean="0">
                <a:latin typeface="+mj-lt"/>
                <a:ea typeface="MS Mincho"/>
                <a:cs typeface="Times New Roman" panose="02020603050405020304" pitchFamily="18" charset="0"/>
              </a:rPr>
              <a:t>- Generator - local </a:t>
            </a:r>
            <a:r>
              <a:rPr lang="en-US" dirty="0">
                <a:latin typeface="+mj-lt"/>
                <a:ea typeface="MS Mincho"/>
                <a:cs typeface="Times New Roman" panose="02020603050405020304" pitchFamily="18" charset="0"/>
              </a:rPr>
              <a:t>LLM  </a:t>
            </a:r>
            <a:r>
              <a:rPr lang="en-US" dirty="0" smtClean="0">
                <a:latin typeface="+mj-lt"/>
                <a:ea typeface="MS Mincho"/>
                <a:cs typeface="Times New Roman" panose="02020603050405020304" pitchFamily="18" charset="0"/>
              </a:rPr>
              <a:t>= &gt; 'Mistral-7B-Instruct-v0.2.Q4_K_M.gguf‘ ; [INST</a:t>
            </a:r>
            <a:r>
              <a:rPr lang="en-US" dirty="0">
                <a:latin typeface="+mj-lt"/>
                <a:ea typeface="MS Mincho"/>
                <a:cs typeface="Times New Roman" panose="02020603050405020304" pitchFamily="18" charset="0"/>
              </a:rPr>
              <a:t>] </a:t>
            </a:r>
            <a:r>
              <a:rPr lang="en-US" dirty="0" smtClean="0">
                <a:latin typeface="+mj-lt"/>
                <a:ea typeface="MS Mincho"/>
                <a:cs typeface="Times New Roman" panose="02020603050405020304" pitchFamily="18" charset="0"/>
              </a:rPr>
              <a:t>format; forcing Serbian and references  (temperature=0.15</a:t>
            </a:r>
            <a:r>
              <a:rPr lang="en-US" dirty="0">
                <a:latin typeface="+mj-lt"/>
                <a:ea typeface="MS Mincho"/>
                <a:cs typeface="Times New Roman" panose="02020603050405020304" pitchFamily="18" charset="0"/>
              </a:rPr>
              <a:t>, </a:t>
            </a:r>
            <a:r>
              <a:rPr lang="en-US" dirty="0" err="1">
                <a:latin typeface="+mj-lt"/>
                <a:ea typeface="MS Mincho"/>
                <a:cs typeface="Times New Roman" panose="02020603050405020304" pitchFamily="18" charset="0"/>
              </a:rPr>
              <a:t>top_p</a:t>
            </a:r>
            <a:r>
              <a:rPr lang="en-US" dirty="0">
                <a:latin typeface="+mj-lt"/>
                <a:ea typeface="MS Mincho"/>
                <a:cs typeface="Times New Roman" panose="02020603050405020304" pitchFamily="18" charset="0"/>
              </a:rPr>
              <a:t>=0.9 </a:t>
            </a:r>
            <a:r>
              <a:rPr lang="en-US" dirty="0" err="1">
                <a:latin typeface="+mj-lt"/>
                <a:ea typeface="MS Mincho"/>
                <a:cs typeface="Times New Roman" panose="02020603050405020304" pitchFamily="18" charset="0"/>
              </a:rPr>
              <a:t>i</a:t>
            </a:r>
            <a:r>
              <a:rPr lang="en-US" dirty="0">
                <a:latin typeface="+mj-lt"/>
                <a:ea typeface="MS Mincho"/>
                <a:cs typeface="Times New Roman" panose="02020603050405020304" pitchFamily="18" charset="0"/>
              </a:rPr>
              <a:t> </a:t>
            </a:r>
            <a:r>
              <a:rPr lang="en-US" dirty="0" err="1" smtClean="0">
                <a:latin typeface="+mj-lt"/>
                <a:ea typeface="MS Mincho"/>
                <a:cs typeface="Times New Roman" panose="02020603050405020304" pitchFamily="18" charset="0"/>
              </a:rPr>
              <a:t>repeat_penalty</a:t>
            </a:r>
            <a:r>
              <a:rPr lang="en-US" dirty="0" smtClean="0">
                <a:latin typeface="+mj-lt"/>
                <a:ea typeface="MS Mincho"/>
                <a:cs typeface="Times New Roman" panose="02020603050405020304" pitchFamily="18" charset="0"/>
              </a:rPr>
              <a:t>=1.05)</a:t>
            </a:r>
            <a:endParaRPr lang="en-US" dirty="0">
              <a:latin typeface="+mj-lt"/>
              <a:ea typeface="MS Mincho"/>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2;p16"/>
          <p:cNvSpPr txBox="1">
            <a:spLocks/>
          </p:cNvSpPr>
          <p:nvPr/>
        </p:nvSpPr>
        <p:spPr>
          <a:xfrm>
            <a:off x="168469" y="0"/>
            <a:ext cx="10515600" cy="596700"/>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dirty="0" smtClean="0"/>
              <a:t>Examples </a:t>
            </a:r>
            <a:endParaRPr lang="en-US" dirty="0"/>
          </a:p>
        </p:txBody>
      </p:sp>
      <p:pic>
        <p:nvPicPr>
          <p:cNvPr id="5" name="Picture 4"/>
          <p:cNvPicPr>
            <a:picLocks noChangeAspect="1"/>
          </p:cNvPicPr>
          <p:nvPr/>
        </p:nvPicPr>
        <p:blipFill>
          <a:blip r:embed="rId2"/>
          <a:stretch>
            <a:fillRect/>
          </a:stretch>
        </p:blipFill>
        <p:spPr>
          <a:xfrm>
            <a:off x="346672" y="523548"/>
            <a:ext cx="11346719" cy="2538436"/>
          </a:xfrm>
          <a:prstGeom prst="rect">
            <a:avLst/>
          </a:prstGeom>
        </p:spPr>
      </p:pic>
      <p:pic>
        <p:nvPicPr>
          <p:cNvPr id="6" name="Picture 5"/>
          <p:cNvPicPr>
            <a:picLocks noChangeAspect="1"/>
          </p:cNvPicPr>
          <p:nvPr/>
        </p:nvPicPr>
        <p:blipFill>
          <a:blip r:embed="rId3"/>
          <a:stretch>
            <a:fillRect/>
          </a:stretch>
        </p:blipFill>
        <p:spPr>
          <a:xfrm>
            <a:off x="290210" y="3261212"/>
            <a:ext cx="11403181" cy="2009174"/>
          </a:xfrm>
          <a:prstGeom prst="rect">
            <a:avLst/>
          </a:prstGeom>
        </p:spPr>
      </p:pic>
      <p:sp>
        <p:nvSpPr>
          <p:cNvPr id="7" name="Rectangle 6"/>
          <p:cNvSpPr/>
          <p:nvPr/>
        </p:nvSpPr>
        <p:spPr>
          <a:xfrm>
            <a:off x="256032" y="5270386"/>
            <a:ext cx="5916168" cy="1587614"/>
          </a:xfrm>
          <a:prstGeom prst="rect">
            <a:avLst/>
          </a:prstGeom>
        </p:spPr>
        <p:txBody>
          <a:bodyPr wrap="square">
            <a:spAutoFit/>
          </a:bodyPr>
          <a:lstStyle/>
          <a:p>
            <a:pPr>
              <a:lnSpc>
                <a:spcPct val="115000"/>
              </a:lnSpc>
              <a:spcAft>
                <a:spcPts val="1000"/>
              </a:spcAft>
            </a:pPr>
            <a:r>
              <a:rPr lang="en-US" dirty="0" smtClean="0">
                <a:latin typeface="Cambria" panose="02040503050406030204" pitchFamily="18" charset="0"/>
                <a:ea typeface="MS Mincho"/>
                <a:cs typeface="Times New Roman" panose="02020603050405020304" pitchFamily="18" charset="0"/>
              </a:rPr>
              <a:t>Evaluation </a:t>
            </a:r>
          </a:p>
          <a:p>
            <a:pPr>
              <a:lnSpc>
                <a:spcPct val="115000"/>
              </a:lnSpc>
              <a:spcAft>
                <a:spcPts val="1000"/>
              </a:spcAft>
            </a:pPr>
            <a:r>
              <a:rPr lang="en-US" dirty="0" smtClean="0">
                <a:latin typeface="Cambria" panose="02040503050406030204" pitchFamily="18" charset="0"/>
                <a:ea typeface="MS Mincho"/>
                <a:cs typeface="Times New Roman" panose="02020603050405020304" pitchFamily="18" charset="0"/>
              </a:rPr>
              <a:t>• </a:t>
            </a:r>
            <a:r>
              <a:rPr lang="en-US" dirty="0">
                <a:latin typeface="Cambria" panose="02040503050406030204" pitchFamily="18" charset="0"/>
                <a:ea typeface="MS Mincho"/>
                <a:cs typeface="Times New Roman" panose="02020603050405020304" pitchFamily="18" charset="0"/>
              </a:rPr>
              <a:t>Retrieval </a:t>
            </a:r>
            <a:r>
              <a:rPr lang="en-US" dirty="0" smtClean="0">
                <a:latin typeface="Cambria" panose="02040503050406030204" pitchFamily="18" charset="0"/>
                <a:ea typeface="MS Mincho"/>
                <a:cs typeface="Times New Roman" panose="02020603050405020304" pitchFamily="18" charset="0"/>
              </a:rPr>
              <a:t>metrics: </a:t>
            </a:r>
            <a:r>
              <a:rPr lang="en-US" dirty="0" err="1">
                <a:latin typeface="Cambria" panose="02040503050406030204" pitchFamily="18" charset="0"/>
                <a:ea typeface="MS Mincho"/>
                <a:cs typeface="Times New Roman" panose="02020603050405020304" pitchFamily="18" charset="0"/>
              </a:rPr>
              <a:t>Recall@k</a:t>
            </a:r>
            <a:r>
              <a:rPr lang="en-US" dirty="0">
                <a:latin typeface="Cambria" panose="02040503050406030204" pitchFamily="18" charset="0"/>
                <a:ea typeface="MS Mincho"/>
                <a:cs typeface="Times New Roman" panose="02020603050405020304" pitchFamily="18" charset="0"/>
              </a:rPr>
              <a:t>, </a:t>
            </a:r>
            <a:r>
              <a:rPr lang="en-US" dirty="0" err="1">
                <a:latin typeface="Cambria" panose="02040503050406030204" pitchFamily="18" charset="0"/>
                <a:ea typeface="MS Mincho"/>
                <a:cs typeface="Times New Roman" panose="02020603050405020304" pitchFamily="18" charset="0"/>
              </a:rPr>
              <a:t>MRR@k</a:t>
            </a:r>
            <a:r>
              <a:rPr lang="en-US" dirty="0">
                <a:latin typeface="Cambria" panose="02040503050406030204" pitchFamily="18" charset="0"/>
                <a:ea typeface="MS Mincho"/>
                <a:cs typeface="Times New Roman" panose="02020603050405020304" pitchFamily="18" charset="0"/>
              </a:rPr>
              <a:t>, </a:t>
            </a:r>
            <a:r>
              <a:rPr lang="en-US" dirty="0" err="1">
                <a:latin typeface="Cambria" panose="02040503050406030204" pitchFamily="18" charset="0"/>
                <a:ea typeface="MS Mincho"/>
                <a:cs typeface="Times New Roman" panose="02020603050405020304" pitchFamily="18" charset="0"/>
              </a:rPr>
              <a:t>nDCG@k</a:t>
            </a:r>
            <a:r>
              <a:rPr lang="en-US" dirty="0">
                <a:latin typeface="Cambria" panose="02040503050406030204" pitchFamily="18" charset="0"/>
                <a:ea typeface="MS Mincho"/>
                <a:cs typeface="Times New Roman" panose="02020603050405020304" pitchFamily="18" charset="0"/>
              </a:rPr>
              <a:t/>
            </a:r>
            <a:br>
              <a:rPr lang="en-US" dirty="0">
                <a:latin typeface="Cambria" panose="02040503050406030204" pitchFamily="18" charset="0"/>
                <a:ea typeface="MS Mincho"/>
                <a:cs typeface="Times New Roman" panose="02020603050405020304" pitchFamily="18" charset="0"/>
              </a:rPr>
            </a:br>
            <a:r>
              <a:rPr lang="en-US" dirty="0">
                <a:latin typeface="Cambria" panose="02040503050406030204" pitchFamily="18" charset="0"/>
                <a:ea typeface="MS Mincho"/>
                <a:cs typeface="Times New Roman" panose="02020603050405020304" pitchFamily="18" charset="0"/>
              </a:rPr>
              <a:t>• </a:t>
            </a:r>
            <a:r>
              <a:rPr lang="en-US" dirty="0" smtClean="0">
                <a:latin typeface="Cambria" panose="02040503050406030204" pitchFamily="18" charset="0"/>
                <a:ea typeface="MS Mincho"/>
                <a:cs typeface="Times New Roman" panose="02020603050405020304" pitchFamily="18" charset="0"/>
              </a:rPr>
              <a:t>Generative metrics: </a:t>
            </a:r>
            <a:r>
              <a:rPr lang="en-US" dirty="0">
                <a:latin typeface="Cambria" panose="02040503050406030204" pitchFamily="18" charset="0"/>
                <a:ea typeface="MS Mincho"/>
                <a:cs typeface="Times New Roman" panose="02020603050405020304" pitchFamily="18" charset="0"/>
              </a:rPr>
              <a:t>Faithfulness (</a:t>
            </a:r>
            <a:r>
              <a:rPr lang="en-US" dirty="0" err="1">
                <a:latin typeface="Cambria" panose="02040503050406030204" pitchFamily="18" charset="0"/>
                <a:ea typeface="MS Mincho"/>
                <a:cs typeface="Times New Roman" panose="02020603050405020304" pitchFamily="18" charset="0"/>
              </a:rPr>
              <a:t>groundedness</a:t>
            </a:r>
            <a:r>
              <a:rPr lang="en-US" dirty="0">
                <a:latin typeface="Cambria" panose="02040503050406030204" pitchFamily="18" charset="0"/>
                <a:ea typeface="MS Mincho"/>
                <a:cs typeface="Times New Roman" panose="02020603050405020304" pitchFamily="18" charset="0"/>
              </a:rPr>
              <a:t>), Exact </a:t>
            </a:r>
            <a:r>
              <a:rPr lang="en-US" dirty="0" smtClean="0">
                <a:latin typeface="Cambria" panose="02040503050406030204" pitchFamily="18" charset="0"/>
                <a:ea typeface="MS Mincho"/>
                <a:cs typeface="Times New Roman" panose="02020603050405020304" pitchFamily="18" charset="0"/>
              </a:rPr>
              <a:t>Match</a:t>
            </a:r>
            <a:r>
              <a:rPr lang="en-US" dirty="0">
                <a:latin typeface="Cambria" panose="02040503050406030204" pitchFamily="18" charset="0"/>
                <a:ea typeface="MS Mincho"/>
                <a:cs typeface="Times New Roman" panose="02020603050405020304" pitchFamily="18" charset="0"/>
              </a:rPr>
              <a:t/>
            </a:r>
            <a:br>
              <a:rPr lang="en-US" dirty="0">
                <a:latin typeface="Cambria" panose="02040503050406030204" pitchFamily="18" charset="0"/>
                <a:ea typeface="MS Mincho"/>
                <a:cs typeface="Times New Roman" panose="02020603050405020304" pitchFamily="18" charset="0"/>
              </a:rPr>
            </a:br>
            <a:r>
              <a:rPr lang="en-US" dirty="0">
                <a:latin typeface="Cambria" panose="02040503050406030204" pitchFamily="18" charset="0"/>
                <a:ea typeface="MS Mincho"/>
                <a:cs typeface="Times New Roman" panose="02020603050405020304" pitchFamily="18" charset="0"/>
              </a:rPr>
              <a:t>• </a:t>
            </a:r>
            <a:r>
              <a:rPr lang="en-US" dirty="0" smtClean="0">
                <a:latin typeface="Cambria" panose="02040503050406030204" pitchFamily="18" charset="0"/>
                <a:ea typeface="MS Mincho"/>
                <a:cs typeface="Times New Roman" panose="02020603050405020304" pitchFamily="18" charset="0"/>
              </a:rPr>
              <a:t>Performance</a:t>
            </a:r>
            <a:r>
              <a:rPr lang="en-US" dirty="0">
                <a:latin typeface="Cambria" panose="02040503050406030204" pitchFamily="18" charset="0"/>
                <a:ea typeface="MS Mincho"/>
                <a:cs typeface="Times New Roman" panose="02020603050405020304" pitchFamily="18" charset="0"/>
              </a:rPr>
              <a:t>: </a:t>
            </a:r>
            <a:r>
              <a:rPr lang="en-US" dirty="0" smtClean="0">
                <a:latin typeface="Cambria" panose="02040503050406030204" pitchFamily="18" charset="0"/>
                <a:ea typeface="MS Mincho"/>
                <a:cs typeface="Times New Roman" panose="02020603050405020304" pitchFamily="18" charset="0"/>
              </a:rPr>
              <a:t>generation time, </a:t>
            </a:r>
            <a:r>
              <a:rPr lang="en-US" dirty="0">
                <a:latin typeface="Cambria" panose="02040503050406030204" pitchFamily="18" charset="0"/>
                <a:ea typeface="MS Mincho"/>
                <a:cs typeface="Times New Roman" panose="02020603050405020304" pitchFamily="18" charset="0"/>
              </a:rPr>
              <a:t>tokens/sec, </a:t>
            </a:r>
            <a:r>
              <a:rPr lang="en-US" dirty="0" smtClean="0">
                <a:latin typeface="Cambria" panose="02040503050406030204" pitchFamily="18" charset="0"/>
                <a:ea typeface="MS Mincho"/>
                <a:cs typeface="Times New Roman" panose="02020603050405020304" pitchFamily="18" charset="0"/>
              </a:rPr>
              <a:t>memory usage.</a:t>
            </a:r>
          </a:p>
          <a:p>
            <a:pPr>
              <a:lnSpc>
                <a:spcPct val="115000"/>
              </a:lnSpc>
              <a:spcAft>
                <a:spcPts val="1000"/>
              </a:spcAft>
            </a:pPr>
            <a:r>
              <a:rPr lang="en-US" dirty="0" smtClean="0">
                <a:latin typeface="Cambria" panose="02040503050406030204" pitchFamily="18" charset="0"/>
                <a:ea typeface="MS Mincho"/>
                <a:cs typeface="Times New Roman" panose="02020603050405020304" pitchFamily="18" charset="0"/>
              </a:rPr>
              <a:t>Test set =&gt; 20-30 Q&amp;A evaluation examples with citations </a:t>
            </a:r>
            <a:endParaRPr lang="en-US" dirty="0">
              <a:latin typeface="Cambria" panose="02040503050406030204" pitchFamily="18" charset="0"/>
              <a:ea typeface="MS Mincho"/>
              <a:cs typeface="Times New Roman" panose="02020603050405020304" pitchFamily="18" charset="0"/>
            </a:endParaRPr>
          </a:p>
        </p:txBody>
      </p:sp>
      <p:sp>
        <p:nvSpPr>
          <p:cNvPr id="8" name="Rectangle 7"/>
          <p:cNvSpPr/>
          <p:nvPr/>
        </p:nvSpPr>
        <p:spPr>
          <a:xfrm>
            <a:off x="5991800" y="5718854"/>
            <a:ext cx="6096000" cy="835613"/>
          </a:xfrm>
          <a:prstGeom prst="rect">
            <a:avLst/>
          </a:prstGeom>
        </p:spPr>
        <p:txBody>
          <a:bodyPr>
            <a:spAutoFit/>
          </a:bodyPr>
          <a:lstStyle/>
          <a:p>
            <a:pPr>
              <a:lnSpc>
                <a:spcPct val="115000"/>
              </a:lnSpc>
              <a:spcAft>
                <a:spcPts val="1000"/>
              </a:spcAft>
            </a:pPr>
            <a:r>
              <a:rPr lang="en-US" dirty="0" smtClean="0">
                <a:latin typeface="Cambria" panose="02040503050406030204" pitchFamily="18" charset="0"/>
                <a:ea typeface="MS Mincho"/>
                <a:cs typeface="Times New Roman" panose="02020603050405020304" pitchFamily="18" charset="0"/>
              </a:rPr>
              <a:t>Further work </a:t>
            </a:r>
            <a:r>
              <a:rPr lang="en-US" dirty="0">
                <a:latin typeface="Cambria" panose="02040503050406030204" pitchFamily="18" charset="0"/>
                <a:ea typeface="MS Mincho"/>
                <a:cs typeface="Times New Roman" panose="02020603050405020304" pitchFamily="18" charset="0"/>
              </a:rPr>
              <a:t/>
            </a:r>
            <a:br>
              <a:rPr lang="en-US" dirty="0">
                <a:latin typeface="Cambria" panose="02040503050406030204" pitchFamily="18" charset="0"/>
                <a:ea typeface="MS Mincho"/>
                <a:cs typeface="Times New Roman" panose="02020603050405020304" pitchFamily="18" charset="0"/>
              </a:rPr>
            </a:br>
            <a:r>
              <a:rPr lang="en-US" dirty="0">
                <a:latin typeface="Cambria" panose="02040503050406030204" pitchFamily="18" charset="0"/>
                <a:ea typeface="MS Mincho"/>
                <a:cs typeface="Times New Roman" panose="02020603050405020304" pitchFamily="18" charset="0"/>
              </a:rPr>
              <a:t>• </a:t>
            </a:r>
            <a:r>
              <a:rPr lang="en-US" dirty="0" smtClean="0">
                <a:latin typeface="Cambria" panose="02040503050406030204" pitchFamily="18" charset="0"/>
                <a:ea typeface="MS Mincho"/>
                <a:cs typeface="Times New Roman" panose="02020603050405020304" pitchFamily="18" charset="0"/>
              </a:rPr>
              <a:t>Test chunk sizes </a:t>
            </a:r>
            <a:r>
              <a:rPr lang="en-US" dirty="0">
                <a:latin typeface="Cambria" panose="02040503050406030204" pitchFamily="18" charset="0"/>
                <a:ea typeface="MS Mincho"/>
                <a:cs typeface="Times New Roman" panose="02020603050405020304" pitchFamily="18" charset="0"/>
              </a:rPr>
              <a:t>(700–1200) </a:t>
            </a:r>
            <a:r>
              <a:rPr lang="en-US" dirty="0" smtClean="0">
                <a:latin typeface="Cambria" panose="02040503050406030204" pitchFamily="18" charset="0"/>
                <a:ea typeface="MS Mincho"/>
                <a:cs typeface="Times New Roman" panose="02020603050405020304" pitchFamily="18" charset="0"/>
              </a:rPr>
              <a:t>and overlaps </a:t>
            </a:r>
            <a:r>
              <a:rPr lang="en-US" dirty="0">
                <a:latin typeface="Cambria" panose="02040503050406030204" pitchFamily="18" charset="0"/>
                <a:ea typeface="MS Mincho"/>
                <a:cs typeface="Times New Roman" panose="02020603050405020304" pitchFamily="18" charset="0"/>
              </a:rPr>
              <a:t/>
            </a:r>
            <a:br>
              <a:rPr lang="en-US" dirty="0">
                <a:latin typeface="Cambria" panose="02040503050406030204" pitchFamily="18" charset="0"/>
                <a:ea typeface="MS Mincho"/>
                <a:cs typeface="Times New Roman" panose="02020603050405020304" pitchFamily="18" charset="0"/>
              </a:rPr>
            </a:br>
            <a:r>
              <a:rPr lang="en-US" dirty="0" smtClean="0">
                <a:latin typeface="Cambria" panose="02040503050406030204" pitchFamily="18" charset="0"/>
                <a:ea typeface="MS Mincho"/>
                <a:cs typeface="Times New Roman" panose="02020603050405020304" pitchFamily="18" charset="0"/>
              </a:rPr>
              <a:t>• Test Qwen2.5 or </a:t>
            </a:r>
            <a:r>
              <a:rPr lang="en-US" dirty="0" err="1">
                <a:latin typeface="Cambria" panose="02040503050406030204" pitchFamily="18" charset="0"/>
                <a:ea typeface="MS Mincho"/>
                <a:cs typeface="Times New Roman" panose="02020603050405020304" pitchFamily="18" charset="0"/>
              </a:rPr>
              <a:t>LLaMA</a:t>
            </a:r>
            <a:r>
              <a:rPr lang="en-US" dirty="0">
                <a:latin typeface="Cambria" panose="02040503050406030204" pitchFamily="18" charset="0"/>
                <a:ea typeface="MS Mincho"/>
                <a:cs typeface="Times New Roman" panose="02020603050405020304" pitchFamily="18" charset="0"/>
              </a:rPr>
              <a:t> 3 </a:t>
            </a:r>
            <a:r>
              <a:rPr lang="en-US" dirty="0" smtClean="0">
                <a:latin typeface="Cambria" panose="02040503050406030204" pitchFamily="18" charset="0"/>
                <a:ea typeface="MS Mincho"/>
                <a:cs typeface="Times New Roman" panose="02020603050405020304" pitchFamily="18" charset="0"/>
              </a:rPr>
              <a:t>or any other LLM model</a:t>
            </a:r>
            <a:endParaRPr lang="en-US" dirty="0">
              <a:latin typeface="Cambria" panose="02040503050406030204" pitchFamily="18" charset="0"/>
              <a:ea typeface="MS Mincho"/>
              <a:cs typeface="Times New Roman" panose="02020603050405020304" pitchFamily="18" charset="0"/>
            </a:endParaRPr>
          </a:p>
        </p:txBody>
      </p:sp>
    </p:spTree>
    <p:extLst>
      <p:ext uri="{BB962C8B-B14F-4D97-AF65-F5344CB8AC3E}">
        <p14:creationId xmlns:p14="http://schemas.microsoft.com/office/powerpoint/2010/main" val="3091083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506</TotalTime>
  <Words>344</Words>
  <Application>Microsoft Office PowerPoint</Application>
  <PresentationFormat>Widescreen</PresentationFormat>
  <Paragraphs>33</Paragraphs>
  <Slides>4</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11" baseType="lpstr">
      <vt:lpstr>Arial</vt:lpstr>
      <vt:lpstr>Calibri</vt:lpstr>
      <vt:lpstr>Cambria</vt:lpstr>
      <vt:lpstr>MS Mincho</vt:lpstr>
      <vt:lpstr>Times New Roman</vt:lpstr>
      <vt:lpstr>Office Theme</vt:lpstr>
      <vt:lpstr>Microsoft Word Document</vt:lpstr>
      <vt:lpstr>Teleco customers churn prediction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Potential Customers Prediction</dc:title>
  <dc:creator>Sale</dc:creator>
  <cp:lastModifiedBy>Sale</cp:lastModifiedBy>
  <cp:revision>37</cp:revision>
  <dcterms:modified xsi:type="dcterms:W3CDTF">2025-10-26T17:09:54Z</dcterms:modified>
</cp:coreProperties>
</file>