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aZKyntxoErbBobrgJRM/bCryZ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39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685800"/>
            <a:ext cx="285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818197" y="1844040"/>
            <a:ext cx="522160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160032" y="3185875"/>
            <a:ext cx="6974206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840343" y="1749981"/>
            <a:ext cx="6974206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71488" y="2190750"/>
            <a:ext cx="291465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471863" y="2190750"/>
            <a:ext cx="291465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2381" y="3006090"/>
            <a:ext cx="2901255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71863" y="2017396"/>
            <a:ext cx="2915543" cy="98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71863" y="3006090"/>
            <a:ext cx="2915543" cy="442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915543" y="1184912"/>
            <a:ext cx="3471863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72381" y="2468880"/>
            <a:ext cx="2211884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2915543" y="1184912"/>
            <a:ext cx="3471863" cy="584835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72381" y="2468880"/>
            <a:ext cx="2211884" cy="45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10491" y="192719"/>
            <a:ext cx="345440" cy="34544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a</a:t>
            </a:r>
            <a:endParaRPr sz="1000" b="1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10575" y="1597176"/>
            <a:ext cx="345300" cy="3453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100"/>
            </a:pPr>
            <a:r>
              <a:rPr lang="en-US" sz="1000" b="1" dirty="0">
                <a:solidFill>
                  <a:schemeClr val="tx1"/>
                </a:solidFill>
                <a:latin typeface="+mj-lt"/>
                <a:cs typeface="Times New Roman"/>
                <a:sym typeface="Times New Roman"/>
              </a:rPr>
              <a:t>b</a:t>
            </a:r>
            <a:endParaRPr sz="1000" b="1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pic>
        <p:nvPicPr>
          <p:cNvPr id="90" name="Google Shape;90;p1" descr="Группа людей контур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150" y="17528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Группа людей конту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160" y="17528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588808" y="1028277"/>
            <a:ext cx="65308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healthy</a:t>
            </a:r>
            <a:endParaRPr sz="10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447160" y="985552"/>
            <a:ext cx="914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COVID-19 positive</a:t>
            </a:r>
            <a:endParaRPr sz="10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252910" y="412436"/>
            <a:ext cx="14121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PBMC </a:t>
            </a:r>
            <a:r>
              <a:rPr lang="en-US" sz="1000" dirty="0" err="1">
                <a:solidFill>
                  <a:schemeClr val="tx1"/>
                </a:solidFill>
                <a:latin typeface="+mj-lt"/>
                <a:cs typeface="Times New Roman"/>
                <a:sym typeface="Times New Roman"/>
              </a:rPr>
              <a:t>immunosequencing</a:t>
            </a:r>
            <a:endParaRPr sz="1000" dirty="0">
              <a:solidFill>
                <a:schemeClr val="tx1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672835" y="322499"/>
            <a:ext cx="1071880" cy="617733"/>
          </a:xfrm>
          <a:prstGeom prst="rect">
            <a:avLst/>
          </a:prstGeom>
          <a:solidFill>
            <a:srgbClr val="D8E2F3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TCRα and  TCRβ sequences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635944" y="317419"/>
            <a:ext cx="1071880" cy="617733"/>
          </a:xfrm>
          <a:prstGeom prst="rect">
            <a:avLst/>
          </a:prstGeom>
          <a:solidFill>
            <a:srgbClr val="D8E2F3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TCRα, TCRβ clonotype tables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654389" y="275382"/>
            <a:ext cx="107188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batch effect correction, 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preprocessing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67839" y="1662294"/>
            <a:ext cx="914400" cy="487613"/>
          </a:xfrm>
          <a:prstGeom prst="rect">
            <a:avLst/>
          </a:prstGeom>
          <a:solidFill>
            <a:srgbClr val="D8E2F3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ublic TCRα/β clonotypes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1349510" y="1542963"/>
            <a:ext cx="143548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biomarkers </a:t>
            </a:r>
            <a:b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selection using</a:t>
            </a:r>
            <a:endParaRPr lang="en-US" sz="1000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 Fisher exact test</a:t>
            </a:r>
            <a:r>
              <a:rPr lang="en-US" sz="1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 with FDR correction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64088" y="6678228"/>
            <a:ext cx="58307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Cohort II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8373" y="6311526"/>
            <a:ext cx="57043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Cohort I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088080" y="6192799"/>
            <a:ext cx="13065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nalysis of TCRβ feature space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 descr="Группа людей контур"/>
          <p:cNvPicPr preferRelativeResize="0"/>
          <p:nvPr/>
        </p:nvPicPr>
        <p:blipFill rotWithShape="1">
          <a:blip r:embed="rId3">
            <a:alphaModFix/>
          </a:blip>
          <a:srcRect r="60423"/>
          <a:stretch/>
        </p:blipFill>
        <p:spPr>
          <a:xfrm>
            <a:off x="4639078" y="5876945"/>
            <a:ext cx="184699" cy="46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4608274" y="5730245"/>
            <a:ext cx="553679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Cohort I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" descr="Группа людей контур"/>
          <p:cNvPicPr preferRelativeResize="0"/>
          <p:nvPr/>
        </p:nvPicPr>
        <p:blipFill rotWithShape="1">
          <a:blip r:embed="rId4">
            <a:alphaModFix/>
          </a:blip>
          <a:srcRect l="41001"/>
          <a:stretch/>
        </p:blipFill>
        <p:spPr>
          <a:xfrm>
            <a:off x="4833614" y="5864168"/>
            <a:ext cx="282272" cy="47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 descr="Группа людей контур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9520" y="6523028"/>
            <a:ext cx="466685" cy="46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4592172" y="6919981"/>
            <a:ext cx="596134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Cohort II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689474" y="6202803"/>
            <a:ext cx="850644" cy="406607"/>
          </a:xfrm>
          <a:prstGeom prst="roundRect">
            <a:avLst/>
          </a:prstGeom>
          <a:solidFill>
            <a:srgbClr val="D8E2F3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COVID-19 classifier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>
            <a:cxnSpLocks/>
            <a:stCxn id="110" idx="3"/>
            <a:endCxn id="111" idx="2"/>
          </p:cNvCxnSpPr>
          <p:nvPr/>
        </p:nvCxnSpPr>
        <p:spPr>
          <a:xfrm flipV="1">
            <a:off x="5188306" y="6609410"/>
            <a:ext cx="926490" cy="418273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1"/>
          <p:cNvSpPr txBox="1"/>
          <p:nvPr/>
        </p:nvSpPr>
        <p:spPr>
          <a:xfrm>
            <a:off x="5259961" y="5797401"/>
            <a:ext cx="1149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rain/test set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229971" y="6832116"/>
            <a:ext cx="12714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alidation set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"/>
          <p:cNvCxnSpPr>
            <a:cxnSpLocks/>
            <a:stCxn id="107" idx="3"/>
            <a:endCxn id="111" idx="0"/>
          </p:cNvCxnSpPr>
          <p:nvPr/>
        </p:nvCxnSpPr>
        <p:spPr>
          <a:xfrm>
            <a:off x="5161953" y="5837947"/>
            <a:ext cx="952843" cy="364856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1"/>
          <p:cNvSpPr txBox="1"/>
          <p:nvPr/>
        </p:nvSpPr>
        <p:spPr>
          <a:xfrm>
            <a:off x="2402216" y="3170105"/>
            <a:ext cx="16062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COVID-19 status prediction</a:t>
            </a:r>
            <a:endParaRPr sz="1000" b="1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17988" y="5667571"/>
            <a:ext cx="345300" cy="3453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100"/>
            </a:pPr>
            <a:r>
              <a:rPr lang="en-US" sz="1000" b="1" dirty="0">
                <a:solidFill>
                  <a:schemeClr val="tx1"/>
                </a:solidFill>
                <a:latin typeface="+mj-lt"/>
                <a:cs typeface="Times New Roman"/>
                <a:sym typeface="Times New Roman"/>
              </a:rPr>
              <a:t>d</a:t>
            </a:r>
            <a:endParaRPr sz="1000" b="1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cxnSp>
        <p:nvCxnSpPr>
          <p:cNvPr id="145" name="Google Shape;145;p1"/>
          <p:cNvCxnSpPr/>
          <p:nvPr/>
        </p:nvCxnSpPr>
        <p:spPr>
          <a:xfrm>
            <a:off x="2333068" y="4093889"/>
            <a:ext cx="1884300" cy="1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"/>
          <p:cNvSpPr/>
          <p:nvPr/>
        </p:nvSpPr>
        <p:spPr>
          <a:xfrm>
            <a:off x="2373512" y="4101754"/>
            <a:ext cx="45600" cy="530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2513146" y="4104136"/>
            <a:ext cx="45600" cy="35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2649322" y="4104135"/>
            <a:ext cx="45600" cy="2667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2784527" y="4107239"/>
            <a:ext cx="45600" cy="152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2927128" y="4108334"/>
            <a:ext cx="45600" cy="92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/>
          <p:nvPr/>
        </p:nvSpPr>
        <p:spPr>
          <a:xfrm rot="10800000">
            <a:off x="3603497" y="3716219"/>
            <a:ext cx="52800" cy="3804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/>
          <p:nvPr/>
        </p:nvSpPr>
        <p:spPr>
          <a:xfrm rot="10800000">
            <a:off x="3465743" y="3737905"/>
            <a:ext cx="45600" cy="35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 rot="10800000">
            <a:off x="3327836" y="3822692"/>
            <a:ext cx="45600" cy="2667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/>
          <p:nvPr/>
        </p:nvSpPr>
        <p:spPr>
          <a:xfrm rot="10800000">
            <a:off x="3196495" y="3937303"/>
            <a:ext cx="45600" cy="1524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/>
          <p:nvPr/>
        </p:nvSpPr>
        <p:spPr>
          <a:xfrm rot="10800000">
            <a:off x="3065154" y="3997027"/>
            <a:ext cx="45600" cy="92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 rot="10800000">
            <a:off x="3741332" y="3663967"/>
            <a:ext cx="45600" cy="4296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/>
          <p:nvPr/>
        </p:nvSpPr>
        <p:spPr>
          <a:xfrm rot="10800000">
            <a:off x="3876931" y="3634565"/>
            <a:ext cx="45600" cy="4590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/>
          <p:nvPr/>
        </p:nvSpPr>
        <p:spPr>
          <a:xfrm rot="10800000">
            <a:off x="4138381" y="3564938"/>
            <a:ext cx="45600" cy="5304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 rot="10800000">
            <a:off x="4003175" y="3609126"/>
            <a:ext cx="45600" cy="4896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"/>
          <p:cNvCxnSpPr/>
          <p:nvPr/>
        </p:nvCxnSpPr>
        <p:spPr>
          <a:xfrm rot="10800000">
            <a:off x="5318682" y="3082432"/>
            <a:ext cx="0" cy="85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1"/>
          <p:cNvCxnSpPr/>
          <p:nvPr/>
        </p:nvCxnSpPr>
        <p:spPr>
          <a:xfrm>
            <a:off x="5322795" y="3931649"/>
            <a:ext cx="122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"/>
          <p:cNvSpPr/>
          <p:nvPr/>
        </p:nvSpPr>
        <p:spPr>
          <a:xfrm>
            <a:off x="5402398" y="3348692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5577185" y="3279661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5768440" y="3419380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5952983" y="3348692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6106572" y="3278972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6298681" y="3348693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"/>
          <p:cNvCxnSpPr/>
          <p:nvPr/>
        </p:nvCxnSpPr>
        <p:spPr>
          <a:xfrm>
            <a:off x="5426806" y="3394575"/>
            <a:ext cx="0" cy="537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9" name="Google Shape;169;p1"/>
          <p:cNvCxnSpPr>
            <a:stCxn id="163" idx="4"/>
          </p:cNvCxnSpPr>
          <p:nvPr/>
        </p:nvCxnSpPr>
        <p:spPr>
          <a:xfrm>
            <a:off x="5599985" y="3319261"/>
            <a:ext cx="0" cy="61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0" name="Google Shape;170;p1"/>
          <p:cNvCxnSpPr>
            <a:stCxn id="164" idx="4"/>
          </p:cNvCxnSpPr>
          <p:nvPr/>
        </p:nvCxnSpPr>
        <p:spPr>
          <a:xfrm>
            <a:off x="5791240" y="3458980"/>
            <a:ext cx="3300" cy="472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1" name="Google Shape;171;p1"/>
          <p:cNvCxnSpPr/>
          <p:nvPr/>
        </p:nvCxnSpPr>
        <p:spPr>
          <a:xfrm flipH="1">
            <a:off x="5973726" y="3390222"/>
            <a:ext cx="3000" cy="547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2" name="Google Shape;172;p1"/>
          <p:cNvCxnSpPr/>
          <p:nvPr/>
        </p:nvCxnSpPr>
        <p:spPr>
          <a:xfrm>
            <a:off x="6134494" y="3322746"/>
            <a:ext cx="5100" cy="609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/>
          <p:nvPr/>
        </p:nvCxnSpPr>
        <p:spPr>
          <a:xfrm>
            <a:off x="6323681" y="3394575"/>
            <a:ext cx="0" cy="534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4" name="Google Shape;174;p1"/>
          <p:cNvSpPr txBox="1"/>
          <p:nvPr/>
        </p:nvSpPr>
        <p:spPr>
          <a:xfrm rot="-5400000">
            <a:off x="1561701" y="3931188"/>
            <a:ext cx="112438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Probability of COVID-19 class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5353534" y="3880466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5529994" y="3883881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 txBox="1"/>
          <p:nvPr/>
        </p:nvSpPr>
        <p:spPr>
          <a:xfrm>
            <a:off x="5721208" y="3880466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3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5901033" y="3880466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4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6068323" y="3880466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5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6254647" y="3880466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6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5616580" y="3955929"/>
            <a:ext cx="5415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batch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 txBox="1"/>
          <p:nvPr/>
        </p:nvSpPr>
        <p:spPr>
          <a:xfrm rot="-5400000">
            <a:off x="4875702" y="3484936"/>
            <a:ext cx="728469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F1-score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"/>
          <p:cNvCxnSpPr/>
          <p:nvPr/>
        </p:nvCxnSpPr>
        <p:spPr>
          <a:xfrm rot="10800000">
            <a:off x="2331246" y="3425551"/>
            <a:ext cx="1800" cy="126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1"/>
          <p:cNvSpPr txBox="1"/>
          <p:nvPr/>
        </p:nvSpPr>
        <p:spPr>
          <a:xfrm>
            <a:off x="2230874" y="3480909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2153380" y="4547144"/>
            <a:ext cx="5937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-1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"/>
          <p:cNvCxnSpPr/>
          <p:nvPr/>
        </p:nvCxnSpPr>
        <p:spPr>
          <a:xfrm flipH="1">
            <a:off x="2332921" y="3561343"/>
            <a:ext cx="1828200" cy="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/>
          <p:nvPr/>
        </p:nvCxnSpPr>
        <p:spPr>
          <a:xfrm rot="10800000">
            <a:off x="2340421" y="4633554"/>
            <a:ext cx="1820700" cy="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8" name="Google Shape;188;p1"/>
          <p:cNvSpPr txBox="1"/>
          <p:nvPr/>
        </p:nvSpPr>
        <p:spPr>
          <a:xfrm>
            <a:off x="2226821" y="3996071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0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5224256" y="3879933"/>
            <a:ext cx="882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0</a:t>
            </a:r>
            <a:endParaRPr sz="800" b="0" i="0" u="none" strike="noStrike" cap="none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"/>
          <p:cNvCxnSpPr/>
          <p:nvPr/>
        </p:nvCxnSpPr>
        <p:spPr>
          <a:xfrm rot="10800000">
            <a:off x="5324981" y="3216192"/>
            <a:ext cx="998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1" name="Google Shape;191;p1"/>
          <p:cNvSpPr txBox="1"/>
          <p:nvPr/>
        </p:nvSpPr>
        <p:spPr>
          <a:xfrm>
            <a:off x="5166206" y="3134910"/>
            <a:ext cx="1023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 txBox="1"/>
          <p:nvPr/>
        </p:nvSpPr>
        <p:spPr>
          <a:xfrm>
            <a:off x="975017" y="6200411"/>
            <a:ext cx="14711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cross platform batch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effect correction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/>
          <p:nvPr/>
        </p:nvSpPr>
        <p:spPr>
          <a:xfrm rot="-10663819" flipH="1">
            <a:off x="280222" y="6098669"/>
            <a:ext cx="98477" cy="87986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/>
          <p:nvPr/>
        </p:nvSpPr>
        <p:spPr>
          <a:xfrm rot="-10663819" flipH="1">
            <a:off x="432622" y="6251069"/>
            <a:ext cx="98477" cy="87986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"/>
          <p:cNvSpPr/>
          <p:nvPr/>
        </p:nvSpPr>
        <p:spPr>
          <a:xfrm rot="-10663819" flipH="1">
            <a:off x="510618" y="6441692"/>
            <a:ext cx="98477" cy="87986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"/>
          <p:cNvSpPr/>
          <p:nvPr/>
        </p:nvSpPr>
        <p:spPr>
          <a:xfrm rot="-10663819" flipH="1">
            <a:off x="378822" y="6518744"/>
            <a:ext cx="98477" cy="87986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"/>
          <p:cNvSpPr/>
          <p:nvPr/>
        </p:nvSpPr>
        <p:spPr>
          <a:xfrm rot="-10663819" flipH="1">
            <a:off x="546022" y="6074919"/>
            <a:ext cx="98477" cy="87986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"/>
          <p:cNvSpPr/>
          <p:nvPr/>
        </p:nvSpPr>
        <p:spPr>
          <a:xfrm rot="-10663819" flipH="1">
            <a:off x="552484" y="6313442"/>
            <a:ext cx="98477" cy="87986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-10663819" flipH="1">
            <a:off x="567234" y="6573769"/>
            <a:ext cx="98477" cy="87986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/>
          <p:nvPr/>
        </p:nvSpPr>
        <p:spPr>
          <a:xfrm rot="-10663819" flipH="1">
            <a:off x="432622" y="6674419"/>
            <a:ext cx="98477" cy="87986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"/>
          <p:cNvSpPr/>
          <p:nvPr/>
        </p:nvSpPr>
        <p:spPr>
          <a:xfrm rot="-10663819" flipH="1">
            <a:off x="1016010" y="6552386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"/>
          <p:cNvSpPr/>
          <p:nvPr/>
        </p:nvSpPr>
        <p:spPr>
          <a:xfrm rot="-10663819" flipH="1">
            <a:off x="891400" y="6243119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"/>
          <p:cNvSpPr/>
          <p:nvPr/>
        </p:nvSpPr>
        <p:spPr>
          <a:xfrm rot="-10663819" flipH="1">
            <a:off x="939900" y="6418994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/>
          <p:nvPr/>
        </p:nvSpPr>
        <p:spPr>
          <a:xfrm rot="-10663819" flipH="1">
            <a:off x="837600" y="6510794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/>
          <p:nvPr/>
        </p:nvSpPr>
        <p:spPr>
          <a:xfrm rot="-10663819" flipH="1">
            <a:off x="1004800" y="6066969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"/>
          <p:cNvSpPr/>
          <p:nvPr/>
        </p:nvSpPr>
        <p:spPr>
          <a:xfrm rot="-10663819" flipH="1">
            <a:off x="1026012" y="6290744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"/>
          <p:cNvSpPr/>
          <p:nvPr/>
        </p:nvSpPr>
        <p:spPr>
          <a:xfrm rot="-10663819" flipH="1">
            <a:off x="856662" y="6065794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/>
          <p:nvPr/>
        </p:nvSpPr>
        <p:spPr>
          <a:xfrm rot="-10663819" flipH="1">
            <a:off x="891400" y="6666469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/>
          <p:nvPr/>
        </p:nvSpPr>
        <p:spPr>
          <a:xfrm rot="-10663819" flipH="1">
            <a:off x="2805575" y="6335157"/>
            <a:ext cx="98477" cy="87986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/>
          <p:nvPr/>
        </p:nvSpPr>
        <p:spPr>
          <a:xfrm rot="-10663819" flipH="1">
            <a:off x="2529575" y="6302932"/>
            <a:ext cx="98477" cy="87986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/>
          <p:nvPr/>
        </p:nvSpPr>
        <p:spPr>
          <a:xfrm rot="-10663819" flipH="1">
            <a:off x="2386025" y="6319294"/>
            <a:ext cx="98477" cy="87986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/>
          <p:nvPr/>
        </p:nvSpPr>
        <p:spPr>
          <a:xfrm rot="-10663819" flipH="1">
            <a:off x="2774150" y="6487219"/>
            <a:ext cx="98477" cy="87986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"/>
          <p:cNvSpPr/>
          <p:nvPr/>
        </p:nvSpPr>
        <p:spPr>
          <a:xfrm rot="-10663819" flipH="1">
            <a:off x="2340800" y="6192669"/>
            <a:ext cx="98477" cy="87986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"/>
          <p:cNvSpPr/>
          <p:nvPr/>
        </p:nvSpPr>
        <p:spPr>
          <a:xfrm rot="-10663819" flipH="1">
            <a:off x="2472137" y="6191044"/>
            <a:ext cx="98477" cy="87986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/>
          <p:nvPr/>
        </p:nvSpPr>
        <p:spPr>
          <a:xfrm rot="-10663819" flipH="1">
            <a:off x="2549962" y="6414819"/>
            <a:ext cx="98477" cy="87986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"/>
          <p:cNvSpPr/>
          <p:nvPr/>
        </p:nvSpPr>
        <p:spPr>
          <a:xfrm rot="-10663819" flipH="1">
            <a:off x="2956584" y="6402361"/>
            <a:ext cx="98477" cy="87986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/>
          <p:nvPr/>
        </p:nvSpPr>
        <p:spPr>
          <a:xfrm rot="-10663819" flipH="1">
            <a:off x="2673112" y="6269307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/>
          <p:nvPr/>
        </p:nvSpPr>
        <p:spPr>
          <a:xfrm rot="-10663819" flipH="1">
            <a:off x="2767725" y="6135469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 rot="-10663819" flipH="1">
            <a:off x="2366562" y="6443032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/>
          <p:nvPr/>
        </p:nvSpPr>
        <p:spPr>
          <a:xfrm rot="-10663819" flipH="1">
            <a:off x="2475437" y="6079157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/>
          <p:nvPr/>
        </p:nvSpPr>
        <p:spPr>
          <a:xfrm rot="-10663819" flipH="1">
            <a:off x="2662062" y="6487219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"/>
          <p:cNvSpPr/>
          <p:nvPr/>
        </p:nvSpPr>
        <p:spPr>
          <a:xfrm rot="-10663819" flipH="1">
            <a:off x="2902337" y="6183094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"/>
          <p:cNvSpPr/>
          <p:nvPr/>
        </p:nvSpPr>
        <p:spPr>
          <a:xfrm rot="-10663819" flipH="1">
            <a:off x="2621575" y="6107282"/>
            <a:ext cx="98477" cy="87986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"/>
          <p:cNvSpPr/>
          <p:nvPr/>
        </p:nvSpPr>
        <p:spPr>
          <a:xfrm rot="-10663819" flipH="1">
            <a:off x="2505412" y="6533994"/>
            <a:ext cx="98477" cy="8798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2727084" y="1658155"/>
            <a:ext cx="898225" cy="487613"/>
          </a:xfrm>
          <a:prstGeom prst="rect">
            <a:avLst/>
          </a:prstGeom>
          <a:solidFill>
            <a:srgbClr val="D8E2F3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ist of TCRα/β biomarkers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 txBox="1"/>
          <p:nvPr/>
        </p:nvSpPr>
        <p:spPr>
          <a:xfrm>
            <a:off x="4900078" y="1089076"/>
            <a:ext cx="101235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homology clustering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"/>
          <p:cNvSpPr txBox="1"/>
          <p:nvPr/>
        </p:nvSpPr>
        <p:spPr>
          <a:xfrm>
            <a:off x="4563278" y="1459582"/>
            <a:ext cx="1363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similarity to known antigens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"/>
          <p:cNvSpPr txBox="1"/>
          <p:nvPr/>
        </p:nvSpPr>
        <p:spPr>
          <a:xfrm>
            <a:off x="4954675" y="2178220"/>
            <a:ext cx="107689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alpha/beta clone pairing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 txBox="1"/>
          <p:nvPr/>
        </p:nvSpPr>
        <p:spPr>
          <a:xfrm>
            <a:off x="4557768" y="1913659"/>
            <a:ext cx="1363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HLA association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6065219" y="1958770"/>
            <a:ext cx="45600" cy="39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6016554" y="2014175"/>
            <a:ext cx="45600" cy="39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6132886" y="1985182"/>
            <a:ext cx="45600" cy="39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6274465" y="1996130"/>
            <a:ext cx="45600" cy="39600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5855087" y="1892878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5688954" y="1849926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5820071" y="1835117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5773804" y="1892879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5827955" y="1974009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6355748" y="2026705"/>
            <a:ext cx="45600" cy="39600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6068533" y="2077321"/>
            <a:ext cx="45600" cy="39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5846920" y="2051199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5918391" y="1953897"/>
            <a:ext cx="45600" cy="39600"/>
          </a:xfrm>
          <a:prstGeom prst="ellipse">
            <a:avLst/>
          </a:prstGeom>
          <a:solidFill>
            <a:srgbClr val="BF9000"/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6442751" y="2083900"/>
            <a:ext cx="45600" cy="39600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6216911" y="2204723"/>
            <a:ext cx="45600" cy="39600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6172551" y="2125343"/>
            <a:ext cx="45600" cy="39600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6269415" y="2148596"/>
            <a:ext cx="45600" cy="39600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6230974" y="2089163"/>
            <a:ext cx="45600" cy="39600"/>
          </a:xfrm>
          <a:prstGeom prst="ellipse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6516081" y="1992423"/>
            <a:ext cx="45600" cy="39600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6470362" y="1926155"/>
            <a:ext cx="45600" cy="39600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6442160" y="1995311"/>
            <a:ext cx="45600" cy="39600"/>
          </a:xfrm>
          <a:prstGeom prst="ellipse">
            <a:avLst/>
          </a:prstGeom>
          <a:solidFill>
            <a:srgbClr val="2E75B5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5957721" y="1823354"/>
            <a:ext cx="45600" cy="39600"/>
          </a:xfrm>
          <a:prstGeom prst="ellipse">
            <a:avLst/>
          </a:prstGeom>
          <a:solidFill>
            <a:srgbClr val="AEABAB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6346565" y="2179372"/>
            <a:ext cx="45600" cy="39600"/>
          </a:xfrm>
          <a:prstGeom prst="ellipse">
            <a:avLst/>
          </a:prstGeom>
          <a:solidFill>
            <a:srgbClr val="AEABAB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6095832" y="1878280"/>
            <a:ext cx="45600" cy="39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5590391" y="1655427"/>
            <a:ext cx="4668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A*02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6166610" y="1792777"/>
            <a:ext cx="4668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B*07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6120248" y="2015432"/>
            <a:ext cx="2823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?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"/>
          <p:cNvSpPr txBox="1"/>
          <p:nvPr/>
        </p:nvSpPr>
        <p:spPr>
          <a:xfrm>
            <a:off x="673968" y="3285376"/>
            <a:ext cx="83038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TCR alpha/beta biomarkers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"/>
          <p:cNvSpPr txBox="1"/>
          <p:nvPr/>
        </p:nvSpPr>
        <p:spPr>
          <a:xfrm>
            <a:off x="598371" y="4310140"/>
            <a:ext cx="90938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 err="1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metaclone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 biomarkers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"/>
          <p:cNvSpPr txBox="1"/>
          <p:nvPr/>
        </p:nvSpPr>
        <p:spPr>
          <a:xfrm>
            <a:off x="5046462" y="4143104"/>
            <a:ext cx="1363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HLA specific classifiers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"/>
          <p:cNvSpPr txBox="1"/>
          <p:nvPr/>
        </p:nvSpPr>
        <p:spPr>
          <a:xfrm>
            <a:off x="5097265" y="2816573"/>
            <a:ext cx="1630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000" b="1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00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leave-one-batch-out    cross-validation</a:t>
            </a:r>
            <a:endParaRPr sz="1000" i="0" u="none" strike="noStrike" cap="none" dirty="0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"/>
          <p:cNvCxnSpPr>
            <a:cxnSpLocks/>
          </p:cNvCxnSpPr>
          <p:nvPr/>
        </p:nvCxnSpPr>
        <p:spPr>
          <a:xfrm flipV="1">
            <a:off x="5382071" y="4416816"/>
            <a:ext cx="7868" cy="6504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5" name="Google Shape;275;p1"/>
          <p:cNvCxnSpPr/>
          <p:nvPr/>
        </p:nvCxnSpPr>
        <p:spPr>
          <a:xfrm>
            <a:off x="5379690" y="5068179"/>
            <a:ext cx="6678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6" name="Google Shape;276;p1"/>
          <p:cNvSpPr/>
          <p:nvPr/>
        </p:nvSpPr>
        <p:spPr>
          <a:xfrm>
            <a:off x="5461674" y="4820979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5788861" y="4599548"/>
            <a:ext cx="45600" cy="396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"/>
          <p:cNvCxnSpPr>
            <a:cxnSpLocks/>
            <a:stCxn id="276" idx="4"/>
          </p:cNvCxnSpPr>
          <p:nvPr/>
        </p:nvCxnSpPr>
        <p:spPr>
          <a:xfrm>
            <a:off x="5484474" y="4860579"/>
            <a:ext cx="0" cy="2067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9" name="Google Shape;279;p1"/>
          <p:cNvCxnSpPr>
            <a:cxnSpLocks/>
          </p:cNvCxnSpPr>
          <p:nvPr/>
        </p:nvCxnSpPr>
        <p:spPr>
          <a:xfrm>
            <a:off x="5814549" y="4630198"/>
            <a:ext cx="0" cy="44071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0" name="Google Shape;280;p1"/>
          <p:cNvSpPr txBox="1"/>
          <p:nvPr/>
        </p:nvSpPr>
        <p:spPr>
          <a:xfrm rot="-5400000">
            <a:off x="4894888" y="4736834"/>
            <a:ext cx="81462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F1-score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"/>
          <p:cNvCxnSpPr/>
          <p:nvPr/>
        </p:nvCxnSpPr>
        <p:spPr>
          <a:xfrm rot="10800000">
            <a:off x="5384443" y="4536122"/>
            <a:ext cx="607800" cy="3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82" name="Google Shape;282;p1"/>
          <p:cNvSpPr txBox="1"/>
          <p:nvPr/>
        </p:nvSpPr>
        <p:spPr>
          <a:xfrm>
            <a:off x="5225482" y="4454797"/>
            <a:ext cx="10230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 txBox="1"/>
          <p:nvPr/>
        </p:nvSpPr>
        <p:spPr>
          <a:xfrm rot="-1389463">
            <a:off x="5498346" y="4949632"/>
            <a:ext cx="717839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A*02+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"/>
          <p:cNvSpPr txBox="1"/>
          <p:nvPr/>
        </p:nvSpPr>
        <p:spPr>
          <a:xfrm rot="-1389463">
            <a:off x="5193546" y="4959153"/>
            <a:ext cx="717839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random</a:t>
            </a:r>
            <a:endParaRPr sz="800" b="0" i="0" u="none" strike="noStrike" cap="none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204869" y="2848057"/>
            <a:ext cx="345300" cy="3453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100"/>
            </a:pPr>
            <a:r>
              <a:rPr lang="en-US" sz="1000" b="1" dirty="0">
                <a:solidFill>
                  <a:schemeClr val="tx1"/>
                </a:solidFill>
                <a:latin typeface="+mj-lt"/>
                <a:cs typeface="Times New Roman"/>
                <a:sym typeface="Times New Roman"/>
              </a:rPr>
              <a:t>c</a:t>
            </a:r>
            <a:endParaRPr sz="1000" b="1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FE5DDAB9-3EF5-1B09-9D75-3C0A8961FABC}"/>
              </a:ext>
            </a:extLst>
          </p:cNvPr>
          <p:cNvCxnSpPr>
            <a:stCxn id="228" idx="3"/>
            <a:endCxn id="229" idx="1"/>
          </p:cNvCxnSpPr>
          <p:nvPr/>
        </p:nvCxnSpPr>
        <p:spPr>
          <a:xfrm flipV="1">
            <a:off x="3625309" y="1335282"/>
            <a:ext cx="1274769" cy="566680"/>
          </a:xfrm>
          <a:prstGeom prst="bentConnector3">
            <a:avLst>
              <a:gd name="adj1" fmla="val 51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92DDCED-DCB6-F76D-9C49-65BCBB076AE3}"/>
              </a:ext>
            </a:extLst>
          </p:cNvPr>
          <p:cNvCxnSpPr>
            <a:stCxn id="228" idx="3"/>
            <a:endCxn id="230" idx="1"/>
          </p:cNvCxnSpPr>
          <p:nvPr/>
        </p:nvCxnSpPr>
        <p:spPr>
          <a:xfrm flipV="1">
            <a:off x="3625309" y="1705788"/>
            <a:ext cx="937969" cy="196174"/>
          </a:xfrm>
          <a:prstGeom prst="bentConnector3">
            <a:avLst>
              <a:gd name="adj1" fmla="val 70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C7201DE-4EB6-18C1-EAF3-161C1E6CA5B2}"/>
              </a:ext>
            </a:extLst>
          </p:cNvPr>
          <p:cNvCxnSpPr>
            <a:cxnSpLocks/>
          </p:cNvCxnSpPr>
          <p:nvPr/>
        </p:nvCxnSpPr>
        <p:spPr>
          <a:xfrm>
            <a:off x="3636132" y="1902909"/>
            <a:ext cx="932459" cy="180959"/>
          </a:xfrm>
          <a:prstGeom prst="bentConnector3">
            <a:avLst>
              <a:gd name="adj1" fmla="val 700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581A940-EC1C-5E4D-A796-1120566D8914}"/>
              </a:ext>
            </a:extLst>
          </p:cNvPr>
          <p:cNvCxnSpPr>
            <a:stCxn id="228" idx="3"/>
            <a:endCxn id="231" idx="1"/>
          </p:cNvCxnSpPr>
          <p:nvPr/>
        </p:nvCxnSpPr>
        <p:spPr>
          <a:xfrm>
            <a:off x="3625309" y="1901962"/>
            <a:ext cx="1329366" cy="5224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101;p1">
            <a:extLst>
              <a:ext uri="{FF2B5EF4-FFF2-40B4-BE49-F238E27FC236}">
                <a16:creationId xmlns:a16="http://schemas.microsoft.com/office/drawing/2014/main" id="{7D0C86E2-B345-218C-5ED8-509D52C67C84}"/>
              </a:ext>
            </a:extLst>
          </p:cNvPr>
          <p:cNvSpPr txBox="1"/>
          <p:nvPr/>
        </p:nvSpPr>
        <p:spPr>
          <a:xfrm flipH="1">
            <a:off x="3405330" y="1696136"/>
            <a:ext cx="110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biomarkers </a:t>
            </a:r>
            <a:b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US" sz="1000" b="0" i="0" u="none" strike="noStrike" cap="none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validation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A476AC1C-1D60-5BD8-7B48-97C5AECED732}"/>
              </a:ext>
            </a:extLst>
          </p:cNvPr>
          <p:cNvCxnSpPr>
            <a:stCxn id="100" idx="3"/>
            <a:endCxn id="228" idx="1"/>
          </p:cNvCxnSpPr>
          <p:nvPr/>
        </p:nvCxnSpPr>
        <p:spPr>
          <a:xfrm flipV="1">
            <a:off x="1482239" y="1901962"/>
            <a:ext cx="1244845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 стрелкой 302">
            <a:extLst>
              <a:ext uri="{FF2B5EF4-FFF2-40B4-BE49-F238E27FC236}">
                <a16:creationId xmlns:a16="http://schemas.microsoft.com/office/drawing/2014/main" id="{53E2E07D-61F3-0CA4-1D4E-5E6F869E53A0}"/>
              </a:ext>
            </a:extLst>
          </p:cNvPr>
          <p:cNvCxnSpPr>
            <a:cxnSpLocks/>
            <a:stCxn id="268" idx="3"/>
            <a:endCxn id="174" idx="0"/>
          </p:cNvCxnSpPr>
          <p:nvPr/>
        </p:nvCxnSpPr>
        <p:spPr>
          <a:xfrm>
            <a:off x="1504352" y="3608526"/>
            <a:ext cx="450285" cy="491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 стрелкой 304">
            <a:extLst>
              <a:ext uri="{FF2B5EF4-FFF2-40B4-BE49-F238E27FC236}">
                <a16:creationId xmlns:a16="http://schemas.microsoft.com/office/drawing/2014/main" id="{1CF18227-022B-4621-CD8C-F82DCB59AC93}"/>
              </a:ext>
            </a:extLst>
          </p:cNvPr>
          <p:cNvCxnSpPr>
            <a:cxnSpLocks/>
            <a:stCxn id="269" idx="3"/>
            <a:endCxn id="174" idx="0"/>
          </p:cNvCxnSpPr>
          <p:nvPr/>
        </p:nvCxnSpPr>
        <p:spPr>
          <a:xfrm flipV="1">
            <a:off x="1507758" y="4100445"/>
            <a:ext cx="446879" cy="455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 стрелкой 324">
            <a:extLst>
              <a:ext uri="{FF2B5EF4-FFF2-40B4-BE49-F238E27FC236}">
                <a16:creationId xmlns:a16="http://schemas.microsoft.com/office/drawing/2014/main" id="{98BE8922-A569-4DDA-6D4A-38D8820840A9}"/>
              </a:ext>
            </a:extLst>
          </p:cNvPr>
          <p:cNvCxnSpPr>
            <a:cxnSpLocks/>
          </p:cNvCxnSpPr>
          <p:nvPr/>
        </p:nvCxnSpPr>
        <p:spPr>
          <a:xfrm flipV="1">
            <a:off x="4309521" y="3587875"/>
            <a:ext cx="817952" cy="520114"/>
          </a:xfrm>
          <a:prstGeom prst="bentConnector3">
            <a:avLst>
              <a:gd name="adj1" fmla="val 6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 стрелкой 329">
            <a:extLst>
              <a:ext uri="{FF2B5EF4-FFF2-40B4-BE49-F238E27FC236}">
                <a16:creationId xmlns:a16="http://schemas.microsoft.com/office/drawing/2014/main" id="{A4C4136F-7C56-517E-3A2B-6857B1EC3C75}"/>
              </a:ext>
            </a:extLst>
          </p:cNvPr>
          <p:cNvCxnSpPr>
            <a:cxnSpLocks/>
          </p:cNvCxnSpPr>
          <p:nvPr/>
        </p:nvCxnSpPr>
        <p:spPr>
          <a:xfrm>
            <a:off x="4309590" y="4107989"/>
            <a:ext cx="867801" cy="554649"/>
          </a:xfrm>
          <a:prstGeom prst="bentConnector3">
            <a:avLst>
              <a:gd name="adj1" fmla="val 61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 стрелкой 337">
            <a:extLst>
              <a:ext uri="{FF2B5EF4-FFF2-40B4-BE49-F238E27FC236}">
                <a16:creationId xmlns:a16="http://schemas.microsoft.com/office/drawing/2014/main" id="{306B0B32-0E59-9C94-9E89-E695F104C3A1}"/>
              </a:ext>
            </a:extLst>
          </p:cNvPr>
          <p:cNvCxnSpPr>
            <a:stCxn id="91" idx="3"/>
            <a:endCxn id="96" idx="1"/>
          </p:cNvCxnSpPr>
          <p:nvPr/>
        </p:nvCxnSpPr>
        <p:spPr>
          <a:xfrm flipV="1">
            <a:off x="2361560" y="631366"/>
            <a:ext cx="1311275" cy="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 стрелкой 339">
            <a:extLst>
              <a:ext uri="{FF2B5EF4-FFF2-40B4-BE49-F238E27FC236}">
                <a16:creationId xmlns:a16="http://schemas.microsoft.com/office/drawing/2014/main" id="{5E6F75FF-0A47-649C-0954-2794C69E154A}"/>
              </a:ext>
            </a:extLst>
          </p:cNvPr>
          <p:cNvCxnSpPr>
            <a:stCxn id="96" idx="3"/>
            <a:endCxn id="97" idx="1"/>
          </p:cNvCxnSpPr>
          <p:nvPr/>
        </p:nvCxnSpPr>
        <p:spPr>
          <a:xfrm flipV="1">
            <a:off x="4744715" y="626286"/>
            <a:ext cx="891229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>
            <a:extLst>
              <a:ext uri="{FF2B5EF4-FFF2-40B4-BE49-F238E27FC236}">
                <a16:creationId xmlns:a16="http://schemas.microsoft.com/office/drawing/2014/main" id="{D0A16405-A528-46E5-B41A-EF15BC901784}"/>
              </a:ext>
            </a:extLst>
          </p:cNvPr>
          <p:cNvCxnSpPr>
            <a:cxnSpLocks/>
          </p:cNvCxnSpPr>
          <p:nvPr/>
        </p:nvCxnSpPr>
        <p:spPr>
          <a:xfrm flipV="1">
            <a:off x="1180152" y="6403344"/>
            <a:ext cx="1069520" cy="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>
            <a:extLst>
              <a:ext uri="{FF2B5EF4-FFF2-40B4-BE49-F238E27FC236}">
                <a16:creationId xmlns:a16="http://schemas.microsoft.com/office/drawing/2014/main" id="{16A978D2-C053-7F2D-F71B-0BB1B592F325}"/>
              </a:ext>
            </a:extLst>
          </p:cNvPr>
          <p:cNvCxnSpPr>
            <a:cxnSpLocks/>
          </p:cNvCxnSpPr>
          <p:nvPr/>
        </p:nvCxnSpPr>
        <p:spPr>
          <a:xfrm flipV="1">
            <a:off x="3119175" y="6397613"/>
            <a:ext cx="1446644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Google Shape;257;p1">
            <a:extLst>
              <a:ext uri="{FF2B5EF4-FFF2-40B4-BE49-F238E27FC236}">
                <a16:creationId xmlns:a16="http://schemas.microsoft.com/office/drawing/2014/main" id="{545FDAB5-4155-D9DD-621F-B6E8BF44F157}"/>
              </a:ext>
            </a:extLst>
          </p:cNvPr>
          <p:cNvSpPr/>
          <p:nvPr/>
        </p:nvSpPr>
        <p:spPr>
          <a:xfrm>
            <a:off x="6085943" y="2217276"/>
            <a:ext cx="45600" cy="39600"/>
          </a:xfrm>
          <a:prstGeom prst="ellipse">
            <a:avLst/>
          </a:prstGeom>
          <a:solidFill>
            <a:srgbClr val="AEABAB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chemeClr val="tx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4E4E"/>
      </a:accent1>
      <a:accent2>
        <a:srgbClr val="ED7D31"/>
      </a:accent2>
      <a:accent3>
        <a:srgbClr val="A5A5A5"/>
      </a:accent3>
      <a:accent4>
        <a:srgbClr val="FFC000"/>
      </a:accent4>
      <a:accent5>
        <a:srgbClr val="3A383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0</TotalTime>
  <Words>150</Words>
  <Application>Microsoft Office PowerPoint</Application>
  <PresentationFormat>Произвольный</PresentationFormat>
  <Paragraphs>56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Vlasova</dc:creator>
  <cp:lastModifiedBy>Elizabeth Vlasova</cp:lastModifiedBy>
  <cp:revision>1</cp:revision>
  <dcterms:created xsi:type="dcterms:W3CDTF">2023-04-14T15:29:00Z</dcterms:created>
  <dcterms:modified xsi:type="dcterms:W3CDTF">2023-10-25T12:45:19Z</dcterms:modified>
</cp:coreProperties>
</file>