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C55A11"/>
    <a:srgbClr val="2F5597"/>
    <a:srgbClr val="F4B18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5946"/>
  </p:normalViewPr>
  <p:slideViewPr>
    <p:cSldViewPr snapToGrid="0" showGuides="1">
      <p:cViewPr varScale="1">
        <p:scale>
          <a:sx n="111" d="100"/>
          <a:sy n="111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0FD4-0085-F5F3-48BC-FEC9EE0ED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DBE76-4976-235C-C88B-7E815F139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8781-7F24-DDE3-4855-4787C5E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AAFE-B5C7-B458-ADC3-662A1BF4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F53A-DCE0-4885-A435-92EBA4D1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8674-C818-7C7A-5530-F82D8D7F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F2C3F-0E8D-13CE-32EE-DD67BF3E9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69A0-D955-E4D5-4F72-BC5AD07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AB31-8F93-49F7-780A-36198C4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EE93-8494-0EDA-8407-4FFE4CB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528D-A35A-5446-CC48-96DDBD0BC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B131-DB08-8B15-5A78-37C019B5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2F40-6BF7-BAC4-5ACD-ECFF5BFC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B5AC-1B24-619A-BA25-A8BE1706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7E7-6784-BA2E-A2B2-CFAC7EDC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50F7-72B2-9D08-DB53-6A48790E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386C-DFE9-544C-7142-92358AAA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C528-C2E0-295D-4E85-C7566F90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FF50-8A86-38C3-42BD-56532145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84A5-4E17-491C-50A4-552E290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EE37-9B12-9D19-B883-57D8949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ACD8-3138-6F3C-47B8-BC1EF432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05A7-8493-14A9-0DBC-1A648DF0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2A46-C257-1FA6-9E8C-77D166A9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EF15-FC99-2E73-DFB4-EAE12AA0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342-DE33-D9B0-D63D-962D8143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8950-6119-53DE-DFCB-44275C222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F143B-5CAB-982B-F442-27D74B3F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9B0C-6B63-AE4D-DCB6-645CCDA5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8DEA-2A8C-9287-FCD5-AE6E6A89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B397E-C29B-5B10-F715-2D73CA0A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7609-04AF-897F-F7EA-34804023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F6FC6-E5BE-D2C3-0BC8-2C807074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A8BE-5B8A-4B03-9476-1A4A2143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C511B-FFE8-3C82-8539-507D2EFD5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1C25-9F32-7F07-85D9-FFB66E9B0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257B3-E2C4-4AE7-345C-84C5FFF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1EE85-4154-9070-C331-08F130AF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FBD0D-EDEA-3CAB-A497-50C07485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F88C-869B-5E53-2326-D03C2F95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226F4-EC90-CB57-0D7A-40F0027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7C748-670C-2400-6299-713B1E1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7A4D-C325-C83D-8BD3-D258ED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B2A53-7ADE-AA01-7093-406FA8D5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7D30E-5B0C-E306-A1E3-EBB68079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CBAF3-DCAA-5C3E-EBFC-F0A6EFFD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5516-C8B4-5C63-DDCA-C1B8AD77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EE7B-B1E5-836C-3A1A-7FB79A43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4D9E0-EA30-4106-2F25-A76BC4E9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4282-5777-EFDC-47EF-49B1AA1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3421-B99F-1288-96F0-288F7BD4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77C7-EF97-1A8F-702E-7DB6ED58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2042-1927-916E-F54A-C8350D89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C02DF-56A4-055A-DAC2-F70B73AE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D251-23B8-F867-21FA-EDCA6B4A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C611-3C67-3969-9F00-3B42B58F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2763-1449-7610-6E23-04B9AC7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A909-7CA7-4EC0-0296-86189CEA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510E0-FF4D-B0F4-7541-659B9AED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DE34-1FBB-D65A-78D3-37FFDA90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E7F0-9386-738A-F941-966339F2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9DCB-577E-0244-AEDE-47327B008C6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D531-A5B9-BBBA-033D-8C368402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8505-D976-8678-7CD7-B7BA55B0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27A2-F7E7-104B-8F1E-BE399210B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11B5EB0F-237E-8CD0-9627-6D2ECAD3EB9A}"/>
              </a:ext>
            </a:extLst>
          </p:cNvPr>
          <p:cNvSpPr/>
          <p:nvPr/>
        </p:nvSpPr>
        <p:spPr>
          <a:xfrm>
            <a:off x="1084822" y="496302"/>
            <a:ext cx="5896513" cy="29017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9A85943-C95C-9840-DCA3-13B08D19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47" y="5982240"/>
            <a:ext cx="983659" cy="5188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01FE3FC-BBA6-D12E-5E73-DB48E777C224}"/>
              </a:ext>
            </a:extLst>
          </p:cNvPr>
          <p:cNvSpPr/>
          <p:nvPr/>
        </p:nvSpPr>
        <p:spPr>
          <a:xfrm>
            <a:off x="1394153" y="776690"/>
            <a:ext cx="1817225" cy="181722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723085-F8C4-4B87-9963-1D95CC370166}"/>
              </a:ext>
            </a:extLst>
          </p:cNvPr>
          <p:cNvSpPr/>
          <p:nvPr/>
        </p:nvSpPr>
        <p:spPr>
          <a:xfrm>
            <a:off x="2204381" y="2246675"/>
            <a:ext cx="254643" cy="254643"/>
          </a:xfrm>
          <a:prstGeom prst="ellipse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53F60D-E7E3-393E-12B6-BC5F4D38DF36}"/>
              </a:ext>
            </a:extLst>
          </p:cNvPr>
          <p:cNvSpPr/>
          <p:nvPr/>
        </p:nvSpPr>
        <p:spPr>
          <a:xfrm>
            <a:off x="2273827" y="2061482"/>
            <a:ext cx="416688" cy="416688"/>
          </a:xfrm>
          <a:prstGeom prst="ellipse">
            <a:avLst/>
          </a:prstGeom>
          <a:solidFill>
            <a:schemeClr val="accent4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0E9E6-103C-BE32-E5C2-2E99BAC6F142}"/>
              </a:ext>
            </a:extLst>
          </p:cNvPr>
          <p:cNvSpPr txBox="1"/>
          <p:nvPr/>
        </p:nvSpPr>
        <p:spPr>
          <a:xfrm>
            <a:off x="1671945" y="973459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B1DC5-8F1F-EE2C-6BF1-A34767935A68}"/>
              </a:ext>
            </a:extLst>
          </p:cNvPr>
          <p:cNvSpPr txBox="1"/>
          <p:nvPr/>
        </p:nvSpPr>
        <p:spPr>
          <a:xfrm>
            <a:off x="2522682" y="1761071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56C14-5EF6-4DBA-3A04-2B3DD0015356}"/>
              </a:ext>
            </a:extLst>
          </p:cNvPr>
          <p:cNvSpPr txBox="1"/>
          <p:nvPr/>
        </p:nvSpPr>
        <p:spPr>
          <a:xfrm>
            <a:off x="1900540" y="2108838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E36C8-C28E-369A-32E0-8A0FC59128F8}"/>
              </a:ext>
            </a:extLst>
          </p:cNvPr>
          <p:cNvSpPr/>
          <p:nvPr/>
        </p:nvSpPr>
        <p:spPr>
          <a:xfrm>
            <a:off x="4638302" y="1515728"/>
            <a:ext cx="590309" cy="30525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E347C-BA20-1DFA-EB4C-79FC4702ECB3}"/>
              </a:ext>
            </a:extLst>
          </p:cNvPr>
          <p:cNvSpPr/>
          <p:nvPr/>
        </p:nvSpPr>
        <p:spPr>
          <a:xfrm>
            <a:off x="5228612" y="1515728"/>
            <a:ext cx="324092" cy="30525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0AED6-D39E-15E4-F0C9-F007696B2844}"/>
              </a:ext>
            </a:extLst>
          </p:cNvPr>
          <p:cNvSpPr/>
          <p:nvPr/>
        </p:nvSpPr>
        <p:spPr>
          <a:xfrm>
            <a:off x="5552701" y="1515728"/>
            <a:ext cx="159251" cy="305250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A89F21-CDD0-877A-508D-D6E4A126A55C}"/>
              </a:ext>
            </a:extLst>
          </p:cNvPr>
          <p:cNvSpPr/>
          <p:nvPr/>
        </p:nvSpPr>
        <p:spPr>
          <a:xfrm>
            <a:off x="5711952" y="1515728"/>
            <a:ext cx="92053" cy="305250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607228-4A29-E099-67FB-563EF076ACFC}"/>
              </a:ext>
            </a:extLst>
          </p:cNvPr>
          <p:cNvSpPr/>
          <p:nvPr/>
        </p:nvSpPr>
        <p:spPr>
          <a:xfrm>
            <a:off x="4638300" y="1943072"/>
            <a:ext cx="355634" cy="30525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FCB96-A4FD-6F22-20CA-DC86115D763A}"/>
              </a:ext>
            </a:extLst>
          </p:cNvPr>
          <p:cNvSpPr/>
          <p:nvPr/>
        </p:nvSpPr>
        <p:spPr>
          <a:xfrm>
            <a:off x="4993934" y="1943072"/>
            <a:ext cx="185703" cy="305250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489BB-FF7D-407E-BE69-AAD864D4FAB2}"/>
              </a:ext>
            </a:extLst>
          </p:cNvPr>
          <p:cNvSpPr/>
          <p:nvPr/>
        </p:nvSpPr>
        <p:spPr>
          <a:xfrm>
            <a:off x="5175865" y="1943072"/>
            <a:ext cx="105491" cy="305250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07CB6-6A64-AE23-0EC6-7AB53906D15A}"/>
              </a:ext>
            </a:extLst>
          </p:cNvPr>
          <p:cNvSpPr/>
          <p:nvPr/>
        </p:nvSpPr>
        <p:spPr>
          <a:xfrm>
            <a:off x="5278103" y="1943072"/>
            <a:ext cx="525902" cy="305250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0E73C-822B-8FE1-F289-74DB2CF86868}"/>
              </a:ext>
            </a:extLst>
          </p:cNvPr>
          <p:cNvSpPr txBox="1"/>
          <p:nvPr/>
        </p:nvSpPr>
        <p:spPr>
          <a:xfrm>
            <a:off x="5804583" y="1514412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DB9AF-93E5-BFC2-BE5B-92B183BDD586}"/>
              </a:ext>
            </a:extLst>
          </p:cNvPr>
          <p:cNvSpPr txBox="1"/>
          <p:nvPr/>
        </p:nvSpPr>
        <p:spPr>
          <a:xfrm>
            <a:off x="5804005" y="1939608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cells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AAAF9-D4E6-5801-5E84-24CCBF32403D}"/>
              </a:ext>
            </a:extLst>
          </p:cNvPr>
          <p:cNvSpPr txBox="1"/>
          <p:nvPr/>
        </p:nvSpPr>
        <p:spPr>
          <a:xfrm>
            <a:off x="4299296" y="2248369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1,   2,3,     3+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4F9638-9AA9-4BEF-FD92-B2C23219DA01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H="1">
            <a:off x="4638302" y="953058"/>
            <a:ext cx="3170" cy="715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498888-8DEC-EDEC-9045-92002D2DB3E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386974" y="953058"/>
            <a:ext cx="417609" cy="56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475888-74C3-0634-003C-0F59CB314135}"/>
              </a:ext>
            </a:extLst>
          </p:cNvPr>
          <p:cNvSpPr/>
          <p:nvPr/>
        </p:nvSpPr>
        <p:spPr>
          <a:xfrm>
            <a:off x="4641472" y="580307"/>
            <a:ext cx="745502" cy="745502"/>
          </a:xfrm>
          <a:prstGeom prst="ellipse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D31D596-606E-14DB-8FA8-5D6E17584A57}"/>
              </a:ext>
            </a:extLst>
          </p:cNvPr>
          <p:cNvSpPr/>
          <p:nvPr/>
        </p:nvSpPr>
        <p:spPr>
          <a:xfrm rot="16200000">
            <a:off x="5132858" y="2090543"/>
            <a:ext cx="185193" cy="1157104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11A23E-C758-302E-19F8-B93C5FAD5D7E}"/>
              </a:ext>
            </a:extLst>
          </p:cNvPr>
          <p:cNvSpPr txBox="1"/>
          <p:nvPr/>
        </p:nvSpPr>
        <p:spPr>
          <a:xfrm>
            <a:off x="4430966" y="27589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E7F47-3B84-FA72-6DF1-1312E1585AD5}"/>
              </a:ext>
            </a:extLst>
          </p:cNvPr>
          <p:cNvSpPr txBox="1"/>
          <p:nvPr/>
        </p:nvSpPr>
        <p:spPr>
          <a:xfrm>
            <a:off x="5354785" y="2760891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574111-560B-C46F-4CCC-78D47A1DDA8E}"/>
              </a:ext>
            </a:extLst>
          </p:cNvPr>
          <p:cNvSpPr txBox="1"/>
          <p:nvPr/>
        </p:nvSpPr>
        <p:spPr>
          <a:xfrm>
            <a:off x="4726788" y="62579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5544D2-8E6D-0E8C-2D67-9BB3E2ADA14F}"/>
              </a:ext>
            </a:extLst>
          </p:cNvPr>
          <p:cNvSpPr/>
          <p:nvPr/>
        </p:nvSpPr>
        <p:spPr>
          <a:xfrm>
            <a:off x="8438543" y="588598"/>
            <a:ext cx="919536" cy="1535355"/>
          </a:xfrm>
          <a:prstGeom prst="rect">
            <a:avLst/>
          </a:prstGeom>
          <a:solidFill>
            <a:schemeClr val="accent4">
              <a:alpha val="74902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80E65D-E8D8-43CD-D457-8041D412D5EC}"/>
              </a:ext>
            </a:extLst>
          </p:cNvPr>
          <p:cNvSpPr/>
          <p:nvPr/>
        </p:nvSpPr>
        <p:spPr>
          <a:xfrm>
            <a:off x="7219136" y="864504"/>
            <a:ext cx="884964" cy="1463906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68FBE9-6451-1CF0-A249-B722D5B008B4}"/>
              </a:ext>
            </a:extLst>
          </p:cNvPr>
          <p:cNvSpPr/>
          <p:nvPr/>
        </p:nvSpPr>
        <p:spPr>
          <a:xfrm>
            <a:off x="7286223" y="1383786"/>
            <a:ext cx="576924" cy="785705"/>
          </a:xfrm>
          <a:prstGeom prst="rect">
            <a:avLst/>
          </a:prstGeom>
          <a:solidFill>
            <a:schemeClr val="accent4">
              <a:alpha val="74902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5610A9-B491-082E-7369-736DD3ED36D5}"/>
              </a:ext>
            </a:extLst>
          </p:cNvPr>
          <p:cNvSpPr/>
          <p:nvPr/>
        </p:nvSpPr>
        <p:spPr>
          <a:xfrm>
            <a:off x="8781720" y="731932"/>
            <a:ext cx="449673" cy="662208"/>
          </a:xfrm>
          <a:prstGeom prst="rect">
            <a:avLst/>
          </a:prstGeom>
          <a:solidFill>
            <a:schemeClr val="tx2">
              <a:lumMod val="60000"/>
              <a:lumOff val="40000"/>
              <a:alpha val="74902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6102D6-73F3-12CF-4CF6-5681CEE89319}"/>
              </a:ext>
            </a:extLst>
          </p:cNvPr>
          <p:cNvCxnSpPr>
            <a:cxnSpLocks/>
          </p:cNvCxnSpPr>
          <p:nvPr/>
        </p:nvCxnSpPr>
        <p:spPr>
          <a:xfrm flipH="1">
            <a:off x="7287656" y="732283"/>
            <a:ext cx="1494062" cy="6515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21166F-E16C-EA48-98F8-332604C7D140}"/>
              </a:ext>
            </a:extLst>
          </p:cNvPr>
          <p:cNvCxnSpPr>
            <a:cxnSpLocks/>
          </p:cNvCxnSpPr>
          <p:nvPr/>
        </p:nvCxnSpPr>
        <p:spPr>
          <a:xfrm flipH="1">
            <a:off x="7863147" y="1394140"/>
            <a:ext cx="1368246" cy="77527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20653C7-1FCA-A9AA-20B5-B069769D2B6F}"/>
              </a:ext>
            </a:extLst>
          </p:cNvPr>
          <p:cNvSpPr txBox="1"/>
          <p:nvPr/>
        </p:nvSpPr>
        <p:spPr>
          <a:xfrm>
            <a:off x="7276008" y="1710165"/>
            <a:ext cx="56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1B1F69-B145-C16F-791D-1EDAFD0E02DC}"/>
              </a:ext>
            </a:extLst>
          </p:cNvPr>
          <p:cNvSpPr txBox="1"/>
          <p:nvPr/>
        </p:nvSpPr>
        <p:spPr>
          <a:xfrm>
            <a:off x="8781719" y="924886"/>
            <a:ext cx="51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778F53-B413-39AB-46E8-A786A9EEBBDD}"/>
              </a:ext>
            </a:extLst>
          </p:cNvPr>
          <p:cNvSpPr txBox="1"/>
          <p:nvPr/>
        </p:nvSpPr>
        <p:spPr>
          <a:xfrm>
            <a:off x="7070312" y="871037"/>
            <a:ext cx="9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F4FF6B-C613-F3D1-170E-EB4A5EA7E15E}"/>
              </a:ext>
            </a:extLst>
          </p:cNvPr>
          <p:cNvSpPr txBox="1"/>
          <p:nvPr/>
        </p:nvSpPr>
        <p:spPr>
          <a:xfrm>
            <a:off x="8529066" y="2069492"/>
            <a:ext cx="1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D0049A-CE69-1B08-3878-69C25B42868F}"/>
              </a:ext>
            </a:extLst>
          </p:cNvPr>
          <p:cNvSpPr txBox="1"/>
          <p:nvPr/>
        </p:nvSpPr>
        <p:spPr>
          <a:xfrm>
            <a:off x="7139934" y="2368363"/>
            <a:ext cx="2934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expected overlaps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only know summary statistics of both samples, such as diversity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N(A),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c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N(B),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(B), c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53DE6D-E518-71C8-1032-44EB05BB35B6}"/>
              </a:ext>
            </a:extLst>
          </p:cNvPr>
          <p:cNvSpPr txBox="1"/>
          <p:nvPr/>
        </p:nvSpPr>
        <p:spPr>
          <a:xfrm>
            <a:off x="4686157" y="1533042"/>
            <a:ext cx="1308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D32551-6979-F0B4-A8E0-9456897BF4E5}"/>
              </a:ext>
            </a:extLst>
          </p:cNvPr>
          <p:cNvSpPr txBox="1"/>
          <p:nvPr/>
        </p:nvSpPr>
        <p:spPr>
          <a:xfrm>
            <a:off x="4624707" y="1958291"/>
            <a:ext cx="1308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</a:t>
            </a:r>
            <a:r>
              <a: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AA5D6B-C220-9D78-9549-0E8A9606CB55}"/>
              </a:ext>
            </a:extLst>
          </p:cNvPr>
          <p:cNvSpPr txBox="1"/>
          <p:nvPr/>
        </p:nvSpPr>
        <p:spPr>
          <a:xfrm>
            <a:off x="3734168" y="3553718"/>
            <a:ext cx="3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clones by size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build a linear model (using common R-style syntax)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fraction of clones from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captured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Condition/clone grouping effects are tested by introducing factor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A37B50-9D81-B42E-3F29-8C2EB02A6294}"/>
              </a:ext>
            </a:extLst>
          </p:cNvPr>
          <p:cNvSpPr txBox="1"/>
          <p:nvPr/>
        </p:nvSpPr>
        <p:spPr>
          <a:xfrm>
            <a:off x="7135858" y="3552507"/>
            <a:ext cx="39030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quantifying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chimerism/subset survival in HSCT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clonal dynamics in time courses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emerging antigen-specific T-cells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5C60AE-AB41-78B7-89AA-3C1B01CA4753}"/>
              </a:ext>
            </a:extLst>
          </p:cNvPr>
          <p:cNvSpPr/>
          <p:nvPr/>
        </p:nvSpPr>
        <p:spPr>
          <a:xfrm>
            <a:off x="4574976" y="4370671"/>
            <a:ext cx="1258714" cy="389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C34115-A3A5-F4F6-DCC4-0596302567D6}"/>
              </a:ext>
            </a:extLst>
          </p:cNvPr>
          <p:cNvSpPr/>
          <p:nvPr/>
        </p:nvSpPr>
        <p:spPr>
          <a:xfrm>
            <a:off x="4584871" y="5862085"/>
            <a:ext cx="1511129" cy="389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660582-14F3-888C-D0F5-230B5CF0D0C3}"/>
              </a:ext>
            </a:extLst>
          </p:cNvPr>
          <p:cNvGrpSpPr/>
          <p:nvPr/>
        </p:nvGrpSpPr>
        <p:grpSpPr>
          <a:xfrm>
            <a:off x="1084822" y="4967102"/>
            <a:ext cx="2373877" cy="1438276"/>
            <a:chOff x="9432587" y="3462338"/>
            <a:chExt cx="2373877" cy="1438276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B5A604B-D0D8-298F-53F1-462D91234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9139"/>
            <a:stretch/>
          </p:blipFill>
          <p:spPr>
            <a:xfrm>
              <a:off x="9432587" y="3523258"/>
              <a:ext cx="2373877" cy="137735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C97723B-9092-02D0-C6F7-191AE7BF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77" t="87609"/>
            <a:stretch/>
          </p:blipFill>
          <p:spPr>
            <a:xfrm>
              <a:off x="9934571" y="3462338"/>
              <a:ext cx="1802332" cy="165161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26FE906-AF5A-C602-9C1A-5BE97D5F76A1}"/>
              </a:ext>
            </a:extLst>
          </p:cNvPr>
          <p:cNvSpPr txBox="1"/>
          <p:nvPr/>
        </p:nvSpPr>
        <p:spPr>
          <a:xfrm>
            <a:off x="979238" y="3553719"/>
            <a:ext cx="2654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Clones of size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well-defined probabilities to be captured in the following sample that increase exponentially with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F51A14-6C71-226B-ADCD-7257D6B3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6"/>
          <a:stretch/>
        </p:blipFill>
        <p:spPr bwMode="auto">
          <a:xfrm>
            <a:off x="7719772" y="5021042"/>
            <a:ext cx="1361701" cy="6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3042EA0-3B1A-8B1C-C5EC-8F36CE9B9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97" y="4075055"/>
            <a:ext cx="1120434" cy="5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CBE04B9-6365-562E-1F22-D7602D44C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023" y="6247527"/>
            <a:ext cx="269261" cy="29182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83FA9B6-3A85-4654-C2EE-066DC124D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7085" y="6317866"/>
            <a:ext cx="269261" cy="29182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847B756-C1A1-867B-86C8-F30DADF53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7424" y="6212360"/>
            <a:ext cx="269261" cy="2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0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191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2023-02-21T16:05:50Z</dcterms:created>
  <dcterms:modified xsi:type="dcterms:W3CDTF">2023-05-30T21:38:06Z</dcterms:modified>
</cp:coreProperties>
</file>