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57" r:id="rId6"/>
    <p:sldId id="258" r:id="rId7"/>
    <p:sldId id="259"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0448A-5AC7-41DC-AE85-68DC7FC35200}" v="60" dt="2023-05-28T18:05:46.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eep Siriki [Libsys]" userId="S::dileeps@libsysinc.com::3bc1f3dc-9015-49ba-a981-1d9c15a003d9" providerId="AD" clId="Web-{05E0448A-5AC7-41DC-AE85-68DC7FC35200}"/>
    <pc:docChg chg="addSld delSld modSld sldOrd">
      <pc:chgData name="Dileep Siriki [Libsys]" userId="S::dileeps@libsysinc.com::3bc1f3dc-9015-49ba-a981-1d9c15a003d9" providerId="AD" clId="Web-{05E0448A-5AC7-41DC-AE85-68DC7FC35200}" dt="2023-05-28T18:05:46.817" v="55"/>
      <pc:docMkLst>
        <pc:docMk/>
      </pc:docMkLst>
      <pc:sldChg chg="modSp new del">
        <pc:chgData name="Dileep Siriki [Libsys]" userId="S::dileeps@libsysinc.com::3bc1f3dc-9015-49ba-a981-1d9c15a003d9" providerId="AD" clId="Web-{05E0448A-5AC7-41DC-AE85-68DC7FC35200}" dt="2023-05-28T18:04:00.628" v="48"/>
        <pc:sldMkLst>
          <pc:docMk/>
          <pc:sldMk cId="847699232" sldId="263"/>
        </pc:sldMkLst>
        <pc:spChg chg="mod">
          <ac:chgData name="Dileep Siriki [Libsys]" userId="S::dileeps@libsysinc.com::3bc1f3dc-9015-49ba-a981-1d9c15a003d9" providerId="AD" clId="Web-{05E0448A-5AC7-41DC-AE85-68DC7FC35200}" dt="2023-05-28T18:03:52.472" v="47" actId="20577"/>
          <ac:spMkLst>
            <pc:docMk/>
            <pc:sldMk cId="847699232" sldId="263"/>
            <ac:spMk id="2" creationId="{9D7D8E29-D0BD-61C0-A6AB-9B00703D0C83}"/>
          </ac:spMkLst>
        </pc:spChg>
      </pc:sldChg>
      <pc:sldChg chg="modSp new del ord">
        <pc:chgData name="Dileep Siriki [Libsys]" userId="S::dileeps@libsysinc.com::3bc1f3dc-9015-49ba-a981-1d9c15a003d9" providerId="AD" clId="Web-{05E0448A-5AC7-41DC-AE85-68DC7FC35200}" dt="2023-05-28T18:03:18.659" v="31"/>
        <pc:sldMkLst>
          <pc:docMk/>
          <pc:sldMk cId="1870187304" sldId="263"/>
        </pc:sldMkLst>
        <pc:spChg chg="mod">
          <ac:chgData name="Dileep Siriki [Libsys]" userId="S::dileeps@libsysinc.com::3bc1f3dc-9015-49ba-a981-1d9c15a003d9" providerId="AD" clId="Web-{05E0448A-5AC7-41DC-AE85-68DC7FC35200}" dt="2023-05-28T18:03:13.049" v="30" actId="20577"/>
          <ac:spMkLst>
            <pc:docMk/>
            <pc:sldMk cId="1870187304" sldId="263"/>
            <ac:spMk id="2" creationId="{56155C29-845F-E1DD-AB7A-E63ADB132D6E}"/>
          </ac:spMkLst>
        </pc:spChg>
      </pc:sldChg>
      <pc:sldChg chg="modSp new del">
        <pc:chgData name="Dileep Siriki [Libsys]" userId="S::dileeps@libsysinc.com::3bc1f3dc-9015-49ba-a981-1d9c15a003d9" providerId="AD" clId="Web-{05E0448A-5AC7-41DC-AE85-68DC7FC35200}" dt="2023-05-28T18:05:46.817" v="55"/>
        <pc:sldMkLst>
          <pc:docMk/>
          <pc:sldMk cId="3644687639" sldId="263"/>
        </pc:sldMkLst>
        <pc:spChg chg="mod">
          <ac:chgData name="Dileep Siriki [Libsys]" userId="S::dileeps@libsysinc.com::3bc1f3dc-9015-49ba-a981-1d9c15a003d9" providerId="AD" clId="Web-{05E0448A-5AC7-41DC-AE85-68DC7FC35200}" dt="2023-05-28T18:04:34.409" v="54" actId="20577"/>
          <ac:spMkLst>
            <pc:docMk/>
            <pc:sldMk cId="3644687639" sldId="263"/>
            <ac:spMk id="2" creationId="{A790C2EC-DA4E-0149-A557-43EF6F07E5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4D77-5649-4553-D20E-BF7443BD2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5FCA39-3EC1-5312-5C91-A8B5359D7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A48B7F-2B81-85BE-4E92-1E068CB234C7}"/>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5" name="Footer Placeholder 4">
            <a:extLst>
              <a:ext uri="{FF2B5EF4-FFF2-40B4-BE49-F238E27FC236}">
                <a16:creationId xmlns:a16="http://schemas.microsoft.com/office/drawing/2014/main" id="{54A65B42-3230-4C51-0C7C-0C00F660F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7AAEF-8706-67A8-F58D-B415D7C4DF6E}"/>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273759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6751-0AB3-33C4-5390-349335E91B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95004-69A3-B4EF-3E17-AB11930774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C92DD-37E5-F9EA-941E-7DB853516BCA}"/>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5" name="Footer Placeholder 4">
            <a:extLst>
              <a:ext uri="{FF2B5EF4-FFF2-40B4-BE49-F238E27FC236}">
                <a16:creationId xmlns:a16="http://schemas.microsoft.com/office/drawing/2014/main" id="{111E2073-5449-E964-A4F6-2C8F24B58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A61BA-3CE6-5AE0-28E1-4D43B892181F}"/>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418776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8E1AD-C69C-C9E6-E0FA-364EBF30D6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9F718-F6C0-65DC-CE17-C4681BBC7E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408D8-9746-B734-3F11-A70D1A81B42B}"/>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5" name="Footer Placeholder 4">
            <a:extLst>
              <a:ext uri="{FF2B5EF4-FFF2-40B4-BE49-F238E27FC236}">
                <a16:creationId xmlns:a16="http://schemas.microsoft.com/office/drawing/2014/main" id="{B5E71C2B-3435-DFAB-9728-67981BC7E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3CCF7-3369-CAAA-216D-F949EAE3932C}"/>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26557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2F3A-5F50-8E9B-5E2E-EE0AB25B0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2F051-2DF2-CEAC-23FD-6B46DCC8E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C60F2-FF1B-5F9B-FF29-F4909B1CC673}"/>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5" name="Footer Placeholder 4">
            <a:extLst>
              <a:ext uri="{FF2B5EF4-FFF2-40B4-BE49-F238E27FC236}">
                <a16:creationId xmlns:a16="http://schemas.microsoft.com/office/drawing/2014/main" id="{79EBE927-6141-AAD8-EB7B-CC60618F7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9B1EF-8274-2BEF-1D51-B813D76A8F81}"/>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41542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F58A-6745-464E-9944-2D18BED2F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147E67-A7C2-E4E1-4C3F-D04EEA1CD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32C662-E3F4-1605-BA9F-CBEDBF7B6C83}"/>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5" name="Footer Placeholder 4">
            <a:extLst>
              <a:ext uri="{FF2B5EF4-FFF2-40B4-BE49-F238E27FC236}">
                <a16:creationId xmlns:a16="http://schemas.microsoft.com/office/drawing/2014/main" id="{DB8C2921-F860-0485-25F6-B4D711BDE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08F92-9AE0-78C8-5886-C10EA4201D67}"/>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4197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63BB-3B3B-D901-EA45-58460D85B8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2B6B3F-C6DD-CD11-3D68-7325897248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7740DC-1CED-2A37-FD5B-EF69F95F5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8CDDDD-5A54-91B1-BF56-149D04B9698E}"/>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6" name="Footer Placeholder 5">
            <a:extLst>
              <a:ext uri="{FF2B5EF4-FFF2-40B4-BE49-F238E27FC236}">
                <a16:creationId xmlns:a16="http://schemas.microsoft.com/office/drawing/2014/main" id="{943923A8-D8EC-BFA1-1025-49286CC87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7F21C-FD5D-5E8C-F1E3-D6604F3A906C}"/>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373884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AF1E-DF5A-BE80-0EFD-49E95CD4E5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71AFFB-CAC7-E8A8-D43C-56712BD7E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DB221-A01A-D088-DD4A-D98F8E961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4C996-A9CB-3961-0384-A0B545DE8A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30F4E9-3B61-02AC-F013-7A79ECC1E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BA7F99-EF50-7216-8000-FA6D53C72E7C}"/>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8" name="Footer Placeholder 7">
            <a:extLst>
              <a:ext uri="{FF2B5EF4-FFF2-40B4-BE49-F238E27FC236}">
                <a16:creationId xmlns:a16="http://schemas.microsoft.com/office/drawing/2014/main" id="{896E8761-82C4-35BE-8C47-790C7A18EA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9541CE-4C6F-98CC-95CD-54217FBE64E7}"/>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264128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ACDE-64D9-E9DD-8468-F3F1BEDB68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C220C3-EBD9-B8D3-A479-F462C4464D15}"/>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4" name="Footer Placeholder 3">
            <a:extLst>
              <a:ext uri="{FF2B5EF4-FFF2-40B4-BE49-F238E27FC236}">
                <a16:creationId xmlns:a16="http://schemas.microsoft.com/office/drawing/2014/main" id="{4794B041-A28D-01BC-3AA2-07A173793E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DEC89A-535E-ADB4-DF36-6B10A239F2F6}"/>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373268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F3CAC-9B5D-A5D5-AF65-61538570053B}"/>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3" name="Footer Placeholder 2">
            <a:extLst>
              <a:ext uri="{FF2B5EF4-FFF2-40B4-BE49-F238E27FC236}">
                <a16:creationId xmlns:a16="http://schemas.microsoft.com/office/drawing/2014/main" id="{0905DD9F-532E-65F3-C70F-3F28965EFC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4E0C83-9993-6805-BD21-1D7EF98E582E}"/>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4169700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6DE9-48DF-786C-FACC-7E1C90ED5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406746-DBCA-DD23-2446-9D48BC440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8E1C71-231B-D404-03CA-1F72E44C3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8183-FC3A-B0AB-5715-9D6E85B72457}"/>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6" name="Footer Placeholder 5">
            <a:extLst>
              <a:ext uri="{FF2B5EF4-FFF2-40B4-BE49-F238E27FC236}">
                <a16:creationId xmlns:a16="http://schemas.microsoft.com/office/drawing/2014/main" id="{F21E9941-33AD-4339-4CED-ADF797EAB9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1976F-02E8-BF68-5620-D2C62BFB3DC0}"/>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369942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B513-4806-ABB2-82AE-0076557DC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E9C0B5-E867-E3B6-00C0-54676765D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9C539C-6D21-489D-1135-97A7F1AD1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3ED18-FC0B-361F-524E-D4DA17043D0B}"/>
              </a:ext>
            </a:extLst>
          </p:cNvPr>
          <p:cNvSpPr>
            <a:spLocks noGrp="1"/>
          </p:cNvSpPr>
          <p:nvPr>
            <p:ph type="dt" sz="half" idx="10"/>
          </p:nvPr>
        </p:nvSpPr>
        <p:spPr/>
        <p:txBody>
          <a:bodyPr/>
          <a:lstStyle/>
          <a:p>
            <a:fld id="{9B344A48-0C57-40C2-B9CB-5B35E58E38C7}" type="datetimeFigureOut">
              <a:rPr lang="en-IN" smtClean="0"/>
              <a:t>28-05-2023</a:t>
            </a:fld>
            <a:endParaRPr lang="en-IN"/>
          </a:p>
        </p:txBody>
      </p:sp>
      <p:sp>
        <p:nvSpPr>
          <p:cNvPr id="6" name="Footer Placeholder 5">
            <a:extLst>
              <a:ext uri="{FF2B5EF4-FFF2-40B4-BE49-F238E27FC236}">
                <a16:creationId xmlns:a16="http://schemas.microsoft.com/office/drawing/2014/main" id="{F13D0379-6AC3-1F03-7711-D2B1562A8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E5E78-7524-4FA0-2AD7-BCCC5A3CBB74}"/>
              </a:ext>
            </a:extLst>
          </p:cNvPr>
          <p:cNvSpPr>
            <a:spLocks noGrp="1"/>
          </p:cNvSpPr>
          <p:nvPr>
            <p:ph type="sldNum" sz="quarter" idx="12"/>
          </p:nvPr>
        </p:nvSpPr>
        <p:spPr/>
        <p:txBody>
          <a:bodyPr/>
          <a:lstStyle/>
          <a:p>
            <a:fld id="{955EB5AB-FCAD-45D6-A938-FFF970B92FAE}" type="slidenum">
              <a:rPr lang="en-IN" smtClean="0"/>
              <a:t>‹#›</a:t>
            </a:fld>
            <a:endParaRPr lang="en-IN"/>
          </a:p>
        </p:txBody>
      </p:sp>
    </p:spTree>
    <p:extLst>
      <p:ext uri="{BB962C8B-B14F-4D97-AF65-F5344CB8AC3E}">
        <p14:creationId xmlns:p14="http://schemas.microsoft.com/office/powerpoint/2010/main" val="332042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09ED06-3D40-9078-628F-9902A04F5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C4EEA0-389A-1EE4-7CC5-6A10FCA1E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FFFE1-AFFB-67E1-192E-F3E12A99D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44A48-0C57-40C2-B9CB-5B35E58E38C7}" type="datetimeFigureOut">
              <a:rPr lang="en-IN" smtClean="0"/>
              <a:t>28-05-2023</a:t>
            </a:fld>
            <a:endParaRPr lang="en-IN"/>
          </a:p>
        </p:txBody>
      </p:sp>
      <p:sp>
        <p:nvSpPr>
          <p:cNvPr id="5" name="Footer Placeholder 4">
            <a:extLst>
              <a:ext uri="{FF2B5EF4-FFF2-40B4-BE49-F238E27FC236}">
                <a16:creationId xmlns:a16="http://schemas.microsoft.com/office/drawing/2014/main" id="{344D0134-8ED2-2CD7-AD41-D3CB10FD1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220AF0-C48C-A948-30CC-A8189B87E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EB5AB-FCAD-45D6-A938-FFF970B92FAE}" type="slidenum">
              <a:rPr lang="en-IN" smtClean="0"/>
              <a:t>‹#›</a:t>
            </a:fld>
            <a:endParaRPr lang="en-IN"/>
          </a:p>
        </p:txBody>
      </p:sp>
    </p:spTree>
    <p:extLst>
      <p:ext uri="{BB962C8B-B14F-4D97-AF65-F5344CB8AC3E}">
        <p14:creationId xmlns:p14="http://schemas.microsoft.com/office/powerpoint/2010/main" val="2308910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mnidian.com/#:~:text=Field%20Service%20Network-,Our%20Mission%3A,-Our%20mission%20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omnidian.com/solutions/solar-performance-assurance-for-portfolio-investors/#:~:text=a%20Sales%20Exec-,Portfolio%0AInvestors,-Read%20Our%2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skyfri.com/" TargetMode="External"/><Relationship Id="rId3" Type="http://schemas.openxmlformats.org/officeDocument/2006/relationships/hyperlink" Target="https://www.ameresco.com/" TargetMode="External"/><Relationship Id="rId7" Type="http://schemas.openxmlformats.org/officeDocument/2006/relationships/hyperlink" Target="https://www.cleanmax.com/" TargetMode="External"/><Relationship Id="rId2" Type="http://schemas.openxmlformats.org/officeDocument/2006/relationships/hyperlink" Target="https://www.omnidian.com/" TargetMode="External"/><Relationship Id="rId1" Type="http://schemas.openxmlformats.org/officeDocument/2006/relationships/slideLayout" Target="../slideLayouts/slideLayout2.xml"/><Relationship Id="rId6" Type="http://schemas.openxmlformats.org/officeDocument/2006/relationships/hyperlink" Target="https://greenbackercapital.com/" TargetMode="External"/><Relationship Id="rId5" Type="http://schemas.openxmlformats.org/officeDocument/2006/relationships/hyperlink" Target="https://www.stratacleanenergy.com/about" TargetMode="External"/><Relationship Id="rId10" Type="http://schemas.openxmlformats.org/officeDocument/2006/relationships/hyperlink" Target="https://renewpower.in/" TargetMode="External"/><Relationship Id="rId4" Type="http://schemas.openxmlformats.org/officeDocument/2006/relationships/hyperlink" Target="https://www.borregoenergy.com/" TargetMode="External"/><Relationship Id="rId9" Type="http://schemas.openxmlformats.org/officeDocument/2006/relationships/hyperlink" Target="https://be-ci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text, screenshot, graphics, logo&#10;&#10;Description automatically generated">
            <a:extLst>
              <a:ext uri="{FF2B5EF4-FFF2-40B4-BE49-F238E27FC236}">
                <a16:creationId xmlns:a16="http://schemas.microsoft.com/office/drawing/2014/main" id="{CDFC4155-B60A-48C6-D29A-48239B3E193D}"/>
              </a:ext>
            </a:extLst>
          </p:cNvPr>
          <p:cNvPicPr>
            <a:picLocks noChangeAspect="1"/>
          </p:cNvPicPr>
          <p:nvPr/>
        </p:nvPicPr>
        <p:blipFill rotWithShape="1">
          <a:blip r:embed="rId2">
            <a:extLst>
              <a:ext uri="{28A0092B-C50C-407E-A947-70E740481C1C}">
                <a14:useLocalDpi xmlns:a14="http://schemas.microsoft.com/office/drawing/2010/main" val="0"/>
              </a:ext>
            </a:extLst>
          </a:blip>
          <a:srcRect t="6443" r="1" b="1631"/>
          <a:stretch/>
        </p:blipFill>
        <p:spPr>
          <a:xfrm>
            <a:off x="703182" y="1697240"/>
            <a:ext cx="4777381" cy="329377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683D343-EC2E-849E-D63C-5715F39BFB50}"/>
              </a:ext>
            </a:extLst>
          </p:cNvPr>
          <p:cNvSpPr>
            <a:spLocks noGrp="1"/>
          </p:cNvSpPr>
          <p:nvPr>
            <p:ph idx="1"/>
          </p:nvPr>
        </p:nvSpPr>
        <p:spPr>
          <a:xfrm>
            <a:off x="5894962" y="1984443"/>
            <a:ext cx="5458838" cy="4192520"/>
          </a:xfrm>
        </p:spPr>
        <p:txBody>
          <a:bodyPr>
            <a:normAutofit/>
          </a:bodyPr>
          <a:lstStyle/>
          <a:p>
            <a:pPr marL="0" indent="0">
              <a:buNone/>
            </a:pPr>
            <a:r>
              <a:rPr lang="en-US"/>
              <a:t>American Green Solutions</a:t>
            </a:r>
          </a:p>
          <a:p>
            <a:pPr marL="0" indent="0">
              <a:buNone/>
            </a:pPr>
            <a:endParaRPr lang="en-IN"/>
          </a:p>
          <a:p>
            <a:pPr marL="0" indent="0">
              <a:buNone/>
            </a:pPr>
            <a:r>
              <a:rPr lang="en-IN"/>
              <a:t>Content for Website Design</a:t>
            </a:r>
          </a:p>
          <a:p>
            <a:pPr marL="0" indent="0">
              <a:buNone/>
            </a:pPr>
            <a:endParaRPr lang="en-IN"/>
          </a:p>
          <a:p>
            <a:pPr marL="0" indent="0">
              <a:buNone/>
            </a:pPr>
            <a:r>
              <a:rPr lang="en-IN"/>
              <a:t>Home Page</a:t>
            </a:r>
            <a:endParaRPr lang="en-US"/>
          </a:p>
        </p:txBody>
      </p:sp>
    </p:spTree>
    <p:extLst>
      <p:ext uri="{BB962C8B-B14F-4D97-AF65-F5344CB8AC3E}">
        <p14:creationId xmlns:p14="http://schemas.microsoft.com/office/powerpoint/2010/main" val="245628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7E80A6-CA43-A3BE-402E-18CC91817DA2}"/>
              </a:ext>
            </a:extLst>
          </p:cNvPr>
          <p:cNvSpPr>
            <a:spLocks noGrp="1"/>
          </p:cNvSpPr>
          <p:nvPr>
            <p:ph type="title"/>
          </p:nvPr>
        </p:nvSpPr>
        <p:spPr>
          <a:xfrm>
            <a:off x="838200" y="365125"/>
            <a:ext cx="10473965" cy="1341127"/>
          </a:xfrm>
        </p:spPr>
        <p:txBody>
          <a:bodyPr>
            <a:normAutofit/>
          </a:bodyPr>
          <a:lstStyle/>
          <a:p>
            <a:r>
              <a:rPr lang="en-US" dirty="0"/>
              <a:t>Home</a:t>
            </a:r>
            <a:endParaRPr lang="en-IN" dirty="0"/>
          </a:p>
        </p:txBody>
      </p:sp>
      <p:sp>
        <p:nvSpPr>
          <p:cNvPr id="3" name="Content Placeholder 2">
            <a:extLst>
              <a:ext uri="{FF2B5EF4-FFF2-40B4-BE49-F238E27FC236}">
                <a16:creationId xmlns:a16="http://schemas.microsoft.com/office/drawing/2014/main" id="{37F3E754-3CDC-C5C4-1C06-28B683BDDA49}"/>
              </a:ext>
            </a:extLst>
          </p:cNvPr>
          <p:cNvSpPr>
            <a:spLocks noGrp="1"/>
          </p:cNvSpPr>
          <p:nvPr>
            <p:ph idx="1"/>
          </p:nvPr>
        </p:nvSpPr>
        <p:spPr>
          <a:xfrm>
            <a:off x="838200" y="1434015"/>
            <a:ext cx="9368697" cy="4733871"/>
          </a:xfrm>
        </p:spPr>
        <p:txBody>
          <a:bodyPr>
            <a:normAutofit/>
          </a:bodyPr>
          <a:lstStyle/>
          <a:p>
            <a:pPr marL="178308" indent="-178308" defTabSz="713232">
              <a:spcBef>
                <a:spcPts val="780"/>
              </a:spcBef>
            </a:pPr>
            <a:r>
              <a:rPr lang="en-IN" sz="1500" kern="1200" dirty="0">
                <a:solidFill>
                  <a:schemeClr val="tx1"/>
                </a:solidFill>
                <a:latin typeface="+mn-lt"/>
                <a:ea typeface="+mn-ea"/>
                <a:cs typeface="+mn-cs"/>
                <a:hlinkClick r:id="rId2"/>
              </a:rPr>
              <a:t>Our Mission:</a:t>
            </a:r>
            <a:endParaRPr lang="en-IN" sz="1500" kern="1200" dirty="0">
              <a:solidFill>
                <a:schemeClr val="tx1"/>
              </a:solidFill>
              <a:latin typeface="+mn-lt"/>
              <a:ea typeface="+mn-ea"/>
              <a:cs typeface="+mn-cs"/>
            </a:endParaRPr>
          </a:p>
          <a:p>
            <a:pPr marL="0" indent="0" defTabSz="713232">
              <a:spcBef>
                <a:spcPts val="780"/>
              </a:spcBef>
              <a:buNone/>
            </a:pPr>
            <a:r>
              <a:rPr lang="en-US" sz="1100" kern="1200" dirty="0">
                <a:solidFill>
                  <a:srgbClr val="374151"/>
                </a:solidFill>
                <a:latin typeface="Arial" panose="020B0604020202020204" pitchFamily="34" charset="0"/>
                <a:ea typeface="+mn-ea"/>
                <a:cs typeface="Arial" panose="020B0604020202020204" pitchFamily="34" charset="0"/>
              </a:rPr>
              <a:t>Our mission is to protect and accelerate investments in clean energy through one industry-leading service: Performance Assurance. We have tailored this service with options that are right for you.</a:t>
            </a:r>
          </a:p>
          <a:p>
            <a:pPr marL="0" indent="0" defTabSz="713232">
              <a:spcBef>
                <a:spcPts val="780"/>
              </a:spcBef>
              <a:buNone/>
            </a:pPr>
            <a:endParaRPr lang="en-US" sz="1500" kern="1200" dirty="0">
              <a:solidFill>
                <a:srgbClr val="374151"/>
              </a:solidFill>
              <a:latin typeface="Arial" panose="020B0604020202020204" pitchFamily="34" charset="0"/>
              <a:ea typeface="+mn-ea"/>
              <a:cs typeface="Arial" panose="020B0604020202020204" pitchFamily="34" charset="0"/>
            </a:endParaRPr>
          </a:p>
          <a:p>
            <a:pPr marL="0" indent="0" defTabSz="713232">
              <a:spcBef>
                <a:spcPts val="780"/>
              </a:spcBef>
              <a:buNone/>
            </a:pPr>
            <a:endParaRPr lang="en-US" sz="1500" kern="1200" dirty="0">
              <a:solidFill>
                <a:srgbClr val="374151"/>
              </a:solidFill>
              <a:latin typeface="Arial" panose="020B0604020202020204" pitchFamily="34" charset="0"/>
              <a:ea typeface="+mn-ea"/>
              <a:cs typeface="Arial" panose="020B0604020202020204" pitchFamily="34" charset="0"/>
            </a:endParaRPr>
          </a:p>
          <a:p>
            <a:pPr marL="0" indent="0" defTabSz="713232">
              <a:lnSpc>
                <a:spcPct val="107000"/>
              </a:lnSpc>
              <a:spcBef>
                <a:spcPts val="780"/>
              </a:spcBef>
              <a:spcAft>
                <a:spcPts val="624"/>
              </a:spcAft>
              <a:buNone/>
              <a:tabLst>
                <a:tab pos="356616" algn="l"/>
              </a:tabLst>
            </a:pPr>
            <a:r>
              <a:rPr lang="en-US" sz="1500" kern="1200" dirty="0">
                <a:solidFill>
                  <a:schemeClr val="tx1"/>
                </a:solidFill>
                <a:latin typeface="Arial" panose="020B0604020202020204" pitchFamily="34" charset="0"/>
                <a:ea typeface="+mn-ea"/>
                <a:cs typeface="Times New Roman" panose="02020603050405020304" pitchFamily="18" charset="0"/>
              </a:rPr>
              <a:t>						</a:t>
            </a:r>
          </a:p>
          <a:p>
            <a:pPr marL="0" indent="0" defTabSz="713232">
              <a:lnSpc>
                <a:spcPct val="107000"/>
              </a:lnSpc>
              <a:spcBef>
                <a:spcPts val="780"/>
              </a:spcBef>
              <a:spcAft>
                <a:spcPts val="624"/>
              </a:spcAft>
              <a:buNone/>
              <a:tabLst>
                <a:tab pos="356616" algn="l"/>
              </a:tabLst>
            </a:pPr>
            <a:endParaRPr lang="en-US" sz="1100" kern="0" dirty="0">
              <a:effectLst/>
              <a:latin typeface="Arial" panose="020B0604020202020204" pitchFamily="34" charset="0"/>
              <a:ea typeface="Calibri" panose="020F0502020204030204" pitchFamily="34" charset="0"/>
            </a:endParaRPr>
          </a:p>
          <a:p>
            <a:pPr marL="0" indent="0" defTabSz="713232">
              <a:lnSpc>
                <a:spcPct val="107000"/>
              </a:lnSpc>
              <a:spcBef>
                <a:spcPts val="780"/>
              </a:spcBef>
              <a:spcAft>
                <a:spcPts val="624"/>
              </a:spcAft>
              <a:buNone/>
              <a:tabLst>
                <a:tab pos="356616" algn="l"/>
              </a:tabLst>
            </a:pPr>
            <a:r>
              <a:rPr lang="en-US" sz="1100" kern="0" dirty="0">
                <a:effectLst/>
                <a:latin typeface="Arial" panose="020B0604020202020204" pitchFamily="34" charset="0"/>
                <a:ea typeface="Calibri" panose="020F0502020204030204" pitchFamily="34" charset="0"/>
              </a:rPr>
              <a:t>With American Green Solutions, you can trust that your solar system is in capable hands. Our expert team monitors your system round the clock and remotely detects any issues. If attention is required, we will promptly notify you and take the necessary steps to rectify the situation, so you can have peace of mind. </a:t>
            </a:r>
          </a:p>
          <a:p>
            <a:pPr marL="0" indent="0" defTabSz="713232">
              <a:lnSpc>
                <a:spcPct val="107000"/>
              </a:lnSpc>
              <a:spcBef>
                <a:spcPts val="780"/>
              </a:spcBef>
              <a:spcAft>
                <a:spcPts val="624"/>
              </a:spcAft>
              <a:buNone/>
              <a:tabLst>
                <a:tab pos="356616" algn="l"/>
              </a:tabLst>
            </a:pPr>
            <a:endParaRPr lang="en-US" sz="1500" dirty="0">
              <a:effectLst/>
              <a:latin typeface="Arial" panose="020B0604020202020204" pitchFamily="34" charset="0"/>
              <a:ea typeface="Calibri" panose="020F0502020204030204" pitchFamily="34" charset="0"/>
              <a:cs typeface="Arial" panose="020B0604020202020204" pitchFamily="34" charset="0"/>
            </a:endParaRPr>
          </a:p>
          <a:p>
            <a:pPr marL="0" indent="0" defTabSz="713232">
              <a:lnSpc>
                <a:spcPct val="107000"/>
              </a:lnSpc>
              <a:spcBef>
                <a:spcPts val="780"/>
              </a:spcBef>
              <a:spcAft>
                <a:spcPts val="624"/>
              </a:spcAft>
              <a:buNone/>
              <a:tabLst>
                <a:tab pos="356616" algn="l"/>
              </a:tabLst>
            </a:pPr>
            <a:r>
              <a:rPr lang="en-US" sz="1100" dirty="0">
                <a:effectLst/>
                <a:latin typeface="Arial" panose="020B0604020202020204" pitchFamily="34" charset="0"/>
                <a:ea typeface="Calibri" panose="020F0502020204030204" pitchFamily="34" charset="0"/>
                <a:cs typeface="Arial" panose="020B0604020202020204" pitchFamily="34" charset="0"/>
              </a:rPr>
              <a:t>We offer performance assurance for solar investments, whether it's a single system or a large portfolio. Our commitment goes beyond mere monitoring, as we can even provide a guarantee for annual energy generation. With American Green Solutions, you can rest assured that your solar investment will deliver the expected returns.</a:t>
            </a:r>
            <a:endParaRPr lang="en-IN" sz="1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500" dirty="0"/>
          </a:p>
        </p:txBody>
      </p:sp>
      <p:sp>
        <p:nvSpPr>
          <p:cNvPr id="5" name="Arrow: Chevron 4">
            <a:extLst>
              <a:ext uri="{FF2B5EF4-FFF2-40B4-BE49-F238E27FC236}">
                <a16:creationId xmlns:a16="http://schemas.microsoft.com/office/drawing/2014/main" id="{8226877A-7FA9-4E19-188D-8AD62C0453ED}"/>
              </a:ext>
            </a:extLst>
          </p:cNvPr>
          <p:cNvSpPr/>
          <p:nvPr/>
        </p:nvSpPr>
        <p:spPr>
          <a:xfrm>
            <a:off x="838197" y="2976050"/>
            <a:ext cx="2405335" cy="36137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3232">
              <a:spcAft>
                <a:spcPts val="600"/>
              </a:spcAft>
            </a:pPr>
            <a:r>
              <a:rPr lang="en-US" sz="1400" kern="0" dirty="0">
                <a:solidFill>
                  <a:schemeClr val="tx1"/>
                </a:solidFill>
                <a:effectLst/>
                <a:latin typeface="Arial" panose="020B0604020202020204" pitchFamily="34" charset="0"/>
                <a:ea typeface="Calibri" panose="020F0502020204030204" pitchFamily="34" charset="0"/>
              </a:rPr>
              <a:t>Set It and Forget It</a:t>
            </a:r>
            <a:endPar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7" name="Arrow: Chevron 6">
            <a:extLst>
              <a:ext uri="{FF2B5EF4-FFF2-40B4-BE49-F238E27FC236}">
                <a16:creationId xmlns:a16="http://schemas.microsoft.com/office/drawing/2014/main" id="{E65AE2FB-A615-D5F4-38D7-C8462A3CEC0B}"/>
              </a:ext>
            </a:extLst>
          </p:cNvPr>
          <p:cNvSpPr/>
          <p:nvPr/>
        </p:nvSpPr>
        <p:spPr>
          <a:xfrm>
            <a:off x="838197" y="4245848"/>
            <a:ext cx="2715985" cy="36137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3232">
              <a:spcAft>
                <a:spcPts val="600"/>
              </a:spcAft>
            </a:pPr>
            <a:r>
              <a:rPr lang="en-US" sz="1400" kern="0" dirty="0">
                <a:solidFill>
                  <a:schemeClr val="tx1"/>
                </a:solidFill>
                <a:effectLst/>
                <a:latin typeface="Arial" panose="020B0604020202020204" pitchFamily="34" charset="0"/>
                <a:ea typeface="Calibri" panose="020F0502020204030204" pitchFamily="34" charset="0"/>
              </a:rPr>
              <a:t>Performance, Guaranteed!!</a:t>
            </a:r>
            <a:endPar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8" name="Callout: Down Arrow 7">
            <a:extLst>
              <a:ext uri="{FF2B5EF4-FFF2-40B4-BE49-F238E27FC236}">
                <a16:creationId xmlns:a16="http://schemas.microsoft.com/office/drawing/2014/main" id="{FF143F08-5DF5-1727-D60F-E2B205ACAE34}"/>
              </a:ext>
            </a:extLst>
          </p:cNvPr>
          <p:cNvSpPr/>
          <p:nvPr/>
        </p:nvSpPr>
        <p:spPr>
          <a:xfrm>
            <a:off x="838200" y="2288174"/>
            <a:ext cx="2715985" cy="507453"/>
          </a:xfrm>
          <a:prstGeom prst="down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kern="0" spc="59" dirty="0">
                <a:solidFill>
                  <a:schemeClr val="tx1"/>
                </a:solidFill>
                <a:latin typeface="Calibri" panose="020F0502020204030204" pitchFamily="34" charset="0"/>
                <a:ea typeface="+mn-ea"/>
                <a:cs typeface="Times New Roman" panose="02020603050405020304" pitchFamily="18" charset="0"/>
              </a:rPr>
              <a:t>Why Choose Us ?</a:t>
            </a:r>
            <a:endParaRPr lang="en-IN" sz="2000" dirty="0">
              <a:solidFill>
                <a:schemeClr val="tx1"/>
              </a:solidFill>
            </a:endParaRPr>
          </a:p>
        </p:txBody>
      </p:sp>
    </p:spTree>
    <p:extLst>
      <p:ext uri="{BB962C8B-B14F-4D97-AF65-F5344CB8AC3E}">
        <p14:creationId xmlns:p14="http://schemas.microsoft.com/office/powerpoint/2010/main" val="144574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D8CDD1-7383-9391-4DB8-4054FE58C577}"/>
              </a:ext>
            </a:extLst>
          </p:cNvPr>
          <p:cNvSpPr>
            <a:spLocks noGrp="1"/>
          </p:cNvSpPr>
          <p:nvPr>
            <p:ph idx="1"/>
          </p:nvPr>
        </p:nvSpPr>
        <p:spPr>
          <a:xfrm>
            <a:off x="1221262" y="1126600"/>
            <a:ext cx="8490014" cy="4604800"/>
          </a:xfrm>
        </p:spPr>
        <p:txBody>
          <a:bodyPr/>
          <a:lstStyle/>
          <a:p>
            <a:pPr marL="0" indent="0" defTabSz="731520">
              <a:spcBef>
                <a:spcPts val="800"/>
              </a:spcBef>
              <a:buNone/>
            </a:pPr>
            <a:endParaRPr lang="en-US" sz="2240" kern="1200" dirty="0">
              <a:solidFill>
                <a:schemeClr val="tx1"/>
              </a:solidFill>
              <a:latin typeface="Arial" panose="020B0604020202020204" pitchFamily="34" charset="0"/>
              <a:ea typeface="+mn-ea"/>
              <a:cs typeface="Times New Roman" panose="02020603050405020304" pitchFamily="18" charset="0"/>
            </a:endParaRPr>
          </a:p>
          <a:p>
            <a:pPr marL="0" indent="0" defTabSz="731520">
              <a:spcBef>
                <a:spcPts val="800"/>
              </a:spcBef>
              <a:buNone/>
            </a:pPr>
            <a:r>
              <a:rPr lang="en-US" sz="1120" kern="0" dirty="0">
                <a:solidFill>
                  <a:schemeClr val="tx1"/>
                </a:solidFill>
                <a:latin typeface="Arial" panose="020B0604020202020204" pitchFamily="34" charset="0"/>
                <a:ea typeface="+mn-ea"/>
                <a:cs typeface="+mn-cs"/>
              </a:rPr>
              <a:t>Powered by cutting-edge technology, American Green Solutions' services include advanced issue detection and diagnostics. Our algorithms remotely identify the root cause of any problems, be it shading, soiling, weather-related issues, or component failure. Our team of experts then promptly handles the solution, ensuring efficient system performance</a:t>
            </a:r>
            <a:r>
              <a:rPr lang="en-US" sz="1120" kern="1200" dirty="0">
                <a:solidFill>
                  <a:schemeClr val="tx1"/>
                </a:solidFill>
                <a:latin typeface="Arial" panose="020B0604020202020204" pitchFamily="34" charset="0"/>
                <a:ea typeface="+mn-ea"/>
                <a:cs typeface="Arial" panose="020B0604020202020204" pitchFamily="34" charset="0"/>
              </a:rPr>
              <a:t>.</a:t>
            </a:r>
            <a:endParaRPr lang="en-IN" sz="1120" kern="1200" dirty="0">
              <a:solidFill>
                <a:schemeClr val="tx1"/>
              </a:solidFill>
              <a:latin typeface="Arial" panose="020B0604020202020204" pitchFamily="34" charset="0"/>
              <a:ea typeface="+mn-ea"/>
              <a:cs typeface="Arial" panose="020B0604020202020204" pitchFamily="34" charset="0"/>
            </a:endParaRPr>
          </a:p>
          <a:p>
            <a:pPr marL="0" indent="0" defTabSz="731520">
              <a:spcBef>
                <a:spcPts val="800"/>
              </a:spcBef>
              <a:buNone/>
            </a:pPr>
            <a:endParaRPr lang="en-IN" sz="2240" kern="1200" dirty="0">
              <a:solidFill>
                <a:schemeClr val="tx1"/>
              </a:solidFill>
              <a:latin typeface="+mn-lt"/>
              <a:ea typeface="+mn-ea"/>
              <a:cs typeface="+mn-cs"/>
            </a:endParaRPr>
          </a:p>
          <a:p>
            <a:pPr marL="0" indent="0" defTabSz="731520">
              <a:spcBef>
                <a:spcPts val="800"/>
              </a:spcBef>
              <a:buNone/>
            </a:pPr>
            <a:r>
              <a:rPr lang="en-US" sz="1120" kern="1200" dirty="0">
                <a:solidFill>
                  <a:schemeClr val="tx1"/>
                </a:solidFill>
                <a:latin typeface="Arial" panose="020B0604020202020204" pitchFamily="34" charset="0"/>
                <a:ea typeface="+mn-ea"/>
                <a:cs typeface="Arial" panose="020B0604020202020204" pitchFamily="34" charset="0"/>
              </a:rPr>
              <a:t>With personalized reports that consider real-world factors like weather conditions, you will always have visibility into how your solar investment is performing and why. Our 24/7 monitoring and rapid remote diagnostics optimize your return on investment. You remain in control with American Green Solutions.</a:t>
            </a:r>
            <a:endParaRPr lang="en-IN" sz="1120" kern="1200" dirty="0">
              <a:solidFill>
                <a:schemeClr val="tx1"/>
              </a:solidFill>
              <a:latin typeface="Arial" panose="020B0604020202020204" pitchFamily="34" charset="0"/>
              <a:ea typeface="+mn-ea"/>
              <a:cs typeface="Arial" panose="020B0604020202020204" pitchFamily="34" charset="0"/>
            </a:endParaRPr>
          </a:p>
          <a:p>
            <a:pPr marL="0" indent="0" defTabSz="731520">
              <a:spcBef>
                <a:spcPts val="800"/>
              </a:spcBef>
              <a:buNone/>
            </a:pPr>
            <a:endParaRPr lang="en-IN" sz="2240" kern="1200" dirty="0">
              <a:solidFill>
                <a:schemeClr val="tx1"/>
              </a:solidFill>
              <a:latin typeface="+mn-lt"/>
              <a:ea typeface="+mn-ea"/>
              <a:cs typeface="+mn-cs"/>
            </a:endParaRPr>
          </a:p>
          <a:p>
            <a:pPr marL="0" indent="0" defTabSz="731520">
              <a:spcBef>
                <a:spcPts val="800"/>
              </a:spcBef>
              <a:buNone/>
            </a:pPr>
            <a:r>
              <a:rPr lang="en-US" sz="1120" kern="0" dirty="0">
                <a:solidFill>
                  <a:schemeClr val="tx1"/>
                </a:solidFill>
                <a:latin typeface="Arial" panose="020B0604020202020204" pitchFamily="34" charset="0"/>
                <a:ea typeface="+mn-ea"/>
                <a:cs typeface="+mn-cs"/>
              </a:rPr>
              <a:t>Our knowledgeable team is highly experienced in solar system issues and often identifies problems before you even notice them. We are committed to providing excellent customer support, promptly addressing any concerns or questions you may have. Our solar experts are just a call or click away</a:t>
            </a:r>
          </a:p>
          <a:p>
            <a:pPr marL="0" indent="0" defTabSz="731520">
              <a:spcBef>
                <a:spcPts val="800"/>
              </a:spcBef>
              <a:buNone/>
            </a:pPr>
            <a:endParaRPr lang="en-US" sz="1120" kern="0" dirty="0">
              <a:latin typeface="Arial" panose="020B0604020202020204" pitchFamily="34" charset="0"/>
            </a:endParaRPr>
          </a:p>
          <a:p>
            <a:pPr marL="0" indent="0" defTabSz="731520">
              <a:spcBef>
                <a:spcPts val="800"/>
              </a:spcBef>
              <a:buNone/>
            </a:pPr>
            <a:endParaRPr lang="en-IN" sz="1400" dirty="0"/>
          </a:p>
          <a:p>
            <a:pPr marL="0" indent="0" defTabSz="731520">
              <a:spcBef>
                <a:spcPts val="800"/>
              </a:spcBef>
              <a:buNone/>
            </a:pPr>
            <a:r>
              <a:rPr lang="en-US" sz="1100" dirty="0">
                <a:latin typeface="Arial" panose="020B0604020202020204" pitchFamily="34" charset="0"/>
                <a:ea typeface="Roboto"/>
                <a:cs typeface="Arial" panose="020B0604020202020204" pitchFamily="34" charset="0"/>
                <a:sym typeface="Roboto"/>
              </a:rPr>
              <a:t>We offer 24/7 customer support including federal holidays, to ensure that our clients always have the help they need when they need it. Our support team is highly responsive and works quickly to resolve any issues or concerns that our clients may have.</a:t>
            </a:r>
          </a:p>
          <a:p>
            <a:pPr marL="0" indent="0" defTabSz="731520">
              <a:spcBef>
                <a:spcPts val="800"/>
              </a:spcBef>
              <a:buNone/>
            </a:pPr>
            <a:endParaRPr lang="en-IN" sz="1400" dirty="0"/>
          </a:p>
          <a:p>
            <a:pPr marL="0" indent="0" defTabSz="731520">
              <a:spcBef>
                <a:spcPts val="800"/>
              </a:spcBef>
              <a:buNone/>
            </a:pPr>
            <a:r>
              <a:rPr lang="en-IN" sz="1400" dirty="0"/>
              <a:t>American Green solution currently providing monitoring services for 750 MW+ sites across US.</a:t>
            </a:r>
          </a:p>
        </p:txBody>
      </p:sp>
      <p:sp>
        <p:nvSpPr>
          <p:cNvPr id="4" name="Arrow: Chevron 3">
            <a:extLst>
              <a:ext uri="{FF2B5EF4-FFF2-40B4-BE49-F238E27FC236}">
                <a16:creationId xmlns:a16="http://schemas.microsoft.com/office/drawing/2014/main" id="{CF022E3B-878C-661B-B702-87DC734F5CB3}"/>
              </a:ext>
            </a:extLst>
          </p:cNvPr>
          <p:cNvSpPr/>
          <p:nvPr/>
        </p:nvSpPr>
        <p:spPr>
          <a:xfrm>
            <a:off x="1221262" y="1201054"/>
            <a:ext cx="2859032" cy="285554"/>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70586">
              <a:spcAft>
                <a:spcPts val="480"/>
              </a:spcAft>
            </a:pPr>
            <a:r>
              <a:rPr lang="en-US" sz="1400" kern="0" dirty="0">
                <a:solidFill>
                  <a:schemeClr val="tx1"/>
                </a:solidFill>
                <a:latin typeface="Arial" panose="020B0604020202020204" pitchFamily="34" charset="0"/>
                <a:ea typeface="+mn-ea"/>
                <a:cs typeface="+mn-cs"/>
              </a:rPr>
              <a:t>Intelligent System Diagnostics</a:t>
            </a:r>
            <a:endPar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Arrow: Chevron 4">
            <a:extLst>
              <a:ext uri="{FF2B5EF4-FFF2-40B4-BE49-F238E27FC236}">
                <a16:creationId xmlns:a16="http://schemas.microsoft.com/office/drawing/2014/main" id="{667D491A-BD64-6304-5ED2-0C57F649777B}"/>
              </a:ext>
            </a:extLst>
          </p:cNvPr>
          <p:cNvSpPr/>
          <p:nvPr/>
        </p:nvSpPr>
        <p:spPr>
          <a:xfrm>
            <a:off x="1221263" y="2161758"/>
            <a:ext cx="2608866" cy="285555"/>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70586">
              <a:spcAft>
                <a:spcPts val="480"/>
              </a:spcAft>
            </a:pPr>
            <a:r>
              <a:rPr lang="en-US" sz="1400" kern="0" dirty="0">
                <a:solidFill>
                  <a:schemeClr val="tx1"/>
                </a:solidFill>
                <a:latin typeface="Arial" panose="020B0604020202020204" pitchFamily="34" charset="0"/>
                <a:ea typeface="+mn-ea"/>
                <a:cs typeface="+mn-cs"/>
              </a:rPr>
              <a:t>Transparency and Control</a:t>
            </a:r>
            <a:endPar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Arrow: Chevron 5">
            <a:extLst>
              <a:ext uri="{FF2B5EF4-FFF2-40B4-BE49-F238E27FC236}">
                <a16:creationId xmlns:a16="http://schemas.microsoft.com/office/drawing/2014/main" id="{6199CE6E-1117-F7D0-90B2-954701BEDA15}"/>
              </a:ext>
            </a:extLst>
          </p:cNvPr>
          <p:cNvSpPr/>
          <p:nvPr/>
        </p:nvSpPr>
        <p:spPr>
          <a:xfrm>
            <a:off x="1221262" y="3122463"/>
            <a:ext cx="2048149" cy="285555"/>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i="0" u="none" strike="noStrike" kern="0" cap="none" spc="0" normalizeH="0" baseline="0" noProof="0" dirty="0">
                <a:ln>
                  <a:noFill/>
                </a:ln>
                <a:solidFill>
                  <a:schemeClr val="tx1"/>
                </a:solidFill>
                <a:effectLst/>
                <a:uLnTx/>
                <a:uFillTx/>
                <a:latin typeface="Arial" panose="020B0604020202020204" pitchFamily="34" charset="0"/>
                <a:ea typeface="Roboto"/>
                <a:cs typeface="Arial" panose="020B0604020202020204" pitchFamily="34" charset="0"/>
                <a:sym typeface="Roboto"/>
              </a:rPr>
              <a:t>   EXPERTISE</a:t>
            </a:r>
          </a:p>
        </p:txBody>
      </p:sp>
      <p:sp>
        <p:nvSpPr>
          <p:cNvPr id="10" name="Arrow: Chevron 9">
            <a:extLst>
              <a:ext uri="{FF2B5EF4-FFF2-40B4-BE49-F238E27FC236}">
                <a16:creationId xmlns:a16="http://schemas.microsoft.com/office/drawing/2014/main" id="{2467106B-C134-E548-A495-AC0CB3A9B176}"/>
              </a:ext>
            </a:extLst>
          </p:cNvPr>
          <p:cNvSpPr/>
          <p:nvPr/>
        </p:nvSpPr>
        <p:spPr>
          <a:xfrm>
            <a:off x="1221263" y="4141376"/>
            <a:ext cx="1694466" cy="285555"/>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i="0" u="none" strike="noStrike" kern="0" cap="none" spc="0" normalizeH="0" baseline="0" noProof="0" dirty="0">
                <a:ln>
                  <a:noFill/>
                </a:ln>
                <a:solidFill>
                  <a:schemeClr val="tx1"/>
                </a:solidFill>
                <a:effectLst/>
                <a:uLnTx/>
                <a:uFillTx/>
                <a:latin typeface="Arial" panose="020B0604020202020204" pitchFamily="34" charset="0"/>
                <a:ea typeface="Roboto"/>
                <a:cs typeface="Arial" panose="020B0604020202020204" pitchFamily="34" charset="0"/>
                <a:sym typeface="Roboto"/>
              </a:rPr>
              <a:t>   Support</a:t>
            </a:r>
          </a:p>
        </p:txBody>
      </p:sp>
      <p:sp>
        <p:nvSpPr>
          <p:cNvPr id="12" name="Arrow: Chevron 11">
            <a:extLst>
              <a:ext uri="{FF2B5EF4-FFF2-40B4-BE49-F238E27FC236}">
                <a16:creationId xmlns:a16="http://schemas.microsoft.com/office/drawing/2014/main" id="{C9ECFCA3-AFC0-47F4-12B4-8D620BA7AEFB}"/>
              </a:ext>
            </a:extLst>
          </p:cNvPr>
          <p:cNvSpPr/>
          <p:nvPr/>
        </p:nvSpPr>
        <p:spPr>
          <a:xfrm>
            <a:off x="1221263" y="5017511"/>
            <a:ext cx="1694466" cy="285555"/>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i="0" u="none" strike="noStrike" kern="0" cap="none" spc="0" normalizeH="0" baseline="0" noProof="0" dirty="0">
                <a:ln>
                  <a:noFill/>
                </a:ln>
                <a:solidFill>
                  <a:schemeClr val="tx1"/>
                </a:solidFill>
                <a:effectLst/>
                <a:uLnTx/>
                <a:uFillTx/>
                <a:latin typeface="Arial" panose="020B0604020202020204" pitchFamily="34" charset="0"/>
                <a:ea typeface="Roboto"/>
                <a:cs typeface="Arial" panose="020B0604020202020204" pitchFamily="34" charset="0"/>
                <a:sym typeface="Roboto"/>
              </a:rPr>
              <a:t>   Stats</a:t>
            </a:r>
          </a:p>
        </p:txBody>
      </p:sp>
    </p:spTree>
    <p:extLst>
      <p:ext uri="{BB962C8B-B14F-4D97-AF65-F5344CB8AC3E}">
        <p14:creationId xmlns:p14="http://schemas.microsoft.com/office/powerpoint/2010/main" val="62195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DC465-6AE3-5224-17A4-61AA500DABCE}"/>
              </a:ext>
            </a:extLst>
          </p:cNvPr>
          <p:cNvSpPr>
            <a:spLocks noGrp="1"/>
          </p:cNvSpPr>
          <p:nvPr>
            <p:ph idx="1"/>
          </p:nvPr>
        </p:nvSpPr>
        <p:spPr>
          <a:xfrm>
            <a:off x="698740" y="267419"/>
            <a:ext cx="10784456" cy="5624423"/>
          </a:xfrm>
        </p:spPr>
        <p:txBody>
          <a:bodyPr/>
          <a:lstStyle/>
          <a:p>
            <a:pPr marL="0" indent="0">
              <a:buNone/>
            </a:pPr>
            <a:endParaRPr lang="en-IN" sz="2800" b="1" dirty="0">
              <a:solidFill>
                <a:srgbClr val="053860"/>
              </a:solidFill>
              <a:latin typeface="Roboto"/>
              <a:ea typeface="Roboto"/>
              <a:cs typeface="Roboto"/>
              <a:sym typeface="Roboto"/>
            </a:endParaRPr>
          </a:p>
          <a:p>
            <a:pPr marL="0" indent="0">
              <a:buNone/>
            </a:pPr>
            <a:r>
              <a:rPr lang="en-IN" sz="2000" b="1" dirty="0">
                <a:solidFill>
                  <a:srgbClr val="053860"/>
                </a:solidFill>
                <a:latin typeface="Arial" panose="020B0604020202020204" pitchFamily="34" charset="0"/>
                <a:ea typeface="Roboto"/>
                <a:cs typeface="Arial" panose="020B0604020202020204" pitchFamily="34" charset="0"/>
                <a:sym typeface="Roboto"/>
              </a:rPr>
              <a:t>        Testimonials</a:t>
            </a:r>
            <a:endParaRPr lang="en-IN" sz="2000" dirty="0">
              <a:latin typeface="Arial" panose="020B0604020202020204" pitchFamily="34" charset="0"/>
              <a:cs typeface="Arial" panose="020B0604020202020204" pitchFamily="34" charset="0"/>
            </a:endParaRPr>
          </a:p>
        </p:txBody>
      </p:sp>
      <p:sp>
        <p:nvSpPr>
          <p:cNvPr id="4" name="Google Shape;375;p33">
            <a:extLst>
              <a:ext uri="{FF2B5EF4-FFF2-40B4-BE49-F238E27FC236}">
                <a16:creationId xmlns:a16="http://schemas.microsoft.com/office/drawing/2014/main" id="{A481B2B1-F25A-8C1B-484A-2C28073D41FE}"/>
              </a:ext>
            </a:extLst>
          </p:cNvPr>
          <p:cNvSpPr txBox="1"/>
          <p:nvPr/>
        </p:nvSpPr>
        <p:spPr>
          <a:xfrm>
            <a:off x="2748200" y="1565300"/>
            <a:ext cx="2063400" cy="189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200" b="1">
                <a:solidFill>
                  <a:srgbClr val="053860"/>
                </a:solidFill>
                <a:latin typeface="Roboto"/>
                <a:ea typeface="Roboto"/>
                <a:cs typeface="Roboto"/>
                <a:sym typeface="Roboto"/>
              </a:rPr>
              <a:t>Brett Chapman</a:t>
            </a:r>
            <a:endParaRPr sz="1200" b="1">
              <a:solidFill>
                <a:srgbClr val="053860"/>
              </a:solidFill>
              <a:latin typeface="Roboto"/>
              <a:ea typeface="Roboto"/>
              <a:cs typeface="Roboto"/>
              <a:sym typeface="Roboto"/>
            </a:endParaRPr>
          </a:p>
        </p:txBody>
      </p:sp>
      <p:sp>
        <p:nvSpPr>
          <p:cNvPr id="5" name="Google Shape;376;p33">
            <a:extLst>
              <a:ext uri="{FF2B5EF4-FFF2-40B4-BE49-F238E27FC236}">
                <a16:creationId xmlns:a16="http://schemas.microsoft.com/office/drawing/2014/main" id="{45605DC5-1FFF-1C38-783A-530673F7C10E}"/>
              </a:ext>
            </a:extLst>
          </p:cNvPr>
          <p:cNvSpPr txBox="1"/>
          <p:nvPr/>
        </p:nvSpPr>
        <p:spPr>
          <a:xfrm>
            <a:off x="2748200" y="1793463"/>
            <a:ext cx="3399300" cy="134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000" dirty="0">
                <a:solidFill>
                  <a:srgbClr val="053860"/>
                </a:solidFill>
                <a:latin typeface="Roboto Medium"/>
                <a:ea typeface="Roboto Medium"/>
                <a:cs typeface="Roboto Medium"/>
                <a:sym typeface="Roboto Medium"/>
              </a:rPr>
              <a:t>Vice President of Operations at </a:t>
            </a:r>
            <a:r>
              <a:rPr lang="en" sz="1000" b="1" dirty="0">
                <a:solidFill>
                  <a:srgbClr val="053860"/>
                </a:solidFill>
                <a:latin typeface="Roboto"/>
                <a:ea typeface="Roboto"/>
                <a:cs typeface="Roboto"/>
                <a:sym typeface="Roboto"/>
              </a:rPr>
              <a:t>Ameresco</a:t>
            </a:r>
            <a:endParaRPr sz="1000" b="1" dirty="0">
              <a:solidFill>
                <a:srgbClr val="053860"/>
              </a:solidFill>
              <a:latin typeface="Roboto"/>
              <a:ea typeface="Roboto"/>
              <a:cs typeface="Roboto"/>
              <a:sym typeface="Roboto"/>
            </a:endParaRPr>
          </a:p>
        </p:txBody>
      </p:sp>
      <p:sp>
        <p:nvSpPr>
          <p:cNvPr id="6" name="Google Shape;377;p33">
            <a:extLst>
              <a:ext uri="{FF2B5EF4-FFF2-40B4-BE49-F238E27FC236}">
                <a16:creationId xmlns:a16="http://schemas.microsoft.com/office/drawing/2014/main" id="{1A938439-A66F-1326-3EA8-AFB5BA334D47}"/>
              </a:ext>
            </a:extLst>
          </p:cNvPr>
          <p:cNvSpPr txBox="1"/>
          <p:nvPr/>
        </p:nvSpPr>
        <p:spPr>
          <a:xfrm>
            <a:off x="2748200" y="2037900"/>
            <a:ext cx="5013300" cy="554100"/>
          </a:xfrm>
          <a:prstGeom prst="rect">
            <a:avLst/>
          </a:prstGeom>
          <a:noFill/>
          <a:ln>
            <a:noFill/>
          </a:ln>
        </p:spPr>
        <p:txBody>
          <a:bodyPr spcFirstLastPara="1" wrap="square" lIns="0" tIns="0" rIns="0" bIns="0" anchor="t" anchorCtr="0">
            <a:spAutoFit/>
          </a:bodyPr>
          <a:lstStyle/>
          <a:p>
            <a:pPr marL="0" marR="0" lvl="0" indent="0" algn="just" rtl="0">
              <a:lnSpc>
                <a:spcPct val="130000"/>
              </a:lnSpc>
              <a:spcBef>
                <a:spcPts val="1200"/>
              </a:spcBef>
              <a:spcAft>
                <a:spcPts val="0"/>
              </a:spcAft>
              <a:buNone/>
            </a:pPr>
            <a:r>
              <a:rPr lang="en" sz="1000" i="1">
                <a:solidFill>
                  <a:srgbClr val="053860"/>
                </a:solidFill>
                <a:latin typeface="Roboto Medium"/>
                <a:ea typeface="Roboto Medium"/>
                <a:cs typeface="Roboto Medium"/>
                <a:sym typeface="Roboto Medium"/>
              </a:rPr>
              <a:t>“Most of the vendors in this space offer only weekday monitoring that ends with sunset. At Libsys, I was provided with Weekday, Weekend, Overnight monitoring that helped us scale our efficiency significantly.”</a:t>
            </a:r>
            <a:endParaRPr sz="1000" i="1">
              <a:solidFill>
                <a:srgbClr val="053860"/>
              </a:solidFill>
              <a:latin typeface="Roboto Medium"/>
              <a:ea typeface="Roboto Medium"/>
              <a:cs typeface="Roboto Medium"/>
              <a:sym typeface="Roboto Medium"/>
            </a:endParaRPr>
          </a:p>
        </p:txBody>
      </p:sp>
      <p:sp>
        <p:nvSpPr>
          <p:cNvPr id="7" name="Google Shape;378;p33">
            <a:extLst>
              <a:ext uri="{FF2B5EF4-FFF2-40B4-BE49-F238E27FC236}">
                <a16:creationId xmlns:a16="http://schemas.microsoft.com/office/drawing/2014/main" id="{12334BB9-6A56-0402-319F-4153FA1CCBBD}"/>
              </a:ext>
            </a:extLst>
          </p:cNvPr>
          <p:cNvSpPr txBox="1"/>
          <p:nvPr/>
        </p:nvSpPr>
        <p:spPr>
          <a:xfrm>
            <a:off x="2748200" y="3127575"/>
            <a:ext cx="2063400" cy="1899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200" b="1">
                <a:solidFill>
                  <a:srgbClr val="053860"/>
                </a:solidFill>
                <a:latin typeface="Roboto"/>
                <a:ea typeface="Roboto"/>
                <a:cs typeface="Roboto"/>
                <a:sym typeface="Roboto"/>
              </a:rPr>
              <a:t>Nick Manna</a:t>
            </a:r>
            <a:endParaRPr sz="1200" b="1">
              <a:solidFill>
                <a:srgbClr val="053860"/>
              </a:solidFill>
              <a:latin typeface="Roboto"/>
              <a:ea typeface="Roboto"/>
              <a:cs typeface="Roboto"/>
              <a:sym typeface="Roboto"/>
            </a:endParaRPr>
          </a:p>
        </p:txBody>
      </p:sp>
      <p:sp>
        <p:nvSpPr>
          <p:cNvPr id="8" name="Google Shape;379;p33">
            <a:extLst>
              <a:ext uri="{FF2B5EF4-FFF2-40B4-BE49-F238E27FC236}">
                <a16:creationId xmlns:a16="http://schemas.microsoft.com/office/drawing/2014/main" id="{7FE0A5C7-FFA8-BF1C-9610-B48E4401252E}"/>
              </a:ext>
            </a:extLst>
          </p:cNvPr>
          <p:cNvSpPr txBox="1"/>
          <p:nvPr/>
        </p:nvSpPr>
        <p:spPr>
          <a:xfrm>
            <a:off x="2748200" y="3355738"/>
            <a:ext cx="2317800" cy="134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000">
                <a:solidFill>
                  <a:srgbClr val="053860"/>
                </a:solidFill>
                <a:latin typeface="Roboto Medium"/>
                <a:ea typeface="Roboto Medium"/>
                <a:cs typeface="Roboto Medium"/>
                <a:sym typeface="Roboto Medium"/>
              </a:rPr>
              <a:t>Operations Manager at </a:t>
            </a:r>
            <a:r>
              <a:rPr lang="en" sz="1000" b="1">
                <a:solidFill>
                  <a:srgbClr val="053860"/>
                </a:solidFill>
                <a:latin typeface="Roboto"/>
                <a:ea typeface="Roboto"/>
                <a:cs typeface="Roboto"/>
                <a:sym typeface="Roboto"/>
              </a:rPr>
              <a:t>Amresco</a:t>
            </a:r>
            <a:endParaRPr sz="1000" b="1">
              <a:solidFill>
                <a:srgbClr val="053860"/>
              </a:solidFill>
              <a:latin typeface="Roboto"/>
              <a:ea typeface="Roboto"/>
              <a:cs typeface="Roboto"/>
              <a:sym typeface="Roboto"/>
            </a:endParaRPr>
          </a:p>
        </p:txBody>
      </p:sp>
      <p:sp>
        <p:nvSpPr>
          <p:cNvPr id="9" name="Google Shape;380;p33">
            <a:extLst>
              <a:ext uri="{FF2B5EF4-FFF2-40B4-BE49-F238E27FC236}">
                <a16:creationId xmlns:a16="http://schemas.microsoft.com/office/drawing/2014/main" id="{C751C1B9-8A2F-9FEA-94BA-5BA85D81DAF7}"/>
              </a:ext>
            </a:extLst>
          </p:cNvPr>
          <p:cNvSpPr txBox="1"/>
          <p:nvPr/>
        </p:nvSpPr>
        <p:spPr>
          <a:xfrm>
            <a:off x="2748200" y="3600175"/>
            <a:ext cx="5013300" cy="554100"/>
          </a:xfrm>
          <a:prstGeom prst="rect">
            <a:avLst/>
          </a:prstGeom>
          <a:noFill/>
          <a:ln>
            <a:noFill/>
          </a:ln>
        </p:spPr>
        <p:txBody>
          <a:bodyPr spcFirstLastPara="1" wrap="square" lIns="0" tIns="0" rIns="0" bIns="0" anchor="t" anchorCtr="0">
            <a:spAutoFit/>
          </a:bodyPr>
          <a:lstStyle/>
          <a:p>
            <a:pPr marL="0" marR="0" lvl="0" indent="0" algn="just" rtl="0">
              <a:lnSpc>
                <a:spcPct val="130000"/>
              </a:lnSpc>
              <a:spcBef>
                <a:spcPts val="1200"/>
              </a:spcBef>
              <a:spcAft>
                <a:spcPts val="0"/>
              </a:spcAft>
              <a:buNone/>
            </a:pPr>
            <a:r>
              <a:rPr lang="en" sz="1000" i="1">
                <a:solidFill>
                  <a:srgbClr val="053860"/>
                </a:solidFill>
                <a:latin typeface="Roboto Medium"/>
                <a:ea typeface="Roboto Medium"/>
                <a:cs typeface="Roboto Medium"/>
                <a:sym typeface="Roboto Medium"/>
              </a:rPr>
              <a:t>“Libsys has an advantage in the Solar O&amp;M space with their exceptional customer experience and after sales response. The swift responses to our last minute requests and the professional team who jumped right into the job made our lives easier.”</a:t>
            </a:r>
            <a:endParaRPr sz="1000" i="1">
              <a:solidFill>
                <a:srgbClr val="053860"/>
              </a:solidFill>
              <a:latin typeface="Roboto Medium"/>
              <a:ea typeface="Roboto Medium"/>
              <a:cs typeface="Roboto Medium"/>
              <a:sym typeface="Roboto Medium"/>
            </a:endParaRPr>
          </a:p>
        </p:txBody>
      </p:sp>
      <p:pic>
        <p:nvPicPr>
          <p:cNvPr id="10" name="Google Shape;389;p33">
            <a:extLst>
              <a:ext uri="{FF2B5EF4-FFF2-40B4-BE49-F238E27FC236}">
                <a16:creationId xmlns:a16="http://schemas.microsoft.com/office/drawing/2014/main" id="{B7B4166E-1388-1227-DBB8-3A78B826BCEB}"/>
              </a:ext>
            </a:extLst>
          </p:cNvPr>
          <p:cNvPicPr preferRelativeResize="0">
            <a:picLocks/>
          </p:cNvPicPr>
          <p:nvPr/>
        </p:nvPicPr>
        <p:blipFill rotWithShape="1">
          <a:blip r:embed="rId2">
            <a:alphaModFix/>
          </a:blip>
          <a:srcRect/>
          <a:stretch/>
        </p:blipFill>
        <p:spPr>
          <a:xfrm>
            <a:off x="1382500" y="1545413"/>
            <a:ext cx="1066500" cy="1066500"/>
          </a:xfrm>
          <a:prstGeom prst="ellipse">
            <a:avLst/>
          </a:prstGeom>
        </p:spPr>
      </p:pic>
      <p:pic>
        <p:nvPicPr>
          <p:cNvPr id="11" name="Google Shape;390;p33">
            <a:extLst>
              <a:ext uri="{FF2B5EF4-FFF2-40B4-BE49-F238E27FC236}">
                <a16:creationId xmlns:a16="http://schemas.microsoft.com/office/drawing/2014/main" id="{983E371B-774E-F17F-3FEE-6307D3636887}"/>
              </a:ext>
            </a:extLst>
          </p:cNvPr>
          <p:cNvPicPr preferRelativeResize="0">
            <a:picLocks/>
          </p:cNvPicPr>
          <p:nvPr/>
        </p:nvPicPr>
        <p:blipFill rotWithShape="1">
          <a:blip r:embed="rId3">
            <a:alphaModFix/>
          </a:blip>
          <a:srcRect/>
          <a:stretch/>
        </p:blipFill>
        <p:spPr>
          <a:xfrm>
            <a:off x="1382500" y="3107688"/>
            <a:ext cx="1066500" cy="1066500"/>
          </a:xfrm>
          <a:prstGeom prst="ellipse">
            <a:avLst/>
          </a:prstGeom>
        </p:spPr>
      </p:pic>
    </p:spTree>
    <p:extLst>
      <p:ext uri="{BB962C8B-B14F-4D97-AF65-F5344CB8AC3E}">
        <p14:creationId xmlns:p14="http://schemas.microsoft.com/office/powerpoint/2010/main" val="253190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B59C9-8795-7D51-1838-872733FB8015}"/>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Arial" panose="020B0604020202020204" pitchFamily="34" charset="0"/>
                <a:cs typeface="Arial" panose="020B0604020202020204" pitchFamily="34" charset="0"/>
              </a:rPr>
              <a:t>Solutions/Services - Overview</a:t>
            </a:r>
            <a:endParaRPr lang="en-IN" sz="400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50C8F43-4C5C-C294-B6FF-83E793E1B440}"/>
              </a:ext>
            </a:extLst>
          </p:cNvPr>
          <p:cNvSpPr>
            <a:spLocks noGrp="1"/>
          </p:cNvSpPr>
          <p:nvPr>
            <p:ph idx="1"/>
          </p:nvPr>
        </p:nvSpPr>
        <p:spPr>
          <a:xfrm>
            <a:off x="1371599" y="2318197"/>
            <a:ext cx="9724031" cy="3683358"/>
          </a:xfrm>
        </p:spPr>
        <p:txBody>
          <a:bodyPr anchor="ctr">
            <a:normAutofit/>
          </a:bodyPr>
          <a:lstStyle/>
          <a:p>
            <a:pPr marL="0" indent="0">
              <a:buNone/>
            </a:pPr>
            <a:r>
              <a:rPr lang="en-US" sz="1100" kern="0" spc="0" dirty="0">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US" sz="1400" u="sng" kern="0" spc="0" dirty="0">
                <a:effectLst/>
                <a:latin typeface="Calibri Light" panose="020F0302020204030204" pitchFamily="34" charset="0"/>
                <a:ea typeface="Times New Roman" panose="02020603050405020304" pitchFamily="18" charset="0"/>
                <a:cs typeface="Times New Roman" panose="02020603050405020304" pitchFamily="18" charset="0"/>
              </a:rPr>
              <a:t>Ensuring Performance for Commercial Solar Owners &amp; Operators</a:t>
            </a:r>
          </a:p>
          <a:p>
            <a:pPr marL="0" indent="0">
              <a:buNone/>
            </a:pPr>
            <a:r>
              <a:rPr lang="en-US" sz="1100" b="0" i="0" dirty="0">
                <a:effectLst/>
                <a:latin typeface="Söhne"/>
              </a:rPr>
              <a:t>We manage the performance of commercial solar systems, including rooftop, ground-mount, and carport projects, with our teams of solar experts.</a:t>
            </a:r>
          </a:p>
          <a:p>
            <a:pPr marL="0" indent="0">
              <a:buNone/>
            </a:pPr>
            <a:r>
              <a:rPr lang="en-US" sz="1100" kern="1400" spc="-50" dirty="0">
                <a:latin typeface="Söhne"/>
                <a:ea typeface="Times New Roman" panose="02020603050405020304" pitchFamily="18" charset="0"/>
                <a:cs typeface="Times New Roman" panose="02020603050405020304" pitchFamily="18" charset="0"/>
                <a:sym typeface="Wingdings" panose="05000000000000000000" pitchFamily="2" charset="2"/>
              </a:rPr>
              <a:t> </a:t>
            </a:r>
            <a:r>
              <a:rPr lang="en-US" sz="1400" u="sng" kern="0" spc="0" dirty="0">
                <a:effectLst/>
                <a:latin typeface="Calibri Light" panose="020F0302020204030204" pitchFamily="34" charset="0"/>
                <a:ea typeface="Times New Roman" panose="02020603050405020304" pitchFamily="18" charset="0"/>
                <a:cs typeface="Times New Roman" panose="02020603050405020304" pitchFamily="18" charset="0"/>
              </a:rPr>
              <a:t>Community Solar Solutions</a:t>
            </a:r>
            <a:endParaRPr lang="en-IN" sz="1400" u="sng"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US" sz="1100" b="0" i="0" dirty="0">
                <a:effectLst/>
                <a:latin typeface="Söhne"/>
              </a:rPr>
              <a:t>American Green Solutions maximizes solar farm production and value for C&amp;I scale and Community Solar projects. We offer industry-leading asset performance management services for landowners and large-scale solar asset owners. With our advanced proactive monitoring solution, we identify potential issues early on. Our team of vetted technicians, available locally across the U.S., provides preventive and corrective maintenance, along with auxiliary services.</a:t>
            </a:r>
          </a:p>
          <a:p>
            <a:pPr marL="0" indent="0">
              <a:buNone/>
            </a:pPr>
            <a:r>
              <a:rPr lang="en-US" sz="1100" kern="1400" spc="-50" dirty="0">
                <a:effectLst/>
                <a:latin typeface="Söhne"/>
                <a:ea typeface="Times New Roman" panose="02020603050405020304" pitchFamily="18" charset="0"/>
                <a:cs typeface="Times New Roman" panose="02020603050405020304" pitchFamily="18" charset="0"/>
                <a:sym typeface="Wingdings" panose="05000000000000000000" pitchFamily="2" charset="2"/>
              </a:rPr>
              <a:t></a:t>
            </a:r>
            <a:r>
              <a:rPr lang="en-US" sz="1400" u="sng" kern="0" spc="0" dirty="0">
                <a:effectLst/>
                <a:latin typeface="+mj-lt"/>
                <a:ea typeface="Times New Roman" panose="02020603050405020304" pitchFamily="18" charset="0"/>
                <a:cs typeface="Times New Roman" panose="02020603050405020304" pitchFamily="18" charset="0"/>
              </a:rPr>
              <a:t>Ensuring return for </a:t>
            </a:r>
            <a:r>
              <a:rPr lang="en-US" sz="1400" b="0" i="0" u="sng" strike="noStrike" dirty="0">
                <a:effectLst/>
                <a:latin typeface="+mj-lt"/>
                <a:hlinkClick r:id="rId2"/>
              </a:rPr>
              <a:t>Portfolio Investors</a:t>
            </a:r>
            <a:r>
              <a:rPr lang="en-US" sz="1400" b="0" i="0" u="sng" dirty="0">
                <a:effectLst/>
                <a:latin typeface="+mj-lt"/>
              </a:rPr>
              <a:t> </a:t>
            </a:r>
            <a:endParaRPr lang="en-IN" sz="1400" u="sng" kern="1400" spc="-50" dirty="0">
              <a:effectLst/>
              <a:latin typeface="+mj-lt"/>
              <a:ea typeface="Times New Roman" panose="02020603050405020304" pitchFamily="18" charset="0"/>
              <a:cs typeface="Times New Roman" panose="02020603050405020304" pitchFamily="18" charset="0"/>
            </a:endParaRPr>
          </a:p>
          <a:p>
            <a:pPr marL="0" indent="0">
              <a:buNone/>
            </a:pPr>
            <a:r>
              <a:rPr lang="en-US" sz="1100" b="0" i="0" dirty="0">
                <a:effectLst/>
                <a:latin typeface="+mj-lt"/>
              </a:rPr>
              <a:t>American Green Solutions </a:t>
            </a:r>
            <a:r>
              <a:rPr lang="en-US" sz="1100" dirty="0">
                <a:latin typeface="+mj-lt"/>
              </a:rPr>
              <a:t>m</a:t>
            </a:r>
            <a:r>
              <a:rPr lang="en-US" sz="1100" b="0" i="0" dirty="0">
                <a:effectLst/>
                <a:latin typeface="+mj-lt"/>
              </a:rPr>
              <a:t>aximize your solar portfolio's return and unlock your capital. We assume maintenance risks and ensure energy generation throughout your investment's lifetime. Start with a detailed analysis of asset-level performance for existing portfolios. Achieve the promised performance and expected ROI.</a:t>
            </a:r>
          </a:p>
          <a:p>
            <a:pPr>
              <a:buFont typeface="Wingdings" panose="05000000000000000000" pitchFamily="2" charset="2"/>
              <a:buChar char="à"/>
            </a:pPr>
            <a:r>
              <a:rPr lang="en-US" sz="1400" u="sng" dirty="0">
                <a:latin typeface="+mj-lt"/>
                <a:sym typeface="Wingdings" panose="05000000000000000000" pitchFamily="2" charset="2"/>
              </a:rPr>
              <a:t>Custom Analytics</a:t>
            </a:r>
          </a:p>
          <a:p>
            <a:pPr marL="0" indent="0">
              <a:buNone/>
            </a:pPr>
            <a:r>
              <a:rPr lang="en-US" sz="1100" b="0" i="0" dirty="0">
                <a:effectLst/>
                <a:latin typeface="Söhne"/>
              </a:rPr>
              <a:t>Gain immediate insight into performance progress through custom analytics, including specific indicators and performance analytics. Integrate verified weather forecast data to forecast energy production. Access analysis of production losses compared to ideal data, allowing for tailored alerts to track underperforming plants. Track and categorize factors impacting plant performance.</a:t>
            </a:r>
            <a:endParaRPr lang="en-IN" sz="1100" dirty="0">
              <a:latin typeface="+mj-lt"/>
            </a:endParaRPr>
          </a:p>
        </p:txBody>
      </p:sp>
    </p:spTree>
    <p:extLst>
      <p:ext uri="{BB962C8B-B14F-4D97-AF65-F5344CB8AC3E}">
        <p14:creationId xmlns:p14="http://schemas.microsoft.com/office/powerpoint/2010/main" val="203591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0B3F-0B62-420F-893B-C5CC746F73E0}"/>
              </a:ext>
            </a:extLst>
          </p:cNvPr>
          <p:cNvSpPr>
            <a:spLocks noGrp="1"/>
          </p:cNvSpPr>
          <p:nvPr>
            <p:ph type="title"/>
          </p:nvPr>
        </p:nvSpPr>
        <p:spPr>
          <a:xfrm>
            <a:off x="838200" y="365125"/>
            <a:ext cx="10515600" cy="5686883"/>
          </a:xfrm>
        </p:spPr>
        <p:txBody>
          <a:bodyPr>
            <a:normAutofit fontScale="90000"/>
          </a:bodyPr>
          <a:lstStyle/>
          <a:p>
            <a:br>
              <a:rPr lang="en-US" sz="1300" dirty="0">
                <a:latin typeface="+mn-lt"/>
              </a:rPr>
            </a:br>
            <a:br>
              <a:rPr lang="en-US" sz="1300" dirty="0">
                <a:latin typeface="+mn-lt"/>
              </a:rPr>
            </a:br>
            <a:br>
              <a:rPr lang="en-US" sz="1300" dirty="0">
                <a:latin typeface="+mn-lt"/>
              </a:rPr>
            </a:br>
            <a:br>
              <a:rPr lang="en-US" sz="1300" dirty="0">
                <a:latin typeface="+mn-lt"/>
              </a:rPr>
            </a:br>
            <a:br>
              <a:rPr lang="en-US" sz="1300" dirty="0">
                <a:latin typeface="+mn-lt"/>
              </a:rPr>
            </a:br>
            <a:br>
              <a:rPr lang="en-US" sz="1300" dirty="0">
                <a:latin typeface="+mn-lt"/>
              </a:rPr>
            </a:br>
            <a:r>
              <a:rPr lang="en-US" sz="2200" dirty="0">
                <a:latin typeface="+mn-lt"/>
              </a:rPr>
              <a:t>References</a:t>
            </a:r>
            <a:br>
              <a:rPr lang="en-US" sz="2200" dirty="0">
                <a:latin typeface="+mn-lt"/>
              </a:rPr>
            </a:br>
            <a:br>
              <a:rPr lang="en-US" sz="2200" dirty="0">
                <a:latin typeface="+mn-lt"/>
              </a:rPr>
            </a:br>
            <a:r>
              <a:rPr lang="en-US" sz="2200" dirty="0">
                <a:latin typeface="+mn-lt"/>
              </a:rPr>
              <a:t>1. </a:t>
            </a:r>
            <a:r>
              <a:rPr lang="en-US" sz="2200" dirty="0">
                <a:latin typeface="+mn-lt"/>
                <a:hlinkClick r:id="rId2"/>
              </a:rPr>
              <a:t>https://www.omnidian.com/</a:t>
            </a:r>
            <a:r>
              <a:rPr lang="en-US" sz="2200" dirty="0">
                <a:latin typeface="+mn-lt"/>
              </a:rPr>
              <a:t>  - Top priority, best suites for role.</a:t>
            </a:r>
            <a:br>
              <a:rPr lang="en-US" sz="2200" dirty="0">
                <a:latin typeface="+mn-lt"/>
              </a:rPr>
            </a:br>
            <a:r>
              <a:rPr lang="en-US" sz="2200" dirty="0">
                <a:latin typeface="+mn-lt"/>
              </a:rPr>
              <a:t>2. </a:t>
            </a:r>
            <a:r>
              <a:rPr lang="en-US" sz="2200" dirty="0">
                <a:latin typeface="+mn-lt"/>
                <a:hlinkClick r:id="rId3"/>
              </a:rPr>
              <a:t>https://www.ameresco.com/</a:t>
            </a:r>
            <a:r>
              <a:rPr lang="en-US" sz="2200" dirty="0">
                <a:latin typeface="+mn-lt"/>
              </a:rPr>
              <a:t> </a:t>
            </a:r>
            <a:br>
              <a:rPr lang="en-US" sz="2200" dirty="0">
                <a:latin typeface="+mn-lt"/>
              </a:rPr>
            </a:br>
            <a:r>
              <a:rPr lang="en-US" sz="2200" dirty="0">
                <a:latin typeface="+mn-lt"/>
              </a:rPr>
              <a:t>3. </a:t>
            </a:r>
            <a:r>
              <a:rPr lang="en-US" sz="2200" dirty="0">
                <a:latin typeface="+mn-lt"/>
                <a:hlinkClick r:id="rId4"/>
              </a:rPr>
              <a:t>https://www.borregoenergy.com/</a:t>
            </a:r>
            <a:r>
              <a:rPr lang="en-US" sz="2200" dirty="0">
                <a:latin typeface="+mn-lt"/>
              </a:rPr>
              <a:t> </a:t>
            </a:r>
            <a:br>
              <a:rPr lang="en-US" sz="2200" dirty="0">
                <a:latin typeface="+mn-lt"/>
              </a:rPr>
            </a:br>
            <a:r>
              <a:rPr lang="en-US" sz="2200" dirty="0">
                <a:latin typeface="+mn-lt"/>
              </a:rPr>
              <a:t>4. </a:t>
            </a:r>
            <a:r>
              <a:rPr lang="en-US" sz="2200" dirty="0">
                <a:latin typeface="+mn-lt"/>
                <a:hlinkClick r:id="rId5"/>
              </a:rPr>
              <a:t>https://www.stratacleanenergy.com/about</a:t>
            </a:r>
            <a:r>
              <a:rPr lang="en-US" sz="2200" dirty="0">
                <a:latin typeface="+mn-lt"/>
              </a:rPr>
              <a:t> </a:t>
            </a:r>
            <a:br>
              <a:rPr lang="en-US" sz="2200" dirty="0">
                <a:latin typeface="+mn-lt"/>
              </a:rPr>
            </a:br>
            <a:r>
              <a:rPr lang="en-US" sz="2200" dirty="0">
                <a:latin typeface="+mn-lt"/>
              </a:rPr>
              <a:t>5. </a:t>
            </a:r>
            <a:r>
              <a:rPr lang="en-US" sz="2200" dirty="0">
                <a:latin typeface="+mn-lt"/>
                <a:hlinkClick r:id="rId6"/>
              </a:rPr>
              <a:t>https://greenbackercapital.com/</a:t>
            </a:r>
            <a:r>
              <a:rPr lang="en-US" sz="2200" dirty="0">
                <a:latin typeface="+mn-lt"/>
              </a:rPr>
              <a:t> </a:t>
            </a:r>
            <a:br>
              <a:rPr lang="en-US" sz="2200" dirty="0">
                <a:latin typeface="+mn-lt"/>
              </a:rPr>
            </a:br>
            <a:r>
              <a:rPr lang="en-US" sz="2200" dirty="0">
                <a:latin typeface="+mn-lt"/>
              </a:rPr>
              <a:t>6. </a:t>
            </a:r>
            <a:r>
              <a:rPr lang="en-US" sz="2200" dirty="0">
                <a:latin typeface="+mn-lt"/>
                <a:hlinkClick r:id="rId7"/>
              </a:rPr>
              <a:t>https://www.cleanmax.com/</a:t>
            </a:r>
            <a:r>
              <a:rPr lang="en-US" sz="2200" dirty="0">
                <a:latin typeface="+mn-lt"/>
              </a:rPr>
              <a:t> </a:t>
            </a:r>
            <a:br>
              <a:rPr lang="en-US" sz="2200" dirty="0">
                <a:latin typeface="+mn-lt"/>
              </a:rPr>
            </a:br>
            <a:r>
              <a:rPr lang="en-US" sz="2200" dirty="0">
                <a:latin typeface="+mn-lt"/>
              </a:rPr>
              <a:t>7. </a:t>
            </a:r>
            <a:r>
              <a:rPr lang="en-US" sz="2200" dirty="0">
                <a:latin typeface="+mn-lt"/>
                <a:hlinkClick r:id="rId8"/>
              </a:rPr>
              <a:t>https://skyfri.com/</a:t>
            </a:r>
            <a:r>
              <a:rPr lang="en-US" sz="2200" dirty="0">
                <a:latin typeface="+mn-lt"/>
              </a:rPr>
              <a:t> </a:t>
            </a:r>
            <a:br>
              <a:rPr lang="en-US" sz="2200" dirty="0">
                <a:latin typeface="+mn-lt"/>
              </a:rPr>
            </a:br>
            <a:r>
              <a:rPr lang="en-US" sz="2200" dirty="0">
                <a:latin typeface="+mn-lt"/>
              </a:rPr>
              <a:t>8. </a:t>
            </a:r>
            <a:r>
              <a:rPr lang="en-US" sz="2200" dirty="0">
                <a:latin typeface="+mn-lt"/>
                <a:hlinkClick r:id="rId9"/>
              </a:rPr>
              <a:t>https://be-cis.com/</a:t>
            </a:r>
            <a:r>
              <a:rPr lang="en-US" sz="2200" dirty="0">
                <a:latin typeface="+mn-lt"/>
              </a:rPr>
              <a:t> </a:t>
            </a:r>
            <a:br>
              <a:rPr lang="en-US" sz="2200" dirty="0">
                <a:latin typeface="+mn-lt"/>
              </a:rPr>
            </a:br>
            <a:r>
              <a:rPr lang="en-US" sz="2200" dirty="0">
                <a:latin typeface="+mn-lt"/>
              </a:rPr>
              <a:t>9. </a:t>
            </a:r>
            <a:r>
              <a:rPr lang="en-US" sz="2200" dirty="0">
                <a:latin typeface="+mn-lt"/>
                <a:hlinkClick r:id="rId10"/>
              </a:rPr>
              <a:t>https://renewpower.in/</a:t>
            </a:r>
            <a:r>
              <a:rPr lang="en-US" sz="2200" dirty="0">
                <a:latin typeface="+mn-lt"/>
              </a:rPr>
              <a:t> </a:t>
            </a:r>
            <a:br>
              <a:rPr lang="en-US" sz="2200" dirty="0">
                <a:latin typeface="+mn-lt"/>
              </a:rPr>
            </a:br>
            <a:br>
              <a:rPr lang="en-US" dirty="0">
                <a:latin typeface="+mn-lt"/>
              </a:rPr>
            </a:br>
            <a:br>
              <a:rPr lang="en-US" dirty="0">
                <a:latin typeface="+mn-lt"/>
              </a:rPr>
            </a:br>
            <a:br>
              <a:rPr lang="en-US" dirty="0">
                <a:latin typeface="+mn-lt"/>
              </a:rPr>
            </a:br>
            <a:br>
              <a:rPr lang="en-US" dirty="0">
                <a:latin typeface="+mn-lt"/>
              </a:rPr>
            </a:br>
            <a:br>
              <a:rPr lang="en-US" dirty="0">
                <a:latin typeface="+mn-lt"/>
              </a:rPr>
            </a:br>
            <a:endParaRPr lang="en-IN" dirty="0">
              <a:latin typeface="+mn-lt"/>
            </a:endParaRPr>
          </a:p>
        </p:txBody>
      </p:sp>
    </p:spTree>
    <p:extLst>
      <p:ext uri="{BB962C8B-B14F-4D97-AF65-F5344CB8AC3E}">
        <p14:creationId xmlns:p14="http://schemas.microsoft.com/office/powerpoint/2010/main" val="311151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38FA127A35C84D913DA2E27A5BD30C" ma:contentTypeVersion="6" ma:contentTypeDescription="Create a new document." ma:contentTypeScope="" ma:versionID="2a8681c70f4531d5b4a8040cf124bb9b">
  <xsd:schema xmlns:xsd="http://www.w3.org/2001/XMLSchema" xmlns:xs="http://www.w3.org/2001/XMLSchema" xmlns:p="http://schemas.microsoft.com/office/2006/metadata/properties" xmlns:ns2="23fc91a8-f4e1-484d-b1a2-49d9d27f8917" targetNamespace="http://schemas.microsoft.com/office/2006/metadata/properties" ma:root="true" ma:fieldsID="7d15e8da0b7292d96d692515c0c19c7a" ns2:_="">
    <xsd:import namespace="23fc91a8-f4e1-484d-b1a2-49d9d27f8917"/>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c91a8-f4e1-484d-b1a2-49d9d27f89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7F72F1-A2DC-4B4F-AAAF-5E349AE396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fc91a8-f4e1-484d-b1a2-49d9d27f89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553FD9-CBB7-4544-BB5C-1D70494743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8179E97-4EEE-416E-A129-148988602D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157</TotalTime>
  <Words>844</Words>
  <Application>Microsoft Office PowerPoint</Application>
  <PresentationFormat>Widescreen</PresentationFormat>
  <Paragraphs>52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Home</vt:lpstr>
      <vt:lpstr>PowerPoint Presentation</vt:lpstr>
      <vt:lpstr>PowerPoint Presentation</vt:lpstr>
      <vt:lpstr>Solutions/Services - Overview</vt:lpstr>
      <vt:lpstr>      References  1. https://www.omnidian.com/  - Top priority, best suites for role. 2. https://www.ameresco.com/  3. https://www.borregoenergy.com/  4. https://www.stratacleanenergy.com/about  5. https://greenbackercapital.com/  6. https://www.cleanmax.com/  7. https://skyfri.com/  8. https://be-cis.com/  9. https://renewpower.in/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Dileep Siriki [Libsys]</dc:creator>
  <cp:lastModifiedBy>Dileep Siriki [Libsys]</cp:lastModifiedBy>
  <cp:revision>29</cp:revision>
  <dcterms:created xsi:type="dcterms:W3CDTF">2023-05-27T16:38:07Z</dcterms:created>
  <dcterms:modified xsi:type="dcterms:W3CDTF">2023-05-28T18:05:46Z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0x0101002138FA127A35C84D913DA2E27A5BD30C</vt:lpwstr>
  </property>
</Properties>
</file>