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30275213" cy="42803763"/>
  <p:notesSz cx="14224000" cy="20104100"/>
  <p:defaultTextStyle>
    <a:defPPr>
      <a:defRPr lang="en-US"/>
    </a:defPPr>
    <a:lvl1pPr marL="0" algn="l" defTabSz="1946474" rtl="0" eaLnBrk="1" latinLnBrk="0" hangingPunct="1">
      <a:defRPr sz="3832" kern="1200">
        <a:solidFill>
          <a:schemeClr val="tx1"/>
        </a:solidFill>
        <a:latin typeface="+mn-lt"/>
        <a:ea typeface="+mn-ea"/>
        <a:cs typeface="+mn-cs"/>
      </a:defRPr>
    </a:lvl1pPr>
    <a:lvl2pPr marL="973238" algn="l" defTabSz="1946474" rtl="0" eaLnBrk="1" latinLnBrk="0" hangingPunct="1">
      <a:defRPr sz="3832" kern="1200">
        <a:solidFill>
          <a:schemeClr val="tx1"/>
        </a:solidFill>
        <a:latin typeface="+mn-lt"/>
        <a:ea typeface="+mn-ea"/>
        <a:cs typeface="+mn-cs"/>
      </a:defRPr>
    </a:lvl2pPr>
    <a:lvl3pPr marL="1946474" algn="l" defTabSz="1946474" rtl="0" eaLnBrk="1" latinLnBrk="0" hangingPunct="1">
      <a:defRPr sz="3832" kern="1200">
        <a:solidFill>
          <a:schemeClr val="tx1"/>
        </a:solidFill>
        <a:latin typeface="+mn-lt"/>
        <a:ea typeface="+mn-ea"/>
        <a:cs typeface="+mn-cs"/>
      </a:defRPr>
    </a:lvl3pPr>
    <a:lvl4pPr marL="2919712" algn="l" defTabSz="1946474" rtl="0" eaLnBrk="1" latinLnBrk="0" hangingPunct="1">
      <a:defRPr sz="3832" kern="1200">
        <a:solidFill>
          <a:schemeClr val="tx1"/>
        </a:solidFill>
        <a:latin typeface="+mn-lt"/>
        <a:ea typeface="+mn-ea"/>
        <a:cs typeface="+mn-cs"/>
      </a:defRPr>
    </a:lvl4pPr>
    <a:lvl5pPr marL="3892948" algn="l" defTabSz="1946474" rtl="0" eaLnBrk="1" latinLnBrk="0" hangingPunct="1">
      <a:defRPr sz="3832" kern="1200">
        <a:solidFill>
          <a:schemeClr val="tx1"/>
        </a:solidFill>
        <a:latin typeface="+mn-lt"/>
        <a:ea typeface="+mn-ea"/>
        <a:cs typeface="+mn-cs"/>
      </a:defRPr>
    </a:lvl5pPr>
    <a:lvl6pPr marL="4866186" algn="l" defTabSz="1946474" rtl="0" eaLnBrk="1" latinLnBrk="0" hangingPunct="1">
      <a:defRPr sz="3832" kern="1200">
        <a:solidFill>
          <a:schemeClr val="tx1"/>
        </a:solidFill>
        <a:latin typeface="+mn-lt"/>
        <a:ea typeface="+mn-ea"/>
        <a:cs typeface="+mn-cs"/>
      </a:defRPr>
    </a:lvl6pPr>
    <a:lvl7pPr marL="5839422" algn="l" defTabSz="1946474" rtl="0" eaLnBrk="1" latinLnBrk="0" hangingPunct="1">
      <a:defRPr sz="3832" kern="1200">
        <a:solidFill>
          <a:schemeClr val="tx1"/>
        </a:solidFill>
        <a:latin typeface="+mn-lt"/>
        <a:ea typeface="+mn-ea"/>
        <a:cs typeface="+mn-cs"/>
      </a:defRPr>
    </a:lvl7pPr>
    <a:lvl8pPr marL="6812660" algn="l" defTabSz="1946474" rtl="0" eaLnBrk="1" latinLnBrk="0" hangingPunct="1">
      <a:defRPr sz="3832" kern="1200">
        <a:solidFill>
          <a:schemeClr val="tx1"/>
        </a:solidFill>
        <a:latin typeface="+mn-lt"/>
        <a:ea typeface="+mn-ea"/>
        <a:cs typeface="+mn-cs"/>
      </a:defRPr>
    </a:lvl8pPr>
    <a:lvl9pPr marL="7785896" algn="l" defTabSz="1946474" rtl="0" eaLnBrk="1" latinLnBrk="0" hangingPunct="1">
      <a:defRPr sz="3832"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234" userDrawn="1">
          <p15:clr>
            <a:srgbClr val="A4A3A4"/>
          </p15:clr>
        </p15:guide>
        <p15:guide id="2" pos="691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030A0"/>
    <a:srgbClr val="007400"/>
    <a:srgbClr val="E0EFFF"/>
    <a:srgbClr val="8800B8"/>
    <a:srgbClr val="CCFF99"/>
    <a:srgbClr val="A6BFDE"/>
    <a:srgbClr val="FFFFCC"/>
    <a:srgbClr val="6868E2"/>
    <a:srgbClr val="D9D9D9"/>
    <a:srgbClr val="C877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6684CB0-8409-4C8D-A45A-5BD90BD5111E}" v="416" dt="2019-11-09T22:04:32.710"/>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992" autoAdjust="0"/>
    <p:restoredTop sz="94660"/>
  </p:normalViewPr>
  <p:slideViewPr>
    <p:cSldViewPr>
      <p:cViewPr>
        <p:scale>
          <a:sx n="66" d="100"/>
          <a:sy n="66" d="100"/>
        </p:scale>
        <p:origin x="-4243" y="-13848"/>
      </p:cViewPr>
      <p:guideLst>
        <p:guide orient="horz" pos="9234"/>
        <p:guide pos="6911"/>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6164263" cy="1008063"/>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8056563" y="0"/>
            <a:ext cx="6164262" cy="1008063"/>
          </a:xfrm>
          <a:prstGeom prst="rect">
            <a:avLst/>
          </a:prstGeom>
        </p:spPr>
        <p:txBody>
          <a:bodyPr vert="horz" lIns="91440" tIns="45720" rIns="91440" bIns="45720" rtlCol="0"/>
          <a:lstStyle>
            <a:lvl1pPr algn="r">
              <a:defRPr sz="1200"/>
            </a:lvl1pPr>
          </a:lstStyle>
          <a:p>
            <a:fld id="{1C08A293-CD0E-47E9-8F2E-B80B7270692A}" type="datetimeFigureOut">
              <a:rPr lang="en-IN" smtClean="0"/>
              <a:t>13-11-2019</a:t>
            </a:fld>
            <a:endParaRPr lang="en-IN"/>
          </a:p>
        </p:txBody>
      </p:sp>
      <p:sp>
        <p:nvSpPr>
          <p:cNvPr id="4" name="Slide Image Placeholder 3"/>
          <p:cNvSpPr>
            <a:spLocks noGrp="1" noRot="1" noChangeAspect="1"/>
          </p:cNvSpPr>
          <p:nvPr>
            <p:ph type="sldImg" idx="2"/>
          </p:nvPr>
        </p:nvSpPr>
        <p:spPr>
          <a:xfrm>
            <a:off x="4711700" y="2513013"/>
            <a:ext cx="4800600" cy="67849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422400" y="9675813"/>
            <a:ext cx="11379200" cy="791527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19096038"/>
            <a:ext cx="6164263" cy="1008062"/>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8056563" y="19096038"/>
            <a:ext cx="6164262" cy="1008062"/>
          </a:xfrm>
          <a:prstGeom prst="rect">
            <a:avLst/>
          </a:prstGeom>
        </p:spPr>
        <p:txBody>
          <a:bodyPr vert="horz" lIns="91440" tIns="45720" rIns="91440" bIns="45720" rtlCol="0" anchor="b"/>
          <a:lstStyle>
            <a:lvl1pPr algn="r">
              <a:defRPr sz="1200"/>
            </a:lvl1pPr>
          </a:lstStyle>
          <a:p>
            <a:fld id="{223A1C52-9E88-4EE1-9975-08663C4D70B9}" type="slidenum">
              <a:rPr lang="en-IN" smtClean="0"/>
              <a:t>‹#›</a:t>
            </a:fld>
            <a:endParaRPr lang="en-IN"/>
          </a:p>
        </p:txBody>
      </p:sp>
    </p:spTree>
    <p:extLst>
      <p:ext uri="{BB962C8B-B14F-4D97-AF65-F5344CB8AC3E}">
        <p14:creationId xmlns:p14="http://schemas.microsoft.com/office/powerpoint/2010/main" val="176474790"/>
      </p:ext>
    </p:extLst>
  </p:cSld>
  <p:clrMap bg1="lt1" tx1="dk1" bg2="lt2" tx2="dk2" accent1="accent1" accent2="accent2" accent3="accent3" accent4="accent4" accent5="accent5" accent6="accent6" hlink="hlink" folHlink="folHlink"/>
  <p:notesStyle>
    <a:lvl1pPr marL="0" algn="l" defTabSz="1946474" rtl="0" eaLnBrk="1" latinLnBrk="0" hangingPunct="1">
      <a:defRPr sz="2555" kern="1200">
        <a:solidFill>
          <a:schemeClr val="tx1"/>
        </a:solidFill>
        <a:latin typeface="+mn-lt"/>
        <a:ea typeface="+mn-ea"/>
        <a:cs typeface="+mn-cs"/>
      </a:defRPr>
    </a:lvl1pPr>
    <a:lvl2pPr marL="973238" algn="l" defTabSz="1946474" rtl="0" eaLnBrk="1" latinLnBrk="0" hangingPunct="1">
      <a:defRPr sz="2555" kern="1200">
        <a:solidFill>
          <a:schemeClr val="tx1"/>
        </a:solidFill>
        <a:latin typeface="+mn-lt"/>
        <a:ea typeface="+mn-ea"/>
        <a:cs typeface="+mn-cs"/>
      </a:defRPr>
    </a:lvl2pPr>
    <a:lvl3pPr marL="1946474" algn="l" defTabSz="1946474" rtl="0" eaLnBrk="1" latinLnBrk="0" hangingPunct="1">
      <a:defRPr sz="2555" kern="1200">
        <a:solidFill>
          <a:schemeClr val="tx1"/>
        </a:solidFill>
        <a:latin typeface="+mn-lt"/>
        <a:ea typeface="+mn-ea"/>
        <a:cs typeface="+mn-cs"/>
      </a:defRPr>
    </a:lvl3pPr>
    <a:lvl4pPr marL="2919712" algn="l" defTabSz="1946474" rtl="0" eaLnBrk="1" latinLnBrk="0" hangingPunct="1">
      <a:defRPr sz="2555" kern="1200">
        <a:solidFill>
          <a:schemeClr val="tx1"/>
        </a:solidFill>
        <a:latin typeface="+mn-lt"/>
        <a:ea typeface="+mn-ea"/>
        <a:cs typeface="+mn-cs"/>
      </a:defRPr>
    </a:lvl4pPr>
    <a:lvl5pPr marL="3892948" algn="l" defTabSz="1946474" rtl="0" eaLnBrk="1" latinLnBrk="0" hangingPunct="1">
      <a:defRPr sz="2555" kern="1200">
        <a:solidFill>
          <a:schemeClr val="tx1"/>
        </a:solidFill>
        <a:latin typeface="+mn-lt"/>
        <a:ea typeface="+mn-ea"/>
        <a:cs typeface="+mn-cs"/>
      </a:defRPr>
    </a:lvl5pPr>
    <a:lvl6pPr marL="4866186" algn="l" defTabSz="1946474" rtl="0" eaLnBrk="1" latinLnBrk="0" hangingPunct="1">
      <a:defRPr sz="2555" kern="1200">
        <a:solidFill>
          <a:schemeClr val="tx1"/>
        </a:solidFill>
        <a:latin typeface="+mn-lt"/>
        <a:ea typeface="+mn-ea"/>
        <a:cs typeface="+mn-cs"/>
      </a:defRPr>
    </a:lvl6pPr>
    <a:lvl7pPr marL="5839422" algn="l" defTabSz="1946474" rtl="0" eaLnBrk="1" latinLnBrk="0" hangingPunct="1">
      <a:defRPr sz="2555" kern="1200">
        <a:solidFill>
          <a:schemeClr val="tx1"/>
        </a:solidFill>
        <a:latin typeface="+mn-lt"/>
        <a:ea typeface="+mn-ea"/>
        <a:cs typeface="+mn-cs"/>
      </a:defRPr>
    </a:lvl7pPr>
    <a:lvl8pPr marL="6812660" algn="l" defTabSz="1946474" rtl="0" eaLnBrk="1" latinLnBrk="0" hangingPunct="1">
      <a:defRPr sz="2555" kern="1200">
        <a:solidFill>
          <a:schemeClr val="tx1"/>
        </a:solidFill>
        <a:latin typeface="+mn-lt"/>
        <a:ea typeface="+mn-ea"/>
        <a:cs typeface="+mn-cs"/>
      </a:defRPr>
    </a:lvl8pPr>
    <a:lvl9pPr marL="7785896" algn="l" defTabSz="1946474" rtl="0" eaLnBrk="1" latinLnBrk="0" hangingPunct="1">
      <a:defRPr sz="2555"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23A1C52-9E88-4EE1-9975-08663C4D70B9}" type="slidenum">
              <a:rPr lang="en-IN" smtClean="0"/>
              <a:t>1</a:t>
            </a:fld>
            <a:endParaRPr lang="en-IN"/>
          </a:p>
        </p:txBody>
      </p:sp>
    </p:spTree>
    <p:extLst>
      <p:ext uri="{BB962C8B-B14F-4D97-AF65-F5344CB8AC3E}">
        <p14:creationId xmlns:p14="http://schemas.microsoft.com/office/powerpoint/2010/main" val="1853782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2270642" y="13269169"/>
            <a:ext cx="25733931" cy="276999"/>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4541282" y="23970109"/>
            <a:ext cx="21192650"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11/13/2019</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11/13/2019</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sz="half" idx="2"/>
          </p:nvPr>
        </p:nvSpPr>
        <p:spPr>
          <a:xfrm>
            <a:off x="1513761" y="9844868"/>
            <a:ext cx="13169718"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15591735" y="9844868"/>
            <a:ext cx="13169718" cy="276999"/>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11/13/2019</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11/13/2019</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11/13/2019</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2026524" y="1274997"/>
            <a:ext cx="2088568" cy="2087985"/>
          </a:xfrm>
          <a:prstGeom prst="rect">
            <a:avLst/>
          </a:prstGeom>
          <a:blipFill>
            <a:blip r:embed="rId7" cstate="print"/>
            <a:stretch>
              <a:fillRect/>
            </a:stretch>
          </a:blipFill>
        </p:spPr>
        <p:txBody>
          <a:bodyPr wrap="square" lIns="0" tIns="0" rIns="0" bIns="0" rtlCol="0"/>
          <a:lstStyle/>
          <a:p>
            <a:endParaRPr sz="5757"/>
          </a:p>
        </p:txBody>
      </p:sp>
      <p:sp>
        <p:nvSpPr>
          <p:cNvPr id="2" name="Holder 2"/>
          <p:cNvSpPr>
            <a:spLocks noGrp="1"/>
          </p:cNvSpPr>
          <p:nvPr>
            <p:ph type="title"/>
          </p:nvPr>
        </p:nvSpPr>
        <p:spPr>
          <a:xfrm>
            <a:off x="1513761" y="1712152"/>
            <a:ext cx="27247692" cy="276999"/>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1513761" y="9844868"/>
            <a:ext cx="27247692"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10293573" y="39807503"/>
            <a:ext cx="9688068" cy="58943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1513760" y="39807503"/>
            <a:ext cx="6963299" cy="58943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11/13/2019</a:t>
            </a:fld>
            <a:endParaRPr lang="en-US"/>
          </a:p>
        </p:txBody>
      </p:sp>
      <p:sp>
        <p:nvSpPr>
          <p:cNvPr id="6" name="Holder 6"/>
          <p:cNvSpPr>
            <a:spLocks noGrp="1"/>
          </p:cNvSpPr>
          <p:nvPr>
            <p:ph type="sldNum" sz="quarter" idx="7"/>
          </p:nvPr>
        </p:nvSpPr>
        <p:spPr>
          <a:xfrm>
            <a:off x="21798154" y="39807503"/>
            <a:ext cx="6963299" cy="58943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971717">
        <a:defRPr>
          <a:latin typeface="+mn-lt"/>
          <a:ea typeface="+mn-ea"/>
          <a:cs typeface="+mn-cs"/>
        </a:defRPr>
      </a:lvl2pPr>
      <a:lvl3pPr marL="1943435">
        <a:defRPr>
          <a:latin typeface="+mn-lt"/>
          <a:ea typeface="+mn-ea"/>
          <a:cs typeface="+mn-cs"/>
        </a:defRPr>
      </a:lvl3pPr>
      <a:lvl4pPr marL="2915151">
        <a:defRPr>
          <a:latin typeface="+mn-lt"/>
          <a:ea typeface="+mn-ea"/>
          <a:cs typeface="+mn-cs"/>
        </a:defRPr>
      </a:lvl4pPr>
      <a:lvl5pPr marL="3886868">
        <a:defRPr>
          <a:latin typeface="+mn-lt"/>
          <a:ea typeface="+mn-ea"/>
          <a:cs typeface="+mn-cs"/>
        </a:defRPr>
      </a:lvl5pPr>
      <a:lvl6pPr marL="4858586">
        <a:defRPr>
          <a:latin typeface="+mn-lt"/>
          <a:ea typeface="+mn-ea"/>
          <a:cs typeface="+mn-cs"/>
        </a:defRPr>
      </a:lvl6pPr>
      <a:lvl7pPr marL="5830303">
        <a:defRPr>
          <a:latin typeface="+mn-lt"/>
          <a:ea typeface="+mn-ea"/>
          <a:cs typeface="+mn-cs"/>
        </a:defRPr>
      </a:lvl7pPr>
      <a:lvl8pPr marL="6802019">
        <a:defRPr>
          <a:latin typeface="+mn-lt"/>
          <a:ea typeface="+mn-ea"/>
          <a:cs typeface="+mn-cs"/>
        </a:defRPr>
      </a:lvl8pPr>
      <a:lvl9pPr marL="7773737">
        <a:defRPr>
          <a:latin typeface="+mn-lt"/>
          <a:ea typeface="+mn-ea"/>
          <a:cs typeface="+mn-cs"/>
        </a:defRPr>
      </a:lvl9pPr>
    </p:bodyStyle>
    <p:otherStyle>
      <a:lvl1pPr marL="0">
        <a:defRPr>
          <a:latin typeface="+mn-lt"/>
          <a:ea typeface="+mn-ea"/>
          <a:cs typeface="+mn-cs"/>
        </a:defRPr>
      </a:lvl1pPr>
      <a:lvl2pPr marL="971717">
        <a:defRPr>
          <a:latin typeface="+mn-lt"/>
          <a:ea typeface="+mn-ea"/>
          <a:cs typeface="+mn-cs"/>
        </a:defRPr>
      </a:lvl2pPr>
      <a:lvl3pPr marL="1943435">
        <a:defRPr>
          <a:latin typeface="+mn-lt"/>
          <a:ea typeface="+mn-ea"/>
          <a:cs typeface="+mn-cs"/>
        </a:defRPr>
      </a:lvl3pPr>
      <a:lvl4pPr marL="2915151">
        <a:defRPr>
          <a:latin typeface="+mn-lt"/>
          <a:ea typeface="+mn-ea"/>
          <a:cs typeface="+mn-cs"/>
        </a:defRPr>
      </a:lvl4pPr>
      <a:lvl5pPr marL="3886868">
        <a:defRPr>
          <a:latin typeface="+mn-lt"/>
          <a:ea typeface="+mn-ea"/>
          <a:cs typeface="+mn-cs"/>
        </a:defRPr>
      </a:lvl5pPr>
      <a:lvl6pPr marL="4858586">
        <a:defRPr>
          <a:latin typeface="+mn-lt"/>
          <a:ea typeface="+mn-ea"/>
          <a:cs typeface="+mn-cs"/>
        </a:defRPr>
      </a:lvl6pPr>
      <a:lvl7pPr marL="5830303">
        <a:defRPr>
          <a:latin typeface="+mn-lt"/>
          <a:ea typeface="+mn-ea"/>
          <a:cs typeface="+mn-cs"/>
        </a:defRPr>
      </a:lvl7pPr>
      <a:lvl8pPr marL="6802019">
        <a:defRPr>
          <a:latin typeface="+mn-lt"/>
          <a:ea typeface="+mn-ea"/>
          <a:cs typeface="+mn-cs"/>
        </a:defRPr>
      </a:lvl8pPr>
      <a:lvl9pPr marL="7773737">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jpeg"/><Relationship Id="rId13" Type="http://schemas.openxmlformats.org/officeDocument/2006/relationships/image" Target="../media/image12.svg"/><Relationship Id="rId3" Type="http://schemas.openxmlformats.org/officeDocument/2006/relationships/image" Target="../media/image2.jpeg"/><Relationship Id="rId7" Type="http://schemas.openxmlformats.org/officeDocument/2006/relationships/image" Target="../media/image6.jpg"/><Relationship Id="rId12"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5.xml"/><Relationship Id="rId6" Type="http://schemas.openxmlformats.org/officeDocument/2006/relationships/image" Target="../media/image5.jpg"/><Relationship Id="rId11" Type="http://schemas.openxmlformats.org/officeDocument/2006/relationships/image" Target="../media/image10.png"/><Relationship Id="rId5" Type="http://schemas.openxmlformats.org/officeDocument/2006/relationships/image" Target="../media/image4.jpg"/><Relationship Id="rId10" Type="http://schemas.openxmlformats.org/officeDocument/2006/relationships/image" Target="../media/image9.jpeg"/><Relationship Id="rId4" Type="http://schemas.openxmlformats.org/officeDocument/2006/relationships/image" Target="../media/image3.jpeg"/><Relationship Id="rId9" Type="http://schemas.openxmlformats.org/officeDocument/2006/relationships/image" Target="../media/image8.jpg"/><Relationship Id="rId1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68" name="object 20">
            <a:extLst>
              <a:ext uri="{FF2B5EF4-FFF2-40B4-BE49-F238E27FC236}">
                <a16:creationId xmlns:a16="http://schemas.microsoft.com/office/drawing/2014/main" id="{FC140257-6F5A-44D1-A90E-71783219D3EC}"/>
              </a:ext>
            </a:extLst>
          </p:cNvPr>
          <p:cNvSpPr/>
          <p:nvPr/>
        </p:nvSpPr>
        <p:spPr>
          <a:xfrm>
            <a:off x="15137606" y="35727481"/>
            <a:ext cx="3459033" cy="3512469"/>
          </a:xfrm>
          <a:custGeom>
            <a:avLst/>
            <a:gdLst/>
            <a:ahLst/>
            <a:cxnLst/>
            <a:rect l="l" t="t" r="r" b="b"/>
            <a:pathLst>
              <a:path w="2792094" h="2792094">
                <a:moveTo>
                  <a:pt x="2791862" y="2791862"/>
                </a:moveTo>
                <a:lnTo>
                  <a:pt x="0" y="2791862"/>
                </a:lnTo>
                <a:lnTo>
                  <a:pt x="0" y="0"/>
                </a:lnTo>
                <a:lnTo>
                  <a:pt x="2791862" y="0"/>
                </a:lnTo>
                <a:lnTo>
                  <a:pt x="2791862" y="2791862"/>
                </a:lnTo>
                <a:close/>
              </a:path>
            </a:pathLst>
          </a:custGeom>
          <a:solidFill>
            <a:schemeClr val="accent2">
              <a:lumMod val="40000"/>
              <a:lumOff val="60000"/>
            </a:schemeClr>
          </a:solidFill>
          <a:ln w="17894">
            <a:solidFill>
              <a:srgbClr val="808080"/>
            </a:solidFill>
          </a:ln>
        </p:spPr>
        <p:txBody>
          <a:bodyPr wrap="square" lIns="0" tIns="0" rIns="0" bIns="0" rtlCol="0"/>
          <a:lstStyle/>
          <a:p>
            <a:endParaRPr sz="5757"/>
          </a:p>
        </p:txBody>
      </p:sp>
      <p:pic>
        <p:nvPicPr>
          <p:cNvPr id="20" name="Picture 19" descr="A pair of blue shoes&#10;&#10;Description automatically generated">
            <a:extLst>
              <a:ext uri="{FF2B5EF4-FFF2-40B4-BE49-F238E27FC236}">
                <a16:creationId xmlns:a16="http://schemas.microsoft.com/office/drawing/2014/main" id="{081F8D6E-BB2E-40BC-8C7A-379A338D2E6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flipV="1">
            <a:off x="15559291" y="35742264"/>
            <a:ext cx="2590800" cy="3454400"/>
          </a:xfrm>
          <a:prstGeom prst="rect">
            <a:avLst/>
          </a:prstGeom>
          <a:ln>
            <a:noFill/>
          </a:ln>
          <a:effectLst>
            <a:softEdge rad="112500"/>
          </a:effectLst>
        </p:spPr>
      </p:pic>
      <p:sp>
        <p:nvSpPr>
          <p:cNvPr id="2" name="object 2"/>
          <p:cNvSpPr txBox="1"/>
          <p:nvPr/>
        </p:nvSpPr>
        <p:spPr>
          <a:xfrm>
            <a:off x="4349558" y="1924380"/>
            <a:ext cx="3675155" cy="678685"/>
          </a:xfrm>
          <a:prstGeom prst="rect">
            <a:avLst/>
          </a:prstGeom>
        </p:spPr>
        <p:txBody>
          <a:bodyPr vert="horz" wrap="square" lIns="0" tIns="24294" rIns="0" bIns="0" rtlCol="0">
            <a:spAutoFit/>
          </a:bodyPr>
          <a:lstStyle/>
          <a:p>
            <a:pPr marL="26992">
              <a:spcBef>
                <a:spcPts val="191"/>
              </a:spcBef>
            </a:pPr>
            <a:r>
              <a:rPr sz="4251" b="1" spc="-127" dirty="0">
                <a:latin typeface="Trebuchet MS"/>
                <a:cs typeface="Trebuchet MS"/>
              </a:rPr>
              <a:t>IIT</a:t>
            </a:r>
            <a:r>
              <a:rPr sz="4251" b="1" spc="-434" dirty="0">
                <a:latin typeface="Trebuchet MS"/>
                <a:cs typeface="Trebuchet MS"/>
              </a:rPr>
              <a:t> </a:t>
            </a:r>
            <a:r>
              <a:rPr sz="4251" b="1" spc="-181" dirty="0">
                <a:latin typeface="Trebuchet MS"/>
                <a:cs typeface="Trebuchet MS"/>
              </a:rPr>
              <a:t>Gandhinagar</a:t>
            </a:r>
            <a:endParaRPr sz="4251" dirty="0">
              <a:latin typeface="Trebuchet MS"/>
              <a:cs typeface="Trebuchet MS"/>
            </a:endParaRPr>
          </a:p>
        </p:txBody>
      </p:sp>
      <p:sp>
        <p:nvSpPr>
          <p:cNvPr id="3" name="object 3"/>
          <p:cNvSpPr txBox="1"/>
          <p:nvPr/>
        </p:nvSpPr>
        <p:spPr>
          <a:xfrm>
            <a:off x="14962056" y="1912211"/>
            <a:ext cx="13967750" cy="764334"/>
          </a:xfrm>
          <a:prstGeom prst="rect">
            <a:avLst/>
          </a:prstGeom>
        </p:spPr>
        <p:txBody>
          <a:bodyPr vert="horz" wrap="square" lIns="0" tIns="28343" rIns="0" bIns="0" rtlCol="0">
            <a:spAutoFit/>
          </a:bodyPr>
          <a:lstStyle/>
          <a:p>
            <a:pPr marL="26992">
              <a:spcBef>
                <a:spcPts val="223"/>
              </a:spcBef>
            </a:pPr>
            <a:r>
              <a:rPr sz="4781" b="1" dirty="0">
                <a:latin typeface="Arial"/>
                <a:cs typeface="Arial"/>
              </a:rPr>
              <a:t>ES</a:t>
            </a:r>
            <a:r>
              <a:rPr lang="en-IN" sz="4781" b="1" spc="-540" dirty="0">
                <a:latin typeface="Arial"/>
                <a:cs typeface="Arial"/>
              </a:rPr>
              <a:t> </a:t>
            </a:r>
            <a:r>
              <a:rPr sz="4781" b="1" spc="-540" dirty="0">
                <a:latin typeface="Arial"/>
                <a:cs typeface="Arial"/>
              </a:rPr>
              <a:t> </a:t>
            </a:r>
            <a:r>
              <a:rPr sz="4781" b="1" spc="75" dirty="0">
                <a:latin typeface="Arial"/>
                <a:cs typeface="Arial"/>
              </a:rPr>
              <a:t>201 </a:t>
            </a:r>
            <a:r>
              <a:rPr sz="4781" b="1" spc="181" dirty="0">
                <a:latin typeface="Arial"/>
                <a:cs typeface="Arial"/>
              </a:rPr>
              <a:t>Introduction </a:t>
            </a:r>
            <a:r>
              <a:rPr sz="4781" b="1" spc="254" dirty="0">
                <a:latin typeface="Arial"/>
                <a:cs typeface="Arial"/>
              </a:rPr>
              <a:t>to </a:t>
            </a:r>
            <a:r>
              <a:rPr sz="4781" b="1" spc="21" dirty="0">
                <a:latin typeface="Arial"/>
                <a:cs typeface="Arial"/>
              </a:rPr>
              <a:t>design </a:t>
            </a:r>
            <a:r>
              <a:rPr sz="4781" b="1" spc="191" dirty="0">
                <a:latin typeface="Arial"/>
                <a:cs typeface="Arial"/>
              </a:rPr>
              <a:t>and</a:t>
            </a:r>
            <a:r>
              <a:rPr sz="4781" b="1" spc="-563" dirty="0">
                <a:latin typeface="Arial"/>
                <a:cs typeface="Arial"/>
              </a:rPr>
              <a:t> </a:t>
            </a:r>
            <a:r>
              <a:rPr sz="4781" b="1" spc="148" dirty="0">
                <a:latin typeface="Arial"/>
                <a:cs typeface="Arial"/>
              </a:rPr>
              <a:t>Innovation</a:t>
            </a:r>
            <a:endParaRPr sz="4781" dirty="0">
              <a:latin typeface="Arial"/>
              <a:cs typeface="Arial"/>
            </a:endParaRPr>
          </a:p>
        </p:txBody>
      </p:sp>
      <p:sp>
        <p:nvSpPr>
          <p:cNvPr id="4" name="object 4"/>
          <p:cNvSpPr/>
          <p:nvPr/>
        </p:nvSpPr>
        <p:spPr>
          <a:xfrm>
            <a:off x="1982509" y="3872128"/>
            <a:ext cx="26770733" cy="0"/>
          </a:xfrm>
          <a:custGeom>
            <a:avLst/>
            <a:gdLst/>
            <a:ahLst/>
            <a:cxnLst/>
            <a:rect l="l" t="t" r="r" b="b"/>
            <a:pathLst>
              <a:path w="12595225">
                <a:moveTo>
                  <a:pt x="0" y="0"/>
                </a:moveTo>
                <a:lnTo>
                  <a:pt x="12595163" y="0"/>
                </a:lnTo>
              </a:path>
            </a:pathLst>
          </a:custGeom>
          <a:ln w="23859">
            <a:solidFill>
              <a:srgbClr val="000000"/>
            </a:solidFill>
          </a:ln>
        </p:spPr>
        <p:txBody>
          <a:bodyPr wrap="square" lIns="0" tIns="0" rIns="0" bIns="0" rtlCol="0"/>
          <a:lstStyle/>
          <a:p>
            <a:endParaRPr sz="5757"/>
          </a:p>
        </p:txBody>
      </p:sp>
      <p:sp>
        <p:nvSpPr>
          <p:cNvPr id="6" name="object 6"/>
          <p:cNvSpPr txBox="1"/>
          <p:nvPr/>
        </p:nvSpPr>
        <p:spPr>
          <a:xfrm>
            <a:off x="14893223" y="21780328"/>
            <a:ext cx="14036583" cy="5831586"/>
          </a:xfrm>
          <a:prstGeom prst="rect">
            <a:avLst/>
          </a:prstGeom>
        </p:spPr>
        <p:txBody>
          <a:bodyPr vert="horz" wrap="square" lIns="0" tIns="25644" rIns="0" bIns="0" rtlCol="0">
            <a:spAutoFit/>
          </a:bodyPr>
          <a:lstStyle/>
          <a:p>
            <a:pPr marL="26992" marR="10797">
              <a:lnSpc>
                <a:spcPct val="102499"/>
              </a:lnSpc>
              <a:spcBef>
                <a:spcPts val="202"/>
              </a:spcBef>
            </a:pPr>
            <a:r>
              <a:rPr lang="en-US" sz="2400" spc="-150" dirty="0">
                <a:solidFill>
                  <a:srgbClr val="246E24"/>
                </a:solidFill>
                <a:latin typeface="Open Sans" panose="020B0606030504020204" pitchFamily="34" charset="0"/>
                <a:ea typeface="Open Sans" panose="020B0606030504020204" pitchFamily="34" charset="0"/>
                <a:cs typeface="Open Sans" panose="020B0606030504020204" pitchFamily="34" charset="0"/>
              </a:rPr>
              <a:t>The toothbrush helps in maintaining track of time and provides a hygienic storage solution.</a:t>
            </a:r>
          </a:p>
          <a:p>
            <a:pPr marL="26992" marR="10797">
              <a:lnSpc>
                <a:spcPct val="102499"/>
              </a:lnSpc>
              <a:spcBef>
                <a:spcPts val="202"/>
              </a:spcBef>
            </a:pPr>
            <a:endParaRPr lang="en-US" sz="2400" spc="-150" dirty="0">
              <a:latin typeface="Open Sans" panose="020B0606030504020204" pitchFamily="34" charset="0"/>
              <a:ea typeface="Open Sans" panose="020B0606030504020204" pitchFamily="34" charset="0"/>
              <a:cs typeface="Open Sans" panose="020B0606030504020204" pitchFamily="34" charset="0"/>
            </a:endParaRPr>
          </a:p>
          <a:p>
            <a:pPr marL="598492" marR="10797" indent="-571500">
              <a:lnSpc>
                <a:spcPct val="102499"/>
              </a:lnSpc>
              <a:spcBef>
                <a:spcPts val="202"/>
              </a:spcBef>
              <a:buFont typeface="Arial" panose="020B0604020202020204" pitchFamily="34" charset="0"/>
              <a:buChar char="•"/>
            </a:pPr>
            <a:r>
              <a:rPr lang="en-US" sz="2400" b="1" spc="-150" dirty="0">
                <a:solidFill>
                  <a:srgbClr val="7030A0"/>
                </a:solidFill>
                <a:latin typeface="Open Sans" panose="020B0606030504020204" pitchFamily="34" charset="0"/>
                <a:ea typeface="Open Sans" panose="020B0606030504020204" pitchFamily="34" charset="0"/>
                <a:cs typeface="Open Sans" panose="020B0606030504020204" pitchFamily="34" charset="0"/>
              </a:rPr>
              <a:t>Track of  Time</a:t>
            </a:r>
            <a:r>
              <a:rPr lang="en-US" sz="2400" spc="-150" dirty="0">
                <a:latin typeface="Open Sans" panose="020B0606030504020204" pitchFamily="34" charset="0"/>
                <a:ea typeface="Open Sans" panose="020B0606030504020204" pitchFamily="34" charset="0"/>
                <a:cs typeface="Open Sans" panose="020B0606030504020204" pitchFamily="34" charset="0"/>
              </a:rPr>
              <a:t>:   The holder contains a digital clock to keep track of time while brushing. This will aid the user to do brushing for a sufficient amount of time, without worrying about getting late. The user may speed up or slow down the brushing speed depending upon the time available.</a:t>
            </a:r>
          </a:p>
          <a:p>
            <a:pPr marL="26992" marR="10797">
              <a:lnSpc>
                <a:spcPct val="102499"/>
              </a:lnSpc>
              <a:spcBef>
                <a:spcPts val="202"/>
              </a:spcBef>
            </a:pPr>
            <a:endParaRPr lang="en-US" sz="2400" spc="-150" dirty="0">
              <a:latin typeface="Open Sans" panose="020B0606030504020204" pitchFamily="34" charset="0"/>
              <a:ea typeface="Open Sans" panose="020B0606030504020204" pitchFamily="34" charset="0"/>
              <a:cs typeface="Open Sans" panose="020B0606030504020204" pitchFamily="34" charset="0"/>
            </a:endParaRPr>
          </a:p>
          <a:p>
            <a:pPr marL="598492" marR="10797" indent="-571500">
              <a:lnSpc>
                <a:spcPct val="102499"/>
              </a:lnSpc>
              <a:spcBef>
                <a:spcPts val="202"/>
              </a:spcBef>
              <a:buFont typeface="Arial" panose="020B0604020202020204" pitchFamily="34" charset="0"/>
              <a:buChar char="•"/>
            </a:pPr>
            <a:r>
              <a:rPr lang="en-US" sz="2400" b="1" spc="-150" dirty="0">
                <a:solidFill>
                  <a:srgbClr val="7030A0"/>
                </a:solidFill>
                <a:latin typeface="Open Sans" panose="020B0606030504020204" pitchFamily="34" charset="0"/>
                <a:ea typeface="Open Sans" panose="020B0606030504020204" pitchFamily="34" charset="0"/>
                <a:cs typeface="Open Sans" panose="020B0606030504020204" pitchFamily="34" charset="0"/>
              </a:rPr>
              <a:t>Prevention of  Toppling</a:t>
            </a:r>
            <a:r>
              <a:rPr lang="en-US" sz="2400" spc="-150" dirty="0">
                <a:latin typeface="Open Sans" panose="020B0606030504020204" pitchFamily="34" charset="0"/>
                <a:ea typeface="Open Sans" panose="020B0606030504020204" pitchFamily="34" charset="0"/>
                <a:cs typeface="Open Sans" panose="020B0606030504020204" pitchFamily="34" charset="0"/>
              </a:rPr>
              <a:t>:    Suction cups are attached at the bottom of the holder. This ensures that the holder remains firmly attached to the platform, thus preventing the toothbrush (inserted inside the holder) from tumbling or toppling.  </a:t>
            </a:r>
          </a:p>
          <a:p>
            <a:pPr marL="598492" marR="10797" indent="-571500">
              <a:lnSpc>
                <a:spcPct val="102499"/>
              </a:lnSpc>
              <a:spcBef>
                <a:spcPts val="202"/>
              </a:spcBef>
              <a:buFont typeface="Arial" panose="020B0604020202020204" pitchFamily="34" charset="0"/>
              <a:buChar char="•"/>
            </a:pPr>
            <a:endParaRPr lang="en-US" sz="2400" spc="-150" dirty="0">
              <a:latin typeface="Open Sans" panose="020B0606030504020204" pitchFamily="34" charset="0"/>
              <a:ea typeface="Open Sans" panose="020B0606030504020204" pitchFamily="34" charset="0"/>
              <a:cs typeface="Open Sans" panose="020B0606030504020204" pitchFamily="34" charset="0"/>
            </a:endParaRPr>
          </a:p>
          <a:p>
            <a:pPr marL="598492" marR="10797" indent="-571500">
              <a:lnSpc>
                <a:spcPct val="102499"/>
              </a:lnSpc>
              <a:spcBef>
                <a:spcPts val="202"/>
              </a:spcBef>
              <a:buFont typeface="Arial" panose="020B0604020202020204" pitchFamily="34" charset="0"/>
              <a:buChar char="•"/>
            </a:pPr>
            <a:r>
              <a:rPr lang="en-US" sz="2400" b="1" spc="-150" dirty="0">
                <a:solidFill>
                  <a:srgbClr val="7030A0"/>
                </a:solidFill>
                <a:latin typeface="Open Sans" panose="020B0606030504020204" pitchFamily="34" charset="0"/>
                <a:ea typeface="Open Sans" panose="020B0606030504020204" pitchFamily="34" charset="0"/>
                <a:cs typeface="Open Sans" panose="020B0606030504020204" pitchFamily="34" charset="0"/>
              </a:rPr>
              <a:t>Maintenance of Hygiene</a:t>
            </a:r>
            <a:r>
              <a:rPr lang="en-US" sz="2400" spc="-150" dirty="0">
                <a:latin typeface="Open Sans" panose="020B0606030504020204" pitchFamily="34" charset="0"/>
                <a:ea typeface="Open Sans" panose="020B0606030504020204" pitchFamily="34" charset="0"/>
                <a:cs typeface="Open Sans" panose="020B0606030504020204" pitchFamily="34" charset="0"/>
              </a:rPr>
              <a:t>:    While not in use, the toothbrush bristles remain immersed in a disinfectant present inside the holder. Thus, the bristles are protected from harmful particles present in external surroundings and are kept germ free by the disinfectant.  The user remains protected from dental diseases. There is a designated place to replace the disinfectant.</a:t>
            </a:r>
          </a:p>
          <a:p>
            <a:pPr marL="598492" marR="10797" indent="-571500">
              <a:lnSpc>
                <a:spcPct val="102499"/>
              </a:lnSpc>
              <a:spcBef>
                <a:spcPts val="202"/>
              </a:spcBef>
              <a:buFont typeface="Arial" panose="020B0604020202020204" pitchFamily="34" charset="0"/>
              <a:buChar char="•"/>
            </a:pPr>
            <a:endParaRPr lang="en-US" sz="2400" spc="-300" dirty="0">
              <a:latin typeface="Open Sans" panose="020B0606030504020204" pitchFamily="34" charset="0"/>
              <a:ea typeface="Open Sans" panose="020B0606030504020204" pitchFamily="34" charset="0"/>
              <a:cs typeface="Open Sans" panose="020B0606030504020204" pitchFamily="34" charset="0"/>
            </a:endParaRPr>
          </a:p>
        </p:txBody>
      </p:sp>
      <p:sp>
        <p:nvSpPr>
          <p:cNvPr id="16" name="object 16"/>
          <p:cNvSpPr txBox="1"/>
          <p:nvPr/>
        </p:nvSpPr>
        <p:spPr>
          <a:xfrm>
            <a:off x="4849754" y="21554281"/>
            <a:ext cx="6310570" cy="947107"/>
          </a:xfrm>
          <a:prstGeom prst="rect">
            <a:avLst/>
          </a:prstGeom>
          <a:gradFill flip="none" rotWithShape="1">
            <a:gsLst>
              <a:gs pos="0">
                <a:srgbClr val="FFFFCC">
                  <a:shade val="30000"/>
                  <a:satMod val="115000"/>
                </a:srgbClr>
              </a:gs>
              <a:gs pos="50000">
                <a:srgbClr val="FFFFCC">
                  <a:shade val="67500"/>
                  <a:satMod val="115000"/>
                </a:srgbClr>
              </a:gs>
              <a:gs pos="100000">
                <a:srgbClr val="FFFFCC">
                  <a:shade val="100000"/>
                  <a:satMod val="115000"/>
                </a:srgbClr>
              </a:gs>
            </a:gsLst>
            <a:lin ang="16200000" scaled="1"/>
            <a:tileRect/>
          </a:gradFill>
        </p:spPr>
        <p:txBody>
          <a:bodyPr vert="horz" wrap="square" lIns="0" tIns="31040" rIns="0" bIns="0" rtlCol="0">
            <a:spAutoFit/>
          </a:bodyPr>
          <a:lstStyle/>
          <a:p>
            <a:pPr marL="26992" algn="ctr">
              <a:spcBef>
                <a:spcPts val="242"/>
              </a:spcBef>
            </a:pPr>
            <a:r>
              <a:rPr lang="en-US" sz="5951" b="1" spc="414" dirty="0">
                <a:solidFill>
                  <a:srgbClr val="8E001B"/>
                </a:solidFill>
                <a:latin typeface="Arial"/>
                <a:cs typeface="Arial"/>
              </a:rPr>
              <a:t>“VIBRISTLY”</a:t>
            </a:r>
            <a:endParaRPr lang="en-US" sz="5951" dirty="0">
              <a:solidFill>
                <a:srgbClr val="8E001B"/>
              </a:solidFill>
              <a:latin typeface="Arial"/>
              <a:cs typeface="Arial"/>
            </a:endParaRPr>
          </a:p>
        </p:txBody>
      </p:sp>
      <p:sp>
        <p:nvSpPr>
          <p:cNvPr id="17" name="object 17"/>
          <p:cNvSpPr txBox="1"/>
          <p:nvPr/>
        </p:nvSpPr>
        <p:spPr>
          <a:xfrm>
            <a:off x="2040370" y="6548617"/>
            <a:ext cx="26712872" cy="4642464"/>
          </a:xfrm>
          <a:prstGeom prst="rect">
            <a:avLst/>
          </a:prstGeom>
        </p:spPr>
        <p:txBody>
          <a:bodyPr vert="horz" wrap="square" lIns="0" tIns="35091" rIns="0" bIns="0" rtlCol="0">
            <a:spAutoFit/>
          </a:bodyPr>
          <a:lstStyle/>
          <a:p>
            <a:pPr marL="75578" marR="10797" algn="just">
              <a:lnSpc>
                <a:spcPct val="104400"/>
              </a:lnSpc>
              <a:spcBef>
                <a:spcPts val="6397"/>
              </a:spcBef>
            </a:pPr>
            <a:r>
              <a:rPr lang="en-US" sz="4781" b="1" spc="106" dirty="0">
                <a:solidFill>
                  <a:srgbClr val="226845"/>
                </a:solidFill>
                <a:latin typeface="Arial"/>
                <a:cs typeface="Arial"/>
              </a:rPr>
              <a:t>Project </a:t>
            </a:r>
            <a:r>
              <a:rPr lang="en-US" sz="4781" b="1" spc="191" dirty="0">
                <a:solidFill>
                  <a:srgbClr val="226845"/>
                </a:solidFill>
                <a:latin typeface="Arial"/>
                <a:cs typeface="Arial"/>
              </a:rPr>
              <a:t>brief</a:t>
            </a:r>
            <a:r>
              <a:rPr lang="en-US" sz="4781" b="1" spc="191" dirty="0">
                <a:latin typeface="Arial"/>
                <a:cs typeface="Arial"/>
              </a:rPr>
              <a:t>: </a:t>
            </a:r>
            <a:r>
              <a:rPr lang="en-US" sz="4800" b="1" spc="-300" dirty="0">
                <a:solidFill>
                  <a:srgbClr val="700070"/>
                </a:solidFill>
                <a:latin typeface="Open Sans Extrabold" panose="020B0906030804020204" pitchFamily="34" charset="0"/>
                <a:ea typeface="Open Sans Extrabold" panose="020B0906030804020204" pitchFamily="34" charset="0"/>
                <a:cs typeface="Open Sans Extrabold" panose="020B0906030804020204" pitchFamily="34" charset="0"/>
              </a:rPr>
              <a:t>To design a solution for increasing usability and enhancing the user experience of a toothbrush. It is difficult to keep track of time while brushing. Bristles being exposed to the surrounding environment makes the toothbrush unhygienic to use.  Falling of the toothbrush on ground from time to time makes it even more unhygienic. Increasing the life of a toothbrush.</a:t>
            </a:r>
          </a:p>
          <a:p>
            <a:pPr marL="75578" marR="10797" algn="just">
              <a:lnSpc>
                <a:spcPct val="104400"/>
              </a:lnSpc>
              <a:spcBef>
                <a:spcPts val="6397"/>
              </a:spcBef>
            </a:pPr>
            <a:r>
              <a:rPr lang="en-US" sz="4781" i="1" spc="-106" dirty="0">
                <a:latin typeface="Arial"/>
                <a:cs typeface="Arial"/>
              </a:rPr>
              <a:t>		</a:t>
            </a:r>
            <a:r>
              <a:rPr lang="en-US" sz="4781" i="1" spc="-21" dirty="0">
                <a:latin typeface="Arial"/>
                <a:cs typeface="Arial"/>
              </a:rPr>
              <a:t>		</a:t>
            </a:r>
            <a:endParaRPr lang="en-US" sz="4781" dirty="0">
              <a:latin typeface="Arial"/>
              <a:cs typeface="Arial"/>
            </a:endParaRPr>
          </a:p>
        </p:txBody>
      </p:sp>
      <p:sp>
        <p:nvSpPr>
          <p:cNvPr id="18" name="object 18"/>
          <p:cNvSpPr/>
          <p:nvPr/>
        </p:nvSpPr>
        <p:spPr>
          <a:xfrm>
            <a:off x="2813963" y="23257149"/>
            <a:ext cx="10382153" cy="15994837"/>
          </a:xfrm>
          <a:custGeom>
            <a:avLst/>
            <a:gdLst/>
            <a:ahLst/>
            <a:cxnLst/>
            <a:rect l="l" t="t" r="r" b="b"/>
            <a:pathLst>
              <a:path w="5549265" h="8324215">
                <a:moveTo>
                  <a:pt x="5549103" y="8323685"/>
                </a:moveTo>
                <a:lnTo>
                  <a:pt x="0" y="8323685"/>
                </a:lnTo>
                <a:lnTo>
                  <a:pt x="0" y="0"/>
                </a:lnTo>
                <a:lnTo>
                  <a:pt x="5549103" y="0"/>
                </a:lnTo>
                <a:lnTo>
                  <a:pt x="5549103" y="8323685"/>
                </a:lnTo>
                <a:close/>
              </a:path>
            </a:pathLst>
          </a:custGeom>
          <a:solidFill>
            <a:srgbClr val="D9D9D9"/>
          </a:solidFill>
          <a:ln w="17894">
            <a:solidFill>
              <a:srgbClr val="00B0F0"/>
            </a:solidFill>
          </a:ln>
        </p:spPr>
        <p:txBody>
          <a:bodyPr wrap="square" lIns="0" tIns="0" rIns="0" bIns="0" rtlCol="0"/>
          <a:lstStyle/>
          <a:p>
            <a:endParaRPr sz="5757"/>
          </a:p>
        </p:txBody>
      </p:sp>
      <p:sp>
        <p:nvSpPr>
          <p:cNvPr id="36" name="object 20">
            <a:extLst>
              <a:ext uri="{FF2B5EF4-FFF2-40B4-BE49-F238E27FC236}">
                <a16:creationId xmlns:a16="http://schemas.microsoft.com/office/drawing/2014/main" id="{60E23B72-8036-435B-A7FA-8F1CC3BCA536}"/>
              </a:ext>
            </a:extLst>
          </p:cNvPr>
          <p:cNvSpPr/>
          <p:nvPr/>
        </p:nvSpPr>
        <p:spPr>
          <a:xfrm>
            <a:off x="25294209" y="27049006"/>
            <a:ext cx="3459033" cy="3512469"/>
          </a:xfrm>
          <a:custGeom>
            <a:avLst/>
            <a:gdLst/>
            <a:ahLst/>
            <a:cxnLst/>
            <a:rect l="l" t="t" r="r" b="b"/>
            <a:pathLst>
              <a:path w="2792094" h="2792094">
                <a:moveTo>
                  <a:pt x="2791862" y="2791862"/>
                </a:moveTo>
                <a:lnTo>
                  <a:pt x="0" y="2791862"/>
                </a:lnTo>
                <a:lnTo>
                  <a:pt x="0" y="0"/>
                </a:lnTo>
                <a:lnTo>
                  <a:pt x="2791862" y="0"/>
                </a:lnTo>
                <a:lnTo>
                  <a:pt x="2791862" y="2791862"/>
                </a:lnTo>
                <a:close/>
              </a:path>
            </a:pathLst>
          </a:custGeom>
          <a:solidFill>
            <a:schemeClr val="accent2">
              <a:lumMod val="40000"/>
              <a:lumOff val="60000"/>
            </a:schemeClr>
          </a:solidFill>
          <a:ln w="17894">
            <a:solidFill>
              <a:srgbClr val="808080"/>
            </a:solidFill>
          </a:ln>
        </p:spPr>
        <p:txBody>
          <a:bodyPr wrap="square" lIns="0" tIns="0" rIns="0" bIns="0" rtlCol="0"/>
          <a:lstStyle/>
          <a:p>
            <a:endParaRPr sz="5757"/>
          </a:p>
        </p:txBody>
      </p:sp>
      <p:sp>
        <p:nvSpPr>
          <p:cNvPr id="5" name="TextBox 4">
            <a:extLst>
              <a:ext uri="{FF2B5EF4-FFF2-40B4-BE49-F238E27FC236}">
                <a16:creationId xmlns:a16="http://schemas.microsoft.com/office/drawing/2014/main" id="{A636DB87-FB20-4A30-A913-548CFF2EAEB7}"/>
              </a:ext>
            </a:extLst>
          </p:cNvPr>
          <p:cNvSpPr txBox="1"/>
          <p:nvPr/>
        </p:nvSpPr>
        <p:spPr>
          <a:xfrm>
            <a:off x="2040369" y="4256881"/>
            <a:ext cx="26539417" cy="1188018"/>
          </a:xfrm>
          <a:prstGeom prst="rect">
            <a:avLst/>
          </a:prstGeom>
          <a:noFill/>
        </p:spPr>
        <p:txBody>
          <a:bodyPr wrap="square" rtlCol="0">
            <a:spAutoFit/>
          </a:bodyPr>
          <a:lstStyle/>
          <a:p>
            <a:pPr marL="26992">
              <a:spcBef>
                <a:spcPts val="276"/>
              </a:spcBef>
            </a:pPr>
            <a:r>
              <a:rPr lang="en-US" sz="7120" b="1" spc="-424" dirty="0">
                <a:solidFill>
                  <a:srgbClr val="00A8A4"/>
                </a:solidFill>
                <a:latin typeface="Open Sans" panose="020B0606030504020204" pitchFamily="34" charset="0"/>
                <a:ea typeface="Open Sans" panose="020B0606030504020204" pitchFamily="34" charset="0"/>
                <a:cs typeface="Open Sans" panose="020B0606030504020204" pitchFamily="34" charset="0"/>
              </a:rPr>
              <a:t>Title of the Project </a:t>
            </a:r>
            <a:r>
              <a:rPr lang="en-US" sz="7120" b="1" spc="-424" dirty="0">
                <a:latin typeface="Open Sans" panose="020B0606030504020204" pitchFamily="34" charset="0"/>
                <a:ea typeface="Open Sans" panose="020B0606030504020204" pitchFamily="34" charset="0"/>
                <a:cs typeface="Open Sans" panose="020B0606030504020204" pitchFamily="34" charset="0"/>
              </a:rPr>
              <a:t>:  </a:t>
            </a:r>
            <a:r>
              <a:rPr lang="en-US" sz="7120" b="1" spc="-424" dirty="0">
                <a:solidFill>
                  <a:srgbClr val="A45200"/>
                </a:solidFill>
                <a:latin typeface="Open Sans" panose="020B0606030504020204" pitchFamily="34" charset="0"/>
                <a:ea typeface="Open Sans" panose="020B0606030504020204" pitchFamily="34" charset="0"/>
                <a:cs typeface="Open Sans" panose="020B0606030504020204" pitchFamily="34" charset="0"/>
              </a:rPr>
              <a:t>‘ </a:t>
            </a:r>
            <a:r>
              <a:rPr lang="en-US" sz="7120" b="1" spc="-300" dirty="0">
                <a:solidFill>
                  <a:srgbClr val="A45200"/>
                </a:solidFill>
                <a:latin typeface="Open Sans" panose="020B0606030504020204" pitchFamily="34" charset="0"/>
                <a:ea typeface="Open Sans" panose="020B0606030504020204" pitchFamily="34" charset="0"/>
                <a:cs typeface="Open Sans" panose="020B0606030504020204" pitchFamily="34" charset="0"/>
              </a:rPr>
              <a:t>Hassle-Free Brushing Tool</a:t>
            </a:r>
            <a:r>
              <a:rPr lang="en-US" sz="7120" b="1" spc="-424" dirty="0">
                <a:solidFill>
                  <a:srgbClr val="A45200"/>
                </a:solidFill>
                <a:latin typeface="Open Sans" panose="020B0606030504020204" pitchFamily="34" charset="0"/>
                <a:ea typeface="Open Sans" panose="020B0606030504020204" pitchFamily="34" charset="0"/>
                <a:cs typeface="Open Sans" panose="020B0606030504020204" pitchFamily="34" charset="0"/>
              </a:rPr>
              <a:t>’</a:t>
            </a:r>
            <a:endParaRPr lang="en-US" sz="7120" spc="-424" dirty="0">
              <a:solidFill>
                <a:srgbClr val="A45200"/>
              </a:solidFill>
              <a:latin typeface="Open Sans" panose="020B0606030504020204" pitchFamily="34" charset="0"/>
              <a:ea typeface="Open Sans" panose="020B0606030504020204" pitchFamily="34" charset="0"/>
              <a:cs typeface="Open Sans" panose="020B0606030504020204" pitchFamily="34" charset="0"/>
            </a:endParaRPr>
          </a:p>
        </p:txBody>
      </p:sp>
      <p:grpSp>
        <p:nvGrpSpPr>
          <p:cNvPr id="55" name="Group 54">
            <a:extLst>
              <a:ext uri="{FF2B5EF4-FFF2-40B4-BE49-F238E27FC236}">
                <a16:creationId xmlns:a16="http://schemas.microsoft.com/office/drawing/2014/main" id="{1DDBC0E0-977A-49D9-8724-10A87B35D298}"/>
              </a:ext>
            </a:extLst>
          </p:cNvPr>
          <p:cNvGrpSpPr/>
          <p:nvPr/>
        </p:nvGrpSpPr>
        <p:grpSpPr>
          <a:xfrm>
            <a:off x="1984886" y="10198404"/>
            <a:ext cx="26768356" cy="9634832"/>
            <a:chOff x="1984886" y="10657681"/>
            <a:chExt cx="26768356" cy="9634832"/>
          </a:xfrm>
        </p:grpSpPr>
        <p:grpSp>
          <p:nvGrpSpPr>
            <p:cNvPr id="29" name="Group 28">
              <a:extLst>
                <a:ext uri="{FF2B5EF4-FFF2-40B4-BE49-F238E27FC236}">
                  <a16:creationId xmlns:a16="http://schemas.microsoft.com/office/drawing/2014/main" id="{CF43D9C1-062E-40C7-89B5-339CD33F90E1}"/>
                </a:ext>
              </a:extLst>
            </p:cNvPr>
            <p:cNvGrpSpPr/>
            <p:nvPr/>
          </p:nvGrpSpPr>
          <p:grpSpPr>
            <a:xfrm>
              <a:off x="10952615" y="10667084"/>
              <a:ext cx="8684249" cy="9441474"/>
              <a:chOff x="20147174" y="10489260"/>
              <a:chExt cx="9652403" cy="10058382"/>
            </a:xfrm>
          </p:grpSpPr>
          <p:grpSp>
            <p:nvGrpSpPr>
              <p:cNvPr id="38" name="Group 37">
                <a:extLst>
                  <a:ext uri="{FF2B5EF4-FFF2-40B4-BE49-F238E27FC236}">
                    <a16:creationId xmlns:a16="http://schemas.microsoft.com/office/drawing/2014/main" id="{F1FD8DAA-A9AD-4828-9C7C-1A92A9C71B61}"/>
                  </a:ext>
                </a:extLst>
              </p:cNvPr>
              <p:cNvGrpSpPr/>
              <p:nvPr/>
            </p:nvGrpSpPr>
            <p:grpSpPr>
              <a:xfrm>
                <a:off x="20147174" y="10489260"/>
                <a:ext cx="9652403" cy="10058382"/>
                <a:chOff x="1393467" y="9966206"/>
                <a:chExt cx="9652403" cy="10058382"/>
              </a:xfrm>
            </p:grpSpPr>
            <p:sp>
              <p:nvSpPr>
                <p:cNvPr id="39" name="Rectangle 38">
                  <a:extLst>
                    <a:ext uri="{FF2B5EF4-FFF2-40B4-BE49-F238E27FC236}">
                      <a16:creationId xmlns:a16="http://schemas.microsoft.com/office/drawing/2014/main" id="{1A92A221-2A69-477E-937C-98393B2BF45F}"/>
                    </a:ext>
                  </a:extLst>
                </p:cNvPr>
                <p:cNvSpPr/>
                <p:nvPr/>
              </p:nvSpPr>
              <p:spPr>
                <a:xfrm>
                  <a:off x="1393467" y="9966206"/>
                  <a:ext cx="9652403" cy="10058382"/>
                </a:xfrm>
                <a:prstGeom prst="rect">
                  <a:avLst/>
                </a:prstGeom>
                <a:solidFill>
                  <a:schemeClr val="bg1">
                    <a:lumMod val="85000"/>
                  </a:schemeClr>
                </a:solidFill>
                <a:ln>
                  <a:solidFill>
                    <a:srgbClr val="75ADFF"/>
                  </a:solidFill>
                </a:ln>
                <a:effectLst>
                  <a:softEdge rad="635000"/>
                </a:effectLst>
                <a:scene3d>
                  <a:camera prst="orthographicFront">
                    <a:rot lat="0" lon="0" rev="0"/>
                  </a:camera>
                  <a:lightRig rig="contrasting" dir="t">
                    <a:rot lat="0" lon="0" rev="7800000"/>
                  </a:lightRig>
                </a:scene3d>
                <a:sp3d>
                  <a:bevelT w="139700" h="139700"/>
                </a:sp3d>
              </p:spPr>
              <p:style>
                <a:lnRef idx="0">
                  <a:schemeClr val="dk1"/>
                </a:lnRef>
                <a:fillRef idx="3">
                  <a:schemeClr val="dk1"/>
                </a:fillRef>
                <a:effectRef idx="3">
                  <a:schemeClr val="dk1"/>
                </a:effectRef>
                <a:fontRef idx="minor">
                  <a:schemeClr val="lt1"/>
                </a:fontRef>
              </p:style>
              <p:txBody>
                <a:bodyPr rtlCol="0" anchor="ctr"/>
                <a:lstStyle/>
                <a:p>
                  <a:pPr algn="ctr"/>
                  <a:endParaRPr lang="en-IN" dirty="0"/>
                </a:p>
              </p:txBody>
            </p:sp>
            <p:sp>
              <p:nvSpPr>
                <p:cNvPr id="40" name="object 11">
                  <a:extLst>
                    <a:ext uri="{FF2B5EF4-FFF2-40B4-BE49-F238E27FC236}">
                      <a16:creationId xmlns:a16="http://schemas.microsoft.com/office/drawing/2014/main" id="{E7BC77ED-2DA3-4A09-934F-5516E5CDEE77}"/>
                    </a:ext>
                  </a:extLst>
                </p:cNvPr>
                <p:cNvSpPr txBox="1"/>
                <p:nvPr/>
              </p:nvSpPr>
              <p:spPr>
                <a:xfrm>
                  <a:off x="2040370" y="18583130"/>
                  <a:ext cx="8102075" cy="1380872"/>
                </a:xfrm>
                <a:prstGeom prst="rect">
                  <a:avLst/>
                </a:prstGeom>
              </p:spPr>
              <p:txBody>
                <a:bodyPr vert="horz" wrap="square" lIns="0" tIns="25644" rIns="0" bIns="0" rtlCol="0">
                  <a:spAutoFit/>
                </a:bodyPr>
                <a:lstStyle/>
                <a:p>
                  <a:pPr marL="369892" marR="10797" indent="-342900">
                    <a:lnSpc>
                      <a:spcPct val="102499"/>
                    </a:lnSpc>
                    <a:spcBef>
                      <a:spcPts val="202"/>
                    </a:spcBef>
                    <a:buFont typeface="Arial" panose="020B0604020202020204" pitchFamily="34" charset="0"/>
                    <a:buChar char="•"/>
                  </a:pPr>
                  <a:r>
                    <a:rPr lang="en-US" sz="2000" dirty="0">
                      <a:solidFill>
                        <a:srgbClr val="246E24"/>
                      </a:solidFill>
                    </a:rPr>
                    <a:t>Track of time</a:t>
                  </a:r>
                  <a:r>
                    <a:rPr lang="en-US" sz="2000" dirty="0"/>
                    <a:t>- The toothbrush holder has an integrated clock.  </a:t>
                  </a:r>
                </a:p>
                <a:p>
                  <a:pPr marL="369892" marR="10797" indent="-342900">
                    <a:lnSpc>
                      <a:spcPct val="102499"/>
                    </a:lnSpc>
                    <a:spcBef>
                      <a:spcPts val="202"/>
                    </a:spcBef>
                    <a:buFont typeface="Arial" panose="020B0604020202020204" pitchFamily="34" charset="0"/>
                    <a:buChar char="•"/>
                  </a:pPr>
                  <a:r>
                    <a:rPr lang="en-US" sz="2000" dirty="0">
                      <a:solidFill>
                        <a:srgbClr val="246E24"/>
                      </a:solidFill>
                    </a:rPr>
                    <a:t>Medicating agent- </a:t>
                  </a:r>
                  <a:r>
                    <a:rPr lang="en-US" sz="2000" dirty="0"/>
                    <a:t>The bristles will be dipped inside a medicating agent for keeping the bristles bacteria-free. The medicating agent can be replaced from time to time.</a:t>
                  </a:r>
                  <a:endParaRPr lang="en-US" sz="2000" dirty="0">
                    <a:latin typeface="Noto Sans"/>
                    <a:cs typeface="Noto Sans"/>
                  </a:endParaRPr>
                </a:p>
              </p:txBody>
            </p:sp>
            <p:sp>
              <p:nvSpPr>
                <p:cNvPr id="41" name="TextBox 40">
                  <a:extLst>
                    <a:ext uri="{FF2B5EF4-FFF2-40B4-BE49-F238E27FC236}">
                      <a16:creationId xmlns:a16="http://schemas.microsoft.com/office/drawing/2014/main" id="{F2846D9C-81DD-404A-83F8-0A2FC0ABA4D9}"/>
                    </a:ext>
                  </a:extLst>
                </p:cNvPr>
                <p:cNvSpPr txBox="1"/>
                <p:nvPr/>
              </p:nvSpPr>
              <p:spPr>
                <a:xfrm>
                  <a:off x="1650206" y="10200481"/>
                  <a:ext cx="9141735" cy="1339800"/>
                </a:xfrm>
                <a:prstGeom prst="rect">
                  <a:avLst/>
                </a:prstGeom>
                <a:noFill/>
              </p:spPr>
              <p:txBody>
                <a:bodyPr wrap="square" rtlCol="0">
                  <a:spAutoFit/>
                </a:bodyPr>
                <a:lstStyle/>
                <a:p>
                  <a:r>
                    <a:rPr lang="en-US" sz="3600" i="1" spc="-106" dirty="0">
                      <a:solidFill>
                        <a:srgbClr val="FF0000"/>
                      </a:solidFill>
                      <a:latin typeface="Arial"/>
                      <a:cs typeface="Arial"/>
                    </a:rPr>
                    <a:t>Concept </a:t>
                  </a:r>
                  <a:r>
                    <a:rPr lang="en-US" sz="3600" i="1" spc="-21" dirty="0">
                      <a:solidFill>
                        <a:srgbClr val="FF0000"/>
                      </a:solidFill>
                      <a:latin typeface="Arial"/>
                      <a:cs typeface="Arial"/>
                    </a:rPr>
                    <a:t>2 </a:t>
                  </a:r>
                  <a:r>
                    <a:rPr lang="en-US" sz="3600" i="1" spc="-117" dirty="0">
                      <a:latin typeface="Arial"/>
                      <a:cs typeface="Arial"/>
                    </a:rPr>
                    <a:t>: </a:t>
                  </a:r>
                  <a:r>
                    <a:rPr lang="en-US" sz="3600" i="1" spc="-106" dirty="0">
                      <a:latin typeface="Arial"/>
                      <a:cs typeface="Arial"/>
                    </a:rPr>
                    <a:t>Holder with medicating agent</a:t>
                  </a:r>
                  <a:endParaRPr lang="en-IN" sz="3600" dirty="0"/>
                </a:p>
              </p:txBody>
            </p:sp>
          </p:grpSp>
          <p:pic>
            <p:nvPicPr>
              <p:cNvPr id="19" name="Picture 18">
                <a:extLst>
                  <a:ext uri="{FF2B5EF4-FFF2-40B4-BE49-F238E27FC236}">
                    <a16:creationId xmlns:a16="http://schemas.microsoft.com/office/drawing/2014/main" id="{C5EE431D-E411-4A67-B692-FBA8701A2B1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691948" y="11702547"/>
                <a:ext cx="8562855" cy="7111363"/>
              </a:xfrm>
              <a:prstGeom prst="roundRect">
                <a:avLst>
                  <a:gd name="adj" fmla="val 8594"/>
                </a:avLst>
              </a:prstGeom>
              <a:solidFill>
                <a:srgbClr val="FFFFFF">
                  <a:shade val="85000"/>
                </a:srgbClr>
              </a:solidFill>
              <a:ln>
                <a:noFill/>
              </a:ln>
              <a:effectLst/>
            </p:spPr>
          </p:pic>
        </p:grpSp>
        <p:grpSp>
          <p:nvGrpSpPr>
            <p:cNvPr id="43" name="Group 42">
              <a:extLst>
                <a:ext uri="{FF2B5EF4-FFF2-40B4-BE49-F238E27FC236}">
                  <a16:creationId xmlns:a16="http://schemas.microsoft.com/office/drawing/2014/main" id="{22CDD1BD-1459-4DB4-907D-966DFC3DFE6B}"/>
                </a:ext>
              </a:extLst>
            </p:cNvPr>
            <p:cNvGrpSpPr/>
            <p:nvPr/>
          </p:nvGrpSpPr>
          <p:grpSpPr>
            <a:xfrm>
              <a:off x="1984886" y="10657681"/>
              <a:ext cx="8511572" cy="9634832"/>
              <a:chOff x="1421606" y="9971881"/>
              <a:chExt cx="9652403" cy="10254161"/>
            </a:xfrm>
          </p:grpSpPr>
          <p:sp>
            <p:nvSpPr>
              <p:cNvPr id="44" name="Rectangle 43">
                <a:extLst>
                  <a:ext uri="{FF2B5EF4-FFF2-40B4-BE49-F238E27FC236}">
                    <a16:creationId xmlns:a16="http://schemas.microsoft.com/office/drawing/2014/main" id="{5A7FD0C3-EB39-4A61-A982-6E69800DF666}"/>
                  </a:ext>
                </a:extLst>
              </p:cNvPr>
              <p:cNvSpPr/>
              <p:nvPr/>
            </p:nvSpPr>
            <p:spPr>
              <a:xfrm>
                <a:off x="1421606" y="9971881"/>
                <a:ext cx="9652403" cy="10058381"/>
              </a:xfrm>
              <a:prstGeom prst="rect">
                <a:avLst/>
              </a:prstGeom>
              <a:solidFill>
                <a:schemeClr val="bg1">
                  <a:lumMod val="85000"/>
                </a:schemeClr>
              </a:solidFill>
              <a:ln>
                <a:solidFill>
                  <a:srgbClr val="75ADFF"/>
                </a:solidFill>
              </a:ln>
              <a:effectLst>
                <a:softEdge rad="635000"/>
              </a:effectLst>
              <a:scene3d>
                <a:camera prst="orthographicFront">
                  <a:rot lat="0" lon="0" rev="0"/>
                </a:camera>
                <a:lightRig rig="contrasting" dir="t">
                  <a:rot lat="0" lon="0" rev="7800000"/>
                </a:lightRig>
              </a:scene3d>
              <a:sp3d>
                <a:bevelT w="139700" h="139700"/>
              </a:sp3d>
            </p:spPr>
            <p:style>
              <a:lnRef idx="0">
                <a:schemeClr val="dk1"/>
              </a:lnRef>
              <a:fillRef idx="3">
                <a:schemeClr val="dk1"/>
              </a:fillRef>
              <a:effectRef idx="3">
                <a:schemeClr val="dk1"/>
              </a:effectRef>
              <a:fontRef idx="minor">
                <a:schemeClr val="lt1"/>
              </a:fontRef>
            </p:style>
            <p:txBody>
              <a:bodyPr rtlCol="0" anchor="ctr"/>
              <a:lstStyle/>
              <a:p>
                <a:pPr algn="ctr"/>
                <a:endParaRPr lang="en-IN"/>
              </a:p>
            </p:txBody>
          </p:sp>
          <p:sp>
            <p:nvSpPr>
              <p:cNvPr id="45" name="object 11">
                <a:extLst>
                  <a:ext uri="{FF2B5EF4-FFF2-40B4-BE49-F238E27FC236}">
                    <a16:creationId xmlns:a16="http://schemas.microsoft.com/office/drawing/2014/main" id="{397BC188-6077-41CC-BCF3-8997041B2421}"/>
                  </a:ext>
                </a:extLst>
              </p:cNvPr>
              <p:cNvSpPr txBox="1"/>
              <p:nvPr/>
            </p:nvSpPr>
            <p:spPr>
              <a:xfrm>
                <a:off x="2040370" y="18583132"/>
                <a:ext cx="8102075" cy="1642910"/>
              </a:xfrm>
              <a:prstGeom prst="rect">
                <a:avLst/>
              </a:prstGeom>
            </p:spPr>
            <p:txBody>
              <a:bodyPr vert="horz" wrap="square" lIns="0" tIns="25644" rIns="0" bIns="0" rtlCol="0">
                <a:spAutoFit/>
              </a:bodyPr>
              <a:lstStyle/>
              <a:p>
                <a:pPr marL="369892" marR="10797" indent="-342900">
                  <a:lnSpc>
                    <a:spcPct val="102499"/>
                  </a:lnSpc>
                  <a:spcBef>
                    <a:spcPts val="202"/>
                  </a:spcBef>
                  <a:buFont typeface="Arial" panose="020B0604020202020204" pitchFamily="34" charset="0"/>
                  <a:buChar char="•"/>
                </a:pPr>
                <a:r>
                  <a:rPr lang="en-US" sz="2400" dirty="0">
                    <a:solidFill>
                      <a:srgbClr val="246E24"/>
                    </a:solidFill>
                  </a:rPr>
                  <a:t>Hygiene-</a:t>
                </a:r>
                <a:r>
                  <a:rPr lang="en-US" sz="2400" dirty="0"/>
                  <a:t> The toothbrush balances by adjusting the center of mass of the whole device. It will protect it from falling.</a:t>
                </a:r>
              </a:p>
              <a:p>
                <a:pPr marL="369892" marR="10797" indent="-342900">
                  <a:lnSpc>
                    <a:spcPct val="102499"/>
                  </a:lnSpc>
                  <a:spcBef>
                    <a:spcPts val="202"/>
                  </a:spcBef>
                  <a:buFont typeface="Arial" panose="020B0604020202020204" pitchFamily="34" charset="0"/>
                  <a:buChar char="•"/>
                </a:pPr>
                <a:endParaRPr sz="2400" dirty="0">
                  <a:latin typeface="Noto Sans"/>
                  <a:cs typeface="Noto Sans"/>
                </a:endParaRPr>
              </a:p>
            </p:txBody>
          </p:sp>
          <p:sp>
            <p:nvSpPr>
              <p:cNvPr id="46" name="TextBox 45">
                <a:extLst>
                  <a:ext uri="{FF2B5EF4-FFF2-40B4-BE49-F238E27FC236}">
                    <a16:creationId xmlns:a16="http://schemas.microsoft.com/office/drawing/2014/main" id="{25457C32-477D-4D38-B62D-5A8F79B16B36}"/>
                  </a:ext>
                </a:extLst>
              </p:cNvPr>
              <p:cNvSpPr txBox="1"/>
              <p:nvPr/>
            </p:nvSpPr>
            <p:spPr>
              <a:xfrm>
                <a:off x="1650205" y="10200481"/>
                <a:ext cx="9141734" cy="687877"/>
              </a:xfrm>
              <a:prstGeom prst="rect">
                <a:avLst/>
              </a:prstGeom>
              <a:noFill/>
            </p:spPr>
            <p:txBody>
              <a:bodyPr wrap="square" rtlCol="0">
                <a:spAutoFit/>
              </a:bodyPr>
              <a:lstStyle/>
              <a:p>
                <a:r>
                  <a:rPr lang="en-US" sz="3600" i="1" spc="-106" dirty="0">
                    <a:solidFill>
                      <a:srgbClr val="FF0000"/>
                    </a:solidFill>
                    <a:latin typeface="Arial"/>
                    <a:cs typeface="Arial"/>
                  </a:rPr>
                  <a:t>Concept </a:t>
                </a:r>
                <a:r>
                  <a:rPr lang="en-US" sz="3600" i="1" spc="-21" dirty="0">
                    <a:solidFill>
                      <a:srgbClr val="FF0000"/>
                    </a:solidFill>
                    <a:latin typeface="Arial"/>
                    <a:cs typeface="Arial"/>
                  </a:rPr>
                  <a:t>1 </a:t>
                </a:r>
                <a:r>
                  <a:rPr lang="en-US" sz="3600" i="1" spc="-117" dirty="0">
                    <a:latin typeface="Arial"/>
                    <a:cs typeface="Arial"/>
                  </a:rPr>
                  <a:t>: </a:t>
                </a:r>
                <a:r>
                  <a:rPr lang="en-US" sz="3600" i="1" spc="-106" dirty="0">
                    <a:latin typeface="Arial"/>
                    <a:cs typeface="Arial"/>
                  </a:rPr>
                  <a:t>Balancing by Centre of Mass</a:t>
                </a:r>
                <a:endParaRPr lang="en-IN" sz="3600" dirty="0"/>
              </a:p>
            </p:txBody>
          </p:sp>
          <p:pic>
            <p:nvPicPr>
              <p:cNvPr id="47" name="Picture 46">
                <a:extLst>
                  <a:ext uri="{FF2B5EF4-FFF2-40B4-BE49-F238E27FC236}">
                    <a16:creationId xmlns:a16="http://schemas.microsoft.com/office/drawing/2014/main" id="{49CAC50D-93BB-4AA1-B440-64BEFEF7848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955006" y="11176946"/>
                <a:ext cx="8562856" cy="7178245"/>
              </a:xfrm>
              <a:prstGeom prst="roundRect">
                <a:avLst>
                  <a:gd name="adj" fmla="val 8594"/>
                </a:avLst>
              </a:prstGeom>
              <a:solidFill>
                <a:srgbClr val="FFFFFF">
                  <a:shade val="85000"/>
                </a:srgbClr>
              </a:solidFill>
              <a:ln>
                <a:noFill/>
              </a:ln>
              <a:effectLst/>
            </p:spPr>
          </p:pic>
        </p:grpSp>
        <p:grpSp>
          <p:nvGrpSpPr>
            <p:cNvPr id="49" name="Group 48">
              <a:extLst>
                <a:ext uri="{FF2B5EF4-FFF2-40B4-BE49-F238E27FC236}">
                  <a16:creationId xmlns:a16="http://schemas.microsoft.com/office/drawing/2014/main" id="{59A45094-C274-4BCE-B2E1-FEBCF42219DE}"/>
                </a:ext>
              </a:extLst>
            </p:cNvPr>
            <p:cNvGrpSpPr/>
            <p:nvPr/>
          </p:nvGrpSpPr>
          <p:grpSpPr>
            <a:xfrm>
              <a:off x="20068993" y="10667084"/>
              <a:ext cx="8684249" cy="9441474"/>
              <a:chOff x="1393467" y="9966206"/>
              <a:chExt cx="9652403" cy="10058382"/>
            </a:xfrm>
          </p:grpSpPr>
          <p:sp>
            <p:nvSpPr>
              <p:cNvPr id="51" name="Rectangle 50">
                <a:extLst>
                  <a:ext uri="{FF2B5EF4-FFF2-40B4-BE49-F238E27FC236}">
                    <a16:creationId xmlns:a16="http://schemas.microsoft.com/office/drawing/2014/main" id="{B2682670-5056-410A-BE59-E8FEFD08FC24}"/>
                  </a:ext>
                </a:extLst>
              </p:cNvPr>
              <p:cNvSpPr/>
              <p:nvPr/>
            </p:nvSpPr>
            <p:spPr>
              <a:xfrm>
                <a:off x="1393467" y="9966206"/>
                <a:ext cx="9652403" cy="10058382"/>
              </a:xfrm>
              <a:prstGeom prst="rect">
                <a:avLst/>
              </a:prstGeom>
              <a:solidFill>
                <a:schemeClr val="bg1">
                  <a:lumMod val="85000"/>
                </a:schemeClr>
              </a:solidFill>
              <a:ln>
                <a:solidFill>
                  <a:srgbClr val="70F0DB"/>
                </a:solidFill>
              </a:ln>
              <a:effectLst>
                <a:softEdge rad="635000"/>
              </a:effectLst>
              <a:scene3d>
                <a:camera prst="orthographicFront">
                  <a:rot lat="0" lon="0" rev="0"/>
                </a:camera>
                <a:lightRig rig="contrasting" dir="t">
                  <a:rot lat="0" lon="0" rev="7800000"/>
                </a:lightRig>
              </a:scene3d>
              <a:sp3d>
                <a:bevelT w="139700" h="139700"/>
              </a:sp3d>
            </p:spPr>
            <p:style>
              <a:lnRef idx="0">
                <a:schemeClr val="dk1"/>
              </a:lnRef>
              <a:fillRef idx="3">
                <a:schemeClr val="dk1"/>
              </a:fillRef>
              <a:effectRef idx="3">
                <a:schemeClr val="dk1"/>
              </a:effectRef>
              <a:fontRef idx="minor">
                <a:schemeClr val="lt1"/>
              </a:fontRef>
            </p:style>
            <p:txBody>
              <a:bodyPr rtlCol="0" anchor="ctr"/>
              <a:lstStyle/>
              <a:p>
                <a:pPr algn="ctr"/>
                <a:endParaRPr lang="en-IN" dirty="0"/>
              </a:p>
            </p:txBody>
          </p:sp>
          <p:sp>
            <p:nvSpPr>
              <p:cNvPr id="52" name="object 11">
                <a:extLst>
                  <a:ext uri="{FF2B5EF4-FFF2-40B4-BE49-F238E27FC236}">
                    <a16:creationId xmlns:a16="http://schemas.microsoft.com/office/drawing/2014/main" id="{3726EF60-C995-4991-9E56-1333200BD1F9}"/>
                  </a:ext>
                </a:extLst>
              </p:cNvPr>
              <p:cNvSpPr txBox="1"/>
              <p:nvPr/>
            </p:nvSpPr>
            <p:spPr>
              <a:xfrm>
                <a:off x="2040370" y="18583130"/>
                <a:ext cx="8102075" cy="1011247"/>
              </a:xfrm>
              <a:prstGeom prst="rect">
                <a:avLst/>
              </a:prstGeom>
            </p:spPr>
            <p:txBody>
              <a:bodyPr vert="horz" wrap="square" lIns="0" tIns="25644" rIns="0" bIns="0" rtlCol="0">
                <a:spAutoFit/>
              </a:bodyPr>
              <a:lstStyle/>
              <a:p>
                <a:pPr marL="342900" indent="-342900">
                  <a:buFont typeface="Arial" panose="020B0604020202020204" pitchFamily="34" charset="0"/>
                  <a:buChar char="•"/>
                </a:pPr>
                <a:r>
                  <a:rPr lang="en-US" sz="2000" dirty="0">
                    <a:solidFill>
                      <a:srgbClr val="246E24"/>
                    </a:solidFill>
                  </a:rPr>
                  <a:t>Easy dispensing of toothpaste</a:t>
                </a:r>
                <a:r>
                  <a:rPr lang="en-US" sz="2000" dirty="0"/>
                  <a:t> – Integrated toothpaste barrel to prevent carrying toothpaste explicitly. Toothpaste is dispensed by piston mechanism.​</a:t>
                </a:r>
                <a:endParaRPr lang="en-IN" sz="2000" dirty="0"/>
              </a:p>
            </p:txBody>
          </p:sp>
          <p:sp>
            <p:nvSpPr>
              <p:cNvPr id="53" name="TextBox 52">
                <a:extLst>
                  <a:ext uri="{FF2B5EF4-FFF2-40B4-BE49-F238E27FC236}">
                    <a16:creationId xmlns:a16="http://schemas.microsoft.com/office/drawing/2014/main" id="{FCE61491-B62C-461F-A76F-0FBC6070D476}"/>
                  </a:ext>
                </a:extLst>
              </p:cNvPr>
              <p:cNvSpPr txBox="1"/>
              <p:nvPr/>
            </p:nvSpPr>
            <p:spPr>
              <a:xfrm>
                <a:off x="1761603" y="10200481"/>
                <a:ext cx="9141735" cy="688562"/>
              </a:xfrm>
              <a:prstGeom prst="rect">
                <a:avLst/>
              </a:prstGeom>
              <a:noFill/>
            </p:spPr>
            <p:txBody>
              <a:bodyPr wrap="square" rtlCol="0">
                <a:spAutoFit/>
              </a:bodyPr>
              <a:lstStyle/>
              <a:p>
                <a:r>
                  <a:rPr lang="en-US" sz="3600" i="1" spc="-106" dirty="0">
                    <a:solidFill>
                      <a:srgbClr val="FF0000"/>
                    </a:solidFill>
                    <a:latin typeface="Arial"/>
                    <a:cs typeface="Arial"/>
                  </a:rPr>
                  <a:t>Concept </a:t>
                </a:r>
                <a:r>
                  <a:rPr lang="en-US" sz="3600" i="1" spc="-21" dirty="0">
                    <a:solidFill>
                      <a:srgbClr val="FF0000"/>
                    </a:solidFill>
                    <a:latin typeface="Arial"/>
                    <a:cs typeface="Arial"/>
                  </a:rPr>
                  <a:t>3 </a:t>
                </a:r>
                <a:r>
                  <a:rPr lang="en-US" sz="3600" i="1" spc="-117" dirty="0">
                    <a:latin typeface="Arial"/>
                    <a:cs typeface="Arial"/>
                  </a:rPr>
                  <a:t>: </a:t>
                </a:r>
                <a:r>
                  <a:rPr lang="en-US" sz="3600" i="1" spc="-106" dirty="0">
                    <a:latin typeface="Arial"/>
                    <a:cs typeface="Arial"/>
                  </a:rPr>
                  <a:t>Toothpaste Dispenser</a:t>
                </a:r>
                <a:endParaRPr lang="en-IN" sz="3600" dirty="0"/>
              </a:p>
            </p:txBody>
          </p:sp>
        </p:grpSp>
      </p:grpSp>
      <p:cxnSp>
        <p:nvCxnSpPr>
          <p:cNvPr id="57" name="Straight Connector 56">
            <a:extLst>
              <a:ext uri="{FF2B5EF4-FFF2-40B4-BE49-F238E27FC236}">
                <a16:creationId xmlns:a16="http://schemas.microsoft.com/office/drawing/2014/main" id="{184AD4F2-9113-42E2-B04F-87F055B08379}"/>
              </a:ext>
            </a:extLst>
          </p:cNvPr>
          <p:cNvCxnSpPr/>
          <p:nvPr/>
        </p:nvCxnSpPr>
        <p:spPr>
          <a:xfrm>
            <a:off x="735806" y="40070881"/>
            <a:ext cx="28498800" cy="70608"/>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3452CABA-A3D5-4FA8-800D-37EC7420E480}"/>
              </a:ext>
            </a:extLst>
          </p:cNvPr>
          <p:cNvCxnSpPr>
            <a:cxnSpLocks/>
          </p:cNvCxnSpPr>
          <p:nvPr/>
        </p:nvCxnSpPr>
        <p:spPr>
          <a:xfrm>
            <a:off x="1574006" y="20716081"/>
            <a:ext cx="27660600" cy="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FFC95F08-5020-4134-A2FF-803990E20EBF}"/>
              </a:ext>
            </a:extLst>
          </p:cNvPr>
          <p:cNvSpPr txBox="1"/>
          <p:nvPr/>
        </p:nvSpPr>
        <p:spPr>
          <a:xfrm>
            <a:off x="1345406" y="40704123"/>
            <a:ext cx="3724637" cy="1271758"/>
          </a:xfrm>
          <a:prstGeom prst="rect">
            <a:avLst/>
          </a:prstGeom>
          <a:noFill/>
        </p:spPr>
        <p:txBody>
          <a:bodyPr wrap="square" rtlCol="0">
            <a:spAutoFit/>
          </a:bodyPr>
          <a:lstStyle/>
          <a:p>
            <a:pPr algn="ctr"/>
            <a:r>
              <a:rPr lang="en-IN" b="1" dirty="0">
                <a:solidFill>
                  <a:srgbClr val="C87700"/>
                </a:solidFill>
              </a:rPr>
              <a:t>Aditya Tripathi</a:t>
            </a:r>
          </a:p>
          <a:p>
            <a:pPr algn="ctr"/>
            <a:r>
              <a:rPr lang="en-IN" dirty="0"/>
              <a:t>18110010</a:t>
            </a:r>
          </a:p>
        </p:txBody>
      </p:sp>
      <p:sp>
        <p:nvSpPr>
          <p:cNvPr id="63" name="TextBox 62">
            <a:extLst>
              <a:ext uri="{FF2B5EF4-FFF2-40B4-BE49-F238E27FC236}">
                <a16:creationId xmlns:a16="http://schemas.microsoft.com/office/drawing/2014/main" id="{886B55CC-0769-496E-8AAC-D36E6F2B6C72}"/>
              </a:ext>
            </a:extLst>
          </p:cNvPr>
          <p:cNvSpPr txBox="1"/>
          <p:nvPr/>
        </p:nvSpPr>
        <p:spPr>
          <a:xfrm>
            <a:off x="15680169" y="40668616"/>
            <a:ext cx="3724637" cy="1271758"/>
          </a:xfrm>
          <a:prstGeom prst="rect">
            <a:avLst/>
          </a:prstGeom>
          <a:noFill/>
        </p:spPr>
        <p:txBody>
          <a:bodyPr wrap="square" rtlCol="0">
            <a:spAutoFit/>
          </a:bodyPr>
          <a:lstStyle/>
          <a:p>
            <a:pPr algn="ctr"/>
            <a:r>
              <a:rPr lang="en-IN" b="1" dirty="0" err="1">
                <a:solidFill>
                  <a:srgbClr val="C87700"/>
                </a:solidFill>
              </a:rPr>
              <a:t>Kushagra</a:t>
            </a:r>
            <a:r>
              <a:rPr lang="en-IN" b="1" dirty="0">
                <a:solidFill>
                  <a:srgbClr val="C87700"/>
                </a:solidFill>
              </a:rPr>
              <a:t> Sharma</a:t>
            </a:r>
          </a:p>
          <a:p>
            <a:pPr algn="ctr"/>
            <a:r>
              <a:rPr lang="en-IN" dirty="0"/>
              <a:t>18110091</a:t>
            </a:r>
          </a:p>
        </p:txBody>
      </p:sp>
      <p:sp>
        <p:nvSpPr>
          <p:cNvPr id="64" name="TextBox 63">
            <a:extLst>
              <a:ext uri="{FF2B5EF4-FFF2-40B4-BE49-F238E27FC236}">
                <a16:creationId xmlns:a16="http://schemas.microsoft.com/office/drawing/2014/main" id="{44A45A7E-A6FE-4433-881E-B757A0EFD01C}"/>
              </a:ext>
            </a:extLst>
          </p:cNvPr>
          <p:cNvSpPr txBox="1"/>
          <p:nvPr/>
        </p:nvSpPr>
        <p:spPr>
          <a:xfrm>
            <a:off x="25052769" y="40668616"/>
            <a:ext cx="3724637" cy="1271758"/>
          </a:xfrm>
          <a:prstGeom prst="rect">
            <a:avLst/>
          </a:prstGeom>
          <a:noFill/>
        </p:spPr>
        <p:txBody>
          <a:bodyPr wrap="square" rtlCol="0">
            <a:spAutoFit/>
          </a:bodyPr>
          <a:lstStyle/>
          <a:p>
            <a:pPr algn="ctr"/>
            <a:r>
              <a:rPr lang="en-IN" b="1" dirty="0">
                <a:solidFill>
                  <a:srgbClr val="C87700"/>
                </a:solidFill>
              </a:rPr>
              <a:t>Siddharth Soni</a:t>
            </a:r>
          </a:p>
          <a:p>
            <a:pPr algn="ctr"/>
            <a:r>
              <a:rPr lang="en-IN" dirty="0"/>
              <a:t>18110165</a:t>
            </a:r>
          </a:p>
        </p:txBody>
      </p:sp>
      <p:sp>
        <p:nvSpPr>
          <p:cNvPr id="65" name="TextBox 64">
            <a:extLst>
              <a:ext uri="{FF2B5EF4-FFF2-40B4-BE49-F238E27FC236}">
                <a16:creationId xmlns:a16="http://schemas.microsoft.com/office/drawing/2014/main" id="{D72BC649-2CE5-44A4-8A64-ADC15A026B8F}"/>
              </a:ext>
            </a:extLst>
          </p:cNvPr>
          <p:cNvSpPr txBox="1"/>
          <p:nvPr/>
        </p:nvSpPr>
        <p:spPr>
          <a:xfrm>
            <a:off x="5917406" y="40663794"/>
            <a:ext cx="3724637" cy="1271758"/>
          </a:xfrm>
          <a:prstGeom prst="rect">
            <a:avLst/>
          </a:prstGeom>
          <a:noFill/>
        </p:spPr>
        <p:txBody>
          <a:bodyPr wrap="square" rtlCol="0">
            <a:spAutoFit/>
          </a:bodyPr>
          <a:lstStyle/>
          <a:p>
            <a:pPr algn="ctr"/>
            <a:r>
              <a:rPr lang="en-IN" b="1" dirty="0">
                <a:solidFill>
                  <a:srgbClr val="C87700"/>
                </a:solidFill>
              </a:rPr>
              <a:t>Sakshi </a:t>
            </a:r>
            <a:r>
              <a:rPr lang="en-IN" b="1" dirty="0" err="1">
                <a:solidFill>
                  <a:srgbClr val="C87700"/>
                </a:solidFill>
              </a:rPr>
              <a:t>Baheti</a:t>
            </a:r>
            <a:endParaRPr lang="en-IN" b="1" dirty="0">
              <a:solidFill>
                <a:srgbClr val="C87700"/>
              </a:solidFill>
            </a:endParaRPr>
          </a:p>
          <a:p>
            <a:pPr algn="ctr"/>
            <a:r>
              <a:rPr lang="en-IN" dirty="0"/>
              <a:t>18110032</a:t>
            </a:r>
          </a:p>
        </p:txBody>
      </p:sp>
      <p:sp>
        <p:nvSpPr>
          <p:cNvPr id="66" name="TextBox 65">
            <a:extLst>
              <a:ext uri="{FF2B5EF4-FFF2-40B4-BE49-F238E27FC236}">
                <a16:creationId xmlns:a16="http://schemas.microsoft.com/office/drawing/2014/main" id="{FFE6E56E-3516-4D4C-A7FB-9C09583E1291}"/>
              </a:ext>
            </a:extLst>
          </p:cNvPr>
          <p:cNvSpPr txBox="1"/>
          <p:nvPr/>
        </p:nvSpPr>
        <p:spPr>
          <a:xfrm>
            <a:off x="20404569" y="40668616"/>
            <a:ext cx="3724637" cy="1271758"/>
          </a:xfrm>
          <a:prstGeom prst="rect">
            <a:avLst/>
          </a:prstGeom>
          <a:noFill/>
        </p:spPr>
        <p:txBody>
          <a:bodyPr wrap="square" rtlCol="0">
            <a:spAutoFit/>
          </a:bodyPr>
          <a:lstStyle/>
          <a:p>
            <a:pPr algn="ctr"/>
            <a:r>
              <a:rPr lang="en-IN" b="1" dirty="0">
                <a:solidFill>
                  <a:srgbClr val="C87700"/>
                </a:solidFill>
              </a:rPr>
              <a:t>Raghav Goyal</a:t>
            </a:r>
          </a:p>
          <a:p>
            <a:pPr algn="ctr"/>
            <a:r>
              <a:rPr lang="en-IN" dirty="0"/>
              <a:t>18110135</a:t>
            </a:r>
          </a:p>
        </p:txBody>
      </p:sp>
      <p:sp>
        <p:nvSpPr>
          <p:cNvPr id="67" name="TextBox 66">
            <a:extLst>
              <a:ext uri="{FF2B5EF4-FFF2-40B4-BE49-F238E27FC236}">
                <a16:creationId xmlns:a16="http://schemas.microsoft.com/office/drawing/2014/main" id="{6634E719-9ED9-4A9D-8156-08642DD612DC}"/>
              </a:ext>
            </a:extLst>
          </p:cNvPr>
          <p:cNvSpPr txBox="1"/>
          <p:nvPr/>
        </p:nvSpPr>
        <p:spPr>
          <a:xfrm>
            <a:off x="10489406" y="40668616"/>
            <a:ext cx="3724637" cy="1271758"/>
          </a:xfrm>
          <a:prstGeom prst="rect">
            <a:avLst/>
          </a:prstGeom>
          <a:noFill/>
        </p:spPr>
        <p:txBody>
          <a:bodyPr wrap="square" rtlCol="0">
            <a:spAutoFit/>
          </a:bodyPr>
          <a:lstStyle/>
          <a:p>
            <a:pPr algn="ctr"/>
            <a:r>
              <a:rPr lang="en-IN" b="1" dirty="0">
                <a:solidFill>
                  <a:srgbClr val="C87700"/>
                </a:solidFill>
              </a:rPr>
              <a:t>Hardik </a:t>
            </a:r>
            <a:r>
              <a:rPr lang="en-IN" b="1" dirty="0" err="1">
                <a:solidFill>
                  <a:srgbClr val="C87700"/>
                </a:solidFill>
              </a:rPr>
              <a:t>Khichi</a:t>
            </a:r>
            <a:endParaRPr lang="en-IN" b="1" dirty="0">
              <a:solidFill>
                <a:srgbClr val="C87700"/>
              </a:solidFill>
            </a:endParaRPr>
          </a:p>
          <a:p>
            <a:pPr algn="ctr"/>
            <a:r>
              <a:rPr lang="en-IN" dirty="0"/>
              <a:t>18110059</a:t>
            </a:r>
          </a:p>
        </p:txBody>
      </p:sp>
      <p:pic>
        <p:nvPicPr>
          <p:cNvPr id="10" name="Picture 9" descr="A picture containing orange, traffic, sitting, phone&#10;&#10;Description automatically generated">
            <a:extLst>
              <a:ext uri="{FF2B5EF4-FFF2-40B4-BE49-F238E27FC236}">
                <a16:creationId xmlns:a16="http://schemas.microsoft.com/office/drawing/2014/main" id="{09E8D21B-777F-4CC3-A6B6-7C292152AF32}"/>
              </a:ext>
            </a:extLst>
          </p:cNvPr>
          <p:cNvPicPr>
            <a:picLocks noChangeAspect="1"/>
          </p:cNvPicPr>
          <p:nvPr/>
        </p:nvPicPr>
        <p:blipFill>
          <a:blip r:embed="rId7">
            <a:alphaModFix amt="85000"/>
            <a:extLst>
              <a:ext uri="{28A0092B-C50C-407E-A947-70E740481C1C}">
                <a14:useLocalDpi xmlns:a14="http://schemas.microsoft.com/office/drawing/2010/main" val="0"/>
              </a:ext>
            </a:extLst>
          </a:blip>
          <a:stretch>
            <a:fillRect/>
          </a:stretch>
        </p:blipFill>
        <p:spPr>
          <a:xfrm>
            <a:off x="3402806" y="23840281"/>
            <a:ext cx="9254122" cy="6940591"/>
          </a:xfrm>
          <a:prstGeom prst="roundRect">
            <a:avLst>
              <a:gd name="adj" fmla="val 8594"/>
            </a:avLst>
          </a:prstGeom>
          <a:solidFill>
            <a:srgbClr val="FFFFFF">
              <a:shade val="85000"/>
            </a:srgbClr>
          </a:solidFill>
          <a:ln>
            <a:noFill/>
          </a:ln>
          <a:effectLst>
            <a:glow rad="139700">
              <a:schemeClr val="accent4">
                <a:satMod val="175000"/>
                <a:alpha val="40000"/>
              </a:schemeClr>
            </a:glow>
          </a:effectLst>
        </p:spPr>
      </p:pic>
      <p:pic>
        <p:nvPicPr>
          <p:cNvPr id="12" name="Picture 11" descr="A picture containing indoor, holding, toothbrush, water&#10;&#10;Description automatically generated">
            <a:extLst>
              <a:ext uri="{FF2B5EF4-FFF2-40B4-BE49-F238E27FC236}">
                <a16:creationId xmlns:a16="http://schemas.microsoft.com/office/drawing/2014/main" id="{14A54F6E-FB96-4D0E-A01F-DA13AB549BFD}"/>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flipH="1">
            <a:off x="21071848" y="11279555"/>
            <a:ext cx="6714958" cy="6714958"/>
          </a:xfrm>
          <a:prstGeom prst="roundRect">
            <a:avLst>
              <a:gd name="adj" fmla="val 8594"/>
            </a:avLst>
          </a:prstGeom>
          <a:solidFill>
            <a:srgbClr val="FFFFFF">
              <a:shade val="85000"/>
            </a:srgbClr>
          </a:solidFill>
          <a:ln>
            <a:noFill/>
          </a:ln>
          <a:effectLst/>
        </p:spPr>
      </p:pic>
      <p:pic>
        <p:nvPicPr>
          <p:cNvPr id="14" name="Picture 13" descr="A close up of an object&#10;&#10;Description automatically generated">
            <a:extLst>
              <a:ext uri="{FF2B5EF4-FFF2-40B4-BE49-F238E27FC236}">
                <a16:creationId xmlns:a16="http://schemas.microsoft.com/office/drawing/2014/main" id="{255CB7B1-6505-453C-B694-43F60419AC53}"/>
              </a:ext>
            </a:extLst>
          </p:cNvPr>
          <p:cNvPicPr>
            <a:picLocks noChangeAspect="1"/>
          </p:cNvPicPr>
          <p:nvPr/>
        </p:nvPicPr>
        <p:blipFill>
          <a:blip r:embed="rId9">
            <a:alphaModFix amt="85000"/>
            <a:extLst>
              <a:ext uri="{28A0092B-C50C-407E-A947-70E740481C1C}">
                <a14:useLocalDpi xmlns:a14="http://schemas.microsoft.com/office/drawing/2010/main" val="0"/>
              </a:ext>
            </a:extLst>
          </a:blip>
          <a:stretch>
            <a:fillRect/>
          </a:stretch>
        </p:blipFill>
        <p:spPr>
          <a:xfrm>
            <a:off x="3326606" y="31307881"/>
            <a:ext cx="9383329" cy="7267409"/>
          </a:xfrm>
          <a:prstGeom prst="roundRect">
            <a:avLst>
              <a:gd name="adj" fmla="val 8594"/>
            </a:avLst>
          </a:prstGeom>
          <a:solidFill>
            <a:srgbClr val="FFFFFF">
              <a:shade val="85000"/>
            </a:srgbClr>
          </a:solidFill>
          <a:ln>
            <a:noFill/>
          </a:ln>
          <a:effectLst/>
        </p:spPr>
      </p:pic>
      <p:pic>
        <p:nvPicPr>
          <p:cNvPr id="26" name="Picture 25" descr="A picture containing orange, food&#10;&#10;Description automatically generated">
            <a:extLst>
              <a:ext uri="{FF2B5EF4-FFF2-40B4-BE49-F238E27FC236}">
                <a16:creationId xmlns:a16="http://schemas.microsoft.com/office/drawing/2014/main" id="{DCA9FB52-A258-4757-8BF6-EDE6688A3772}"/>
              </a:ext>
            </a:extLst>
          </p:cNvPr>
          <p:cNvPicPr>
            <a:picLocks noChangeAspect="1"/>
          </p:cNvPicPr>
          <p:nvPr/>
        </p:nvPicPr>
        <p:blipFill rotWithShape="1">
          <a:blip r:embed="rId10" cstate="print">
            <a:extLst>
              <a:ext uri="{28A0092B-C50C-407E-A947-70E740481C1C}">
                <a14:useLocalDpi xmlns:a14="http://schemas.microsoft.com/office/drawing/2010/main" val="0"/>
              </a:ext>
            </a:extLst>
          </a:blip>
          <a:srcRect t="7722"/>
          <a:stretch/>
        </p:blipFill>
        <p:spPr>
          <a:xfrm flipH="1" flipV="1">
            <a:off x="25677087" y="27178610"/>
            <a:ext cx="2719319" cy="3345797"/>
          </a:xfrm>
          <a:prstGeom prst="rect">
            <a:avLst/>
          </a:prstGeom>
          <a:ln>
            <a:noFill/>
          </a:ln>
          <a:effectLst>
            <a:softEdge rad="112500"/>
          </a:effectLst>
        </p:spPr>
      </p:pic>
      <p:grpSp>
        <p:nvGrpSpPr>
          <p:cNvPr id="42" name="Group 41">
            <a:extLst>
              <a:ext uri="{FF2B5EF4-FFF2-40B4-BE49-F238E27FC236}">
                <a16:creationId xmlns:a16="http://schemas.microsoft.com/office/drawing/2014/main" id="{8B7F6A3F-F384-47BA-A7C8-0C981919F0D4}"/>
              </a:ext>
            </a:extLst>
          </p:cNvPr>
          <p:cNvGrpSpPr/>
          <p:nvPr/>
        </p:nvGrpSpPr>
        <p:grpSpPr>
          <a:xfrm>
            <a:off x="17400557" y="28915877"/>
            <a:ext cx="8787850" cy="2087204"/>
            <a:chOff x="17400557" y="28915877"/>
            <a:chExt cx="8787850" cy="2087204"/>
          </a:xfrm>
        </p:grpSpPr>
        <p:sp>
          <p:nvSpPr>
            <p:cNvPr id="22" name="object 22"/>
            <p:cNvSpPr/>
            <p:nvPr/>
          </p:nvSpPr>
          <p:spPr>
            <a:xfrm>
              <a:off x="25975840" y="28915877"/>
              <a:ext cx="190679" cy="190667"/>
            </a:xfrm>
            <a:prstGeom prst="rect">
              <a:avLst/>
            </a:prstGeom>
            <a:blipFill>
              <a:blip r:embed="rId11" cstate="print"/>
              <a:stretch>
                <a:fillRect/>
              </a:stretch>
            </a:blipFill>
          </p:spPr>
          <p:txBody>
            <a:bodyPr wrap="square" lIns="0" tIns="0" rIns="0" bIns="0" rtlCol="0"/>
            <a:lstStyle/>
            <a:p>
              <a:endParaRPr sz="5757"/>
            </a:p>
          </p:txBody>
        </p:sp>
        <p:sp>
          <p:nvSpPr>
            <p:cNvPr id="7" name="object 7"/>
            <p:cNvSpPr txBox="1"/>
            <p:nvPr/>
          </p:nvSpPr>
          <p:spPr>
            <a:xfrm>
              <a:off x="17400557" y="29761050"/>
              <a:ext cx="6024320" cy="876736"/>
            </a:xfrm>
            <a:prstGeom prst="roundRect">
              <a:avLst/>
            </a:prstGeom>
            <a:solidFill>
              <a:srgbClr val="CCFF99"/>
            </a:solidFill>
          </p:spPr>
          <p:style>
            <a:lnRef idx="2">
              <a:schemeClr val="accent3">
                <a:shade val="50000"/>
              </a:schemeClr>
            </a:lnRef>
            <a:fillRef idx="1">
              <a:schemeClr val="accent3"/>
            </a:fillRef>
            <a:effectRef idx="0">
              <a:schemeClr val="accent3"/>
            </a:effectRef>
            <a:fontRef idx="minor">
              <a:schemeClr val="lt1"/>
            </a:fontRef>
          </p:style>
          <p:txBody>
            <a:bodyPr vert="horz" wrap="square" lIns="0" tIns="25644" rIns="0" bIns="0" rtlCol="0">
              <a:spAutoFit/>
            </a:bodyPr>
            <a:lstStyle/>
            <a:p>
              <a:pPr marL="105269" marR="10797" indent="-79627">
                <a:lnSpc>
                  <a:spcPct val="102499"/>
                </a:lnSpc>
                <a:spcBef>
                  <a:spcPts val="202"/>
                </a:spcBef>
              </a:pPr>
              <a:endParaRPr sz="2400" b="1" dirty="0">
                <a:solidFill>
                  <a:srgbClr val="8800B8"/>
                </a:solidFill>
                <a:latin typeface="Open Sans" panose="020B0606030504020204"/>
                <a:cs typeface="Noto Sans"/>
              </a:endParaRPr>
            </a:p>
          </p:txBody>
        </p:sp>
        <p:cxnSp>
          <p:nvCxnSpPr>
            <p:cNvPr id="28" name="Straight Arrow Connector 27">
              <a:extLst>
                <a:ext uri="{FF2B5EF4-FFF2-40B4-BE49-F238E27FC236}">
                  <a16:creationId xmlns:a16="http://schemas.microsoft.com/office/drawing/2014/main" id="{228BEC18-BBC4-459A-BC04-29CBFAC92713}"/>
                </a:ext>
              </a:extLst>
            </p:cNvPr>
            <p:cNvCxnSpPr/>
            <p:nvPr/>
          </p:nvCxnSpPr>
          <p:spPr>
            <a:xfrm>
              <a:off x="23437315" y="30279543"/>
              <a:ext cx="2751092"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32" name="TextBox 31">
              <a:extLst>
                <a:ext uri="{FF2B5EF4-FFF2-40B4-BE49-F238E27FC236}">
                  <a16:creationId xmlns:a16="http://schemas.microsoft.com/office/drawing/2014/main" id="{BC272354-DD0C-44C3-BB26-9883171AD9B7}"/>
                </a:ext>
              </a:extLst>
            </p:cNvPr>
            <p:cNvSpPr txBox="1"/>
            <p:nvPr/>
          </p:nvSpPr>
          <p:spPr>
            <a:xfrm>
              <a:off x="17576006" y="29802752"/>
              <a:ext cx="5674344" cy="1200329"/>
            </a:xfrm>
            <a:prstGeom prst="rect">
              <a:avLst/>
            </a:prstGeom>
            <a:noFill/>
          </p:spPr>
          <p:txBody>
            <a:bodyPr wrap="square" rtlCol="0">
              <a:spAutoFit/>
            </a:bodyPr>
            <a:lstStyle/>
            <a:p>
              <a:pPr algn="ctr"/>
              <a:r>
                <a:rPr lang="en-US" sz="2400" b="1" dirty="0">
                  <a:solidFill>
                    <a:srgbClr val="8800B8"/>
                  </a:solidFill>
                  <a:latin typeface="Open Sans" panose="020B0606030504020204"/>
                  <a:cs typeface="Noto Sans"/>
                </a:rPr>
                <a:t>Suction cups to prevent toppling of container</a:t>
              </a:r>
            </a:p>
            <a:p>
              <a:pPr algn="ctr"/>
              <a:endParaRPr lang="en-IN" sz="2400" dirty="0"/>
            </a:p>
          </p:txBody>
        </p:sp>
      </p:grpSp>
      <p:sp>
        <p:nvSpPr>
          <p:cNvPr id="34" name="TextBox 33">
            <a:extLst>
              <a:ext uri="{FF2B5EF4-FFF2-40B4-BE49-F238E27FC236}">
                <a16:creationId xmlns:a16="http://schemas.microsoft.com/office/drawing/2014/main" id="{47699AF5-419F-4CE9-AC3C-627DECAC0960}"/>
              </a:ext>
            </a:extLst>
          </p:cNvPr>
          <p:cNvSpPr txBox="1"/>
          <p:nvPr/>
        </p:nvSpPr>
        <p:spPr>
          <a:xfrm>
            <a:off x="14893223" y="31191497"/>
            <a:ext cx="14036583" cy="3785652"/>
          </a:xfrm>
          <a:prstGeom prst="rect">
            <a:avLst/>
          </a:prstGeom>
          <a:noFill/>
        </p:spPr>
        <p:txBody>
          <a:bodyPr wrap="square" rtlCol="0">
            <a:spAutoFit/>
          </a:bodyPr>
          <a:lstStyle/>
          <a:p>
            <a:r>
              <a:rPr lang="en-US" sz="2400" dirty="0">
                <a:solidFill>
                  <a:srgbClr val="007400"/>
                </a:solidFill>
                <a:latin typeface="Open Sans" panose="020B0606030504020204"/>
              </a:rPr>
              <a:t>The toothbrush helps in maintain hygiene and  is economical in the long run.</a:t>
            </a:r>
          </a:p>
          <a:p>
            <a:endParaRPr lang="en-IN" sz="2400" dirty="0">
              <a:latin typeface="Open Sans" panose="020B0606030504020204"/>
            </a:endParaRPr>
          </a:p>
          <a:p>
            <a:pPr marL="342900" lvl="0" indent="-342900">
              <a:buFont typeface="Arial" panose="020B0604020202020204" pitchFamily="34" charset="0"/>
              <a:buChar char="•"/>
            </a:pPr>
            <a:r>
              <a:rPr lang="en-US" sz="2400" b="1" dirty="0">
                <a:solidFill>
                  <a:srgbClr val="7030A0"/>
                </a:solidFill>
                <a:latin typeface="Open Sans" panose="020B0606030504020204"/>
              </a:rPr>
              <a:t>Replaceable Head</a:t>
            </a:r>
            <a:r>
              <a:rPr lang="en-US" sz="2400" dirty="0">
                <a:latin typeface="Open Sans" panose="020B0606030504020204"/>
              </a:rPr>
              <a:t>:   The toothbrush has a replaceable head. When the toothbrush bristles are worn out, a new head can be installed. The user doesn’t have to purchase a new brush altogether. This  saves money and reduces the waste generated due to disposal of the toothbrush body.  </a:t>
            </a:r>
            <a:endParaRPr lang="en-IN" sz="2400" dirty="0">
              <a:latin typeface="Open Sans" panose="020B0606030504020204"/>
            </a:endParaRPr>
          </a:p>
          <a:p>
            <a:pPr marL="342900" lvl="0" indent="-342900">
              <a:buFont typeface="Arial" panose="020B0604020202020204" pitchFamily="34" charset="0"/>
              <a:buChar char="•"/>
            </a:pPr>
            <a:r>
              <a:rPr lang="en-US" sz="2400" b="1" dirty="0">
                <a:solidFill>
                  <a:srgbClr val="7030A0"/>
                </a:solidFill>
                <a:latin typeface="Open Sans" panose="020B0606030504020204"/>
              </a:rPr>
              <a:t>Prevention of  Toppling</a:t>
            </a:r>
            <a:r>
              <a:rPr lang="en-US" sz="2400" dirty="0">
                <a:latin typeface="Open Sans" panose="020B0606030504020204"/>
              </a:rPr>
              <a:t>:  There is a magnet attached to the bottom of the toothbrush and in the round container. This enables us to easily attach and detach the toothbrush from the container. The heavy container balances itself when given a jerk, thus protecting the toothbrush from falling on the surface and encountering germs. </a:t>
            </a:r>
            <a:endParaRPr lang="en-IN" sz="2400" dirty="0">
              <a:latin typeface="Open Sans" panose="020B0606030504020204"/>
            </a:endParaRPr>
          </a:p>
          <a:p>
            <a:endParaRPr lang="en-IN" sz="2400" dirty="0">
              <a:latin typeface="Open Sans" panose="020B0606030504020204"/>
            </a:endParaRPr>
          </a:p>
        </p:txBody>
      </p:sp>
      <p:grpSp>
        <p:nvGrpSpPr>
          <p:cNvPr id="56" name="Group 55">
            <a:extLst>
              <a:ext uri="{FF2B5EF4-FFF2-40B4-BE49-F238E27FC236}">
                <a16:creationId xmlns:a16="http://schemas.microsoft.com/office/drawing/2014/main" id="{70E74B6F-6CFE-4CD6-89E9-031DD396E4FE}"/>
              </a:ext>
            </a:extLst>
          </p:cNvPr>
          <p:cNvGrpSpPr/>
          <p:nvPr/>
        </p:nvGrpSpPr>
        <p:grpSpPr>
          <a:xfrm>
            <a:off x="17362814" y="35633978"/>
            <a:ext cx="8924842" cy="1084103"/>
            <a:chOff x="17362814" y="35633978"/>
            <a:chExt cx="8924842" cy="1084103"/>
          </a:xfrm>
        </p:grpSpPr>
        <p:sp>
          <p:nvSpPr>
            <p:cNvPr id="71" name="object 7">
              <a:extLst>
                <a:ext uri="{FF2B5EF4-FFF2-40B4-BE49-F238E27FC236}">
                  <a16:creationId xmlns:a16="http://schemas.microsoft.com/office/drawing/2014/main" id="{A133B87D-064A-46DC-B88F-7490CEE1F627}"/>
                </a:ext>
              </a:extLst>
            </p:cNvPr>
            <p:cNvSpPr txBox="1"/>
            <p:nvPr/>
          </p:nvSpPr>
          <p:spPr>
            <a:xfrm flipH="1">
              <a:off x="20090606" y="35633978"/>
              <a:ext cx="6197050" cy="1084103"/>
            </a:xfrm>
            <a:prstGeom prst="roundRect">
              <a:avLst/>
            </a:prstGeom>
            <a:solidFill>
              <a:srgbClr val="CCFF99"/>
            </a:solidFill>
          </p:spPr>
          <p:style>
            <a:lnRef idx="2">
              <a:schemeClr val="accent3">
                <a:shade val="50000"/>
              </a:schemeClr>
            </a:lnRef>
            <a:fillRef idx="1">
              <a:schemeClr val="accent3"/>
            </a:fillRef>
            <a:effectRef idx="0">
              <a:schemeClr val="accent3"/>
            </a:effectRef>
            <a:fontRef idx="minor">
              <a:schemeClr val="lt1"/>
            </a:fontRef>
          </p:style>
          <p:txBody>
            <a:bodyPr vert="horz" wrap="square" lIns="0" tIns="25644" rIns="0" bIns="0" rtlCol="0">
              <a:spAutoFit/>
            </a:bodyPr>
            <a:lstStyle/>
            <a:p>
              <a:pPr marL="105269" marR="10797" indent="-79627">
                <a:lnSpc>
                  <a:spcPct val="102499"/>
                </a:lnSpc>
                <a:spcBef>
                  <a:spcPts val="202"/>
                </a:spcBef>
              </a:pPr>
              <a:endParaRPr sz="2400" b="1" dirty="0">
                <a:solidFill>
                  <a:srgbClr val="8800B8"/>
                </a:solidFill>
                <a:latin typeface="Open Sans" panose="020B0606030504020204"/>
                <a:cs typeface="Noto Sans"/>
              </a:endParaRPr>
            </a:p>
          </p:txBody>
        </p:sp>
        <p:sp>
          <p:nvSpPr>
            <p:cNvPr id="73" name="TextBox 72">
              <a:extLst>
                <a:ext uri="{FF2B5EF4-FFF2-40B4-BE49-F238E27FC236}">
                  <a16:creationId xmlns:a16="http://schemas.microsoft.com/office/drawing/2014/main" id="{04408887-7A14-4F18-BA79-15A66731718D}"/>
                </a:ext>
              </a:extLst>
            </p:cNvPr>
            <p:cNvSpPr txBox="1"/>
            <p:nvPr/>
          </p:nvSpPr>
          <p:spPr>
            <a:xfrm flipH="1">
              <a:off x="20379998" y="35750362"/>
              <a:ext cx="5674344" cy="830997"/>
            </a:xfrm>
            <a:prstGeom prst="rect">
              <a:avLst/>
            </a:prstGeom>
            <a:noFill/>
          </p:spPr>
          <p:txBody>
            <a:bodyPr wrap="square" rtlCol="0">
              <a:spAutoFit/>
            </a:bodyPr>
            <a:lstStyle/>
            <a:p>
              <a:pPr algn="ctr"/>
              <a:r>
                <a:rPr lang="en-US" sz="2400" b="1" dirty="0">
                  <a:solidFill>
                    <a:srgbClr val="8800B8"/>
                  </a:solidFill>
                  <a:latin typeface="Open Sans" panose="020B0606030504020204"/>
                  <a:cs typeface="Noto Sans"/>
                </a:rPr>
                <a:t>Replaceable head  to change the bristles when worn out</a:t>
              </a:r>
            </a:p>
          </p:txBody>
        </p:sp>
        <p:cxnSp>
          <p:nvCxnSpPr>
            <p:cNvPr id="72" name="Straight Arrow Connector 71">
              <a:extLst>
                <a:ext uri="{FF2B5EF4-FFF2-40B4-BE49-F238E27FC236}">
                  <a16:creationId xmlns:a16="http://schemas.microsoft.com/office/drawing/2014/main" id="{2AB78A0C-3008-4B7D-BC48-6E26BC55ABF7}"/>
                </a:ext>
              </a:extLst>
            </p:cNvPr>
            <p:cNvCxnSpPr/>
            <p:nvPr/>
          </p:nvCxnSpPr>
          <p:spPr>
            <a:xfrm flipH="1">
              <a:off x="17362814" y="36260757"/>
              <a:ext cx="2751092"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grpSp>
      <p:pic>
        <p:nvPicPr>
          <p:cNvPr id="78" name="Graphic 77" descr="Toothbrush">
            <a:extLst>
              <a:ext uri="{FF2B5EF4-FFF2-40B4-BE49-F238E27FC236}">
                <a16:creationId xmlns:a16="http://schemas.microsoft.com/office/drawing/2014/main" id="{09214830-97BE-492D-9D81-5CF69CE9B866}"/>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flipH="1">
            <a:off x="26567606" y="39057258"/>
            <a:ext cx="750060" cy="750060"/>
          </a:xfrm>
          <a:prstGeom prst="rect">
            <a:avLst/>
          </a:prstGeom>
        </p:spPr>
      </p:pic>
      <p:sp>
        <p:nvSpPr>
          <p:cNvPr id="79" name="TextBox 78">
            <a:extLst>
              <a:ext uri="{FF2B5EF4-FFF2-40B4-BE49-F238E27FC236}">
                <a16:creationId xmlns:a16="http://schemas.microsoft.com/office/drawing/2014/main" id="{1E4D63B5-877E-41CD-9F9D-49626CE8A47B}"/>
              </a:ext>
            </a:extLst>
          </p:cNvPr>
          <p:cNvSpPr txBox="1"/>
          <p:nvPr/>
        </p:nvSpPr>
        <p:spPr>
          <a:xfrm>
            <a:off x="27101006" y="39232681"/>
            <a:ext cx="2248069" cy="400110"/>
          </a:xfrm>
          <a:prstGeom prst="rect">
            <a:avLst/>
          </a:prstGeom>
          <a:noFill/>
        </p:spPr>
        <p:txBody>
          <a:bodyPr wrap="square" rtlCol="0">
            <a:spAutoFit/>
          </a:bodyPr>
          <a:lstStyle/>
          <a:p>
            <a:r>
              <a:rPr lang="en-IN" sz="2000" b="1" dirty="0">
                <a:latin typeface="Open Sans" panose="020B0606030504020204"/>
              </a:rPr>
              <a:t>Explore </a:t>
            </a:r>
            <a:r>
              <a:rPr lang="en-IN" sz="2000" b="1" dirty="0" err="1">
                <a:latin typeface="Open Sans" panose="020B0606030504020204"/>
              </a:rPr>
              <a:t>Vibristly</a:t>
            </a:r>
            <a:r>
              <a:rPr lang="en-IN" sz="2000" b="1" dirty="0">
                <a:latin typeface="Open Sans" panose="020B0606030504020204"/>
              </a:rPr>
              <a:t>!</a:t>
            </a:r>
          </a:p>
        </p:txBody>
      </p:sp>
      <p:pic>
        <p:nvPicPr>
          <p:cNvPr id="9" name="Picture 8" descr="A picture containing black, piece, hanging, white&#10;&#10;Description automatically generated">
            <a:extLst>
              <a:ext uri="{FF2B5EF4-FFF2-40B4-BE49-F238E27FC236}">
                <a16:creationId xmlns:a16="http://schemas.microsoft.com/office/drawing/2014/main" id="{3FB8F08F-A91C-4561-AA2D-AC05D5EA341E}"/>
              </a:ext>
            </a:extLst>
          </p:cNvPr>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27252290" y="37152258"/>
            <a:ext cx="1905000" cy="19050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369</TotalTime>
  <Words>493</Words>
  <Application>Microsoft Office PowerPoint</Application>
  <PresentationFormat>Custom</PresentationFormat>
  <Paragraphs>40</Paragraphs>
  <Slides>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Noto Sans</vt:lpstr>
      <vt:lpstr>Open Sans</vt:lpstr>
      <vt:lpstr>Open Sans Extrabold</vt:lpstr>
      <vt:lpstr>Trebuchet MS</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Template_Poster ES201</dc:title>
  <dc:creator>Siddharth Soni</dc:creator>
  <cp:lastModifiedBy>ad tr</cp:lastModifiedBy>
  <cp:revision>47</cp:revision>
  <dcterms:created xsi:type="dcterms:W3CDTF">2019-11-09T19:15:55Z</dcterms:created>
  <dcterms:modified xsi:type="dcterms:W3CDTF">2019-11-13T08:21:53Z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2019-11-07T00:00:00Z</vt:filetime>
  </property>
  <property fmtid="{D5CDD505-2E9C-101B-9397-08002B2CF9AE}" pid="3" name="Creator">
    <vt:lpwstr>Adobe Illustrator CC 22.1 (Windows)</vt:lpwstr>
  </property>
  <property fmtid="{D5CDD505-2E9C-101B-9397-08002B2CF9AE}" pid="4" name="LastSaved">
    <vt:filetime>2019-11-09T00:00:00Z</vt:filetime>
  </property>
</Properties>
</file>