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9144000" cy="5715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337040"/>
            <a:ext cx="8229240" cy="1580760"/>
          </a:xfrm>
          <a:prstGeom prst="rect">
            <a:avLst/>
          </a:prstGeom>
        </p:spPr>
        <p:txBody>
          <a:bodyPr lIns="0" rIns="0" tIns="0" bIns="0"/>
          <a:p>
            <a:endParaRPr/>
          </a:p>
        </p:txBody>
      </p:sp>
      <p:sp>
        <p:nvSpPr>
          <p:cNvPr id="25" name="PlaceHolder 3"/>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28"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29" name="PlaceHolder 4"/>
          <p:cNvSpPr>
            <a:spLocks noGrp="1"/>
          </p:cNvSpPr>
          <p:nvPr>
            <p:ph type="body"/>
          </p:nvPr>
        </p:nvSpPr>
        <p:spPr>
          <a:xfrm>
            <a:off x="4674240" y="3068280"/>
            <a:ext cx="4015800" cy="1580760"/>
          </a:xfrm>
          <a:prstGeom prst="rect">
            <a:avLst/>
          </a:prstGeom>
        </p:spPr>
        <p:txBody>
          <a:bodyPr lIns="0" rIns="0" tIns="0" bIns="0"/>
          <a:p>
            <a:endParaRPr/>
          </a:p>
        </p:txBody>
      </p:sp>
      <p:sp>
        <p:nvSpPr>
          <p:cNvPr id="30" name="PlaceHolder 5"/>
          <p:cNvSpPr>
            <a:spLocks noGrp="1"/>
          </p:cNvSpPr>
          <p:nvPr>
            <p:ph type="body"/>
          </p:nvPr>
        </p:nvSpPr>
        <p:spPr>
          <a:xfrm>
            <a:off x="457200" y="3068280"/>
            <a:ext cx="4015800" cy="15807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337040"/>
            <a:ext cx="8229240" cy="3314160"/>
          </a:xfrm>
          <a:prstGeom prst="rect">
            <a:avLst/>
          </a:prstGeom>
        </p:spPr>
        <p:txBody>
          <a:bodyPr lIns="0" rIns="0" tIns="0" bIns="0"/>
          <a:p>
            <a:endParaRPr/>
          </a:p>
        </p:txBody>
      </p:sp>
      <p:sp>
        <p:nvSpPr>
          <p:cNvPr id="33" name="PlaceHolder 3"/>
          <p:cNvSpPr>
            <a:spLocks noGrp="1"/>
          </p:cNvSpPr>
          <p:nvPr>
            <p:ph type="body"/>
          </p:nvPr>
        </p:nvSpPr>
        <p:spPr>
          <a:xfrm>
            <a:off x="457200" y="1337040"/>
            <a:ext cx="8229240" cy="3314160"/>
          </a:xfrm>
          <a:prstGeom prst="rect">
            <a:avLst/>
          </a:prstGeom>
        </p:spPr>
        <p:txBody>
          <a:bodyPr lIns="0" rIns="0" tIns="0" bIns="0"/>
          <a:p>
            <a:endParaRPr/>
          </a:p>
        </p:txBody>
      </p:sp>
      <p:pic>
        <p:nvPicPr>
          <p:cNvPr id="34" name="" descr=""/>
          <p:cNvPicPr/>
          <p:nvPr/>
        </p:nvPicPr>
        <p:blipFill>
          <a:blip r:embed="rId2"/>
          <a:stretch>
            <a:fillRect/>
          </a:stretch>
        </p:blipFill>
        <p:spPr>
          <a:xfrm>
            <a:off x="2494800" y="1337040"/>
            <a:ext cx="4153680" cy="3314160"/>
          </a:xfrm>
          <a:prstGeom prst="rect">
            <a:avLst/>
          </a:prstGeom>
          <a:ln>
            <a:noFill/>
          </a:ln>
        </p:spPr>
      </p:pic>
      <p:pic>
        <p:nvPicPr>
          <p:cNvPr id="35" name="" descr=""/>
          <p:cNvPicPr/>
          <p:nvPr/>
        </p:nvPicPr>
        <p:blipFill>
          <a:blip r:embed="rId3"/>
          <a:stretch>
            <a:fillRect/>
          </a:stretch>
        </p:blipFill>
        <p:spPr>
          <a:xfrm>
            <a:off x="2494800" y="1337040"/>
            <a:ext cx="4153680" cy="33141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337040"/>
            <a:ext cx="8229240" cy="33145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337040"/>
            <a:ext cx="8229240" cy="33141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44" name="PlaceHolder 3"/>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27880"/>
            <a:ext cx="8229240" cy="44236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49" name="PlaceHolder 3"/>
          <p:cNvSpPr>
            <a:spLocks noGrp="1"/>
          </p:cNvSpPr>
          <p:nvPr>
            <p:ph type="body"/>
          </p:nvPr>
        </p:nvSpPr>
        <p:spPr>
          <a:xfrm>
            <a:off x="457200" y="3068280"/>
            <a:ext cx="4015800" cy="1580760"/>
          </a:xfrm>
          <a:prstGeom prst="rect">
            <a:avLst/>
          </a:prstGeom>
        </p:spPr>
        <p:txBody>
          <a:bodyPr lIns="0" rIns="0" tIns="0" bIns="0"/>
          <a:p>
            <a:endParaRPr/>
          </a:p>
        </p:txBody>
      </p:sp>
      <p:sp>
        <p:nvSpPr>
          <p:cNvPr id="50" name="PlaceHolder 4"/>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337040"/>
            <a:ext cx="8229240" cy="33145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53"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54" name="PlaceHolder 4"/>
          <p:cNvSpPr>
            <a:spLocks noGrp="1"/>
          </p:cNvSpPr>
          <p:nvPr>
            <p:ph type="body"/>
          </p:nvPr>
        </p:nvSpPr>
        <p:spPr>
          <a:xfrm>
            <a:off x="4674240" y="3068280"/>
            <a:ext cx="4015800" cy="15807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57"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58" name="PlaceHolder 4"/>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337040"/>
            <a:ext cx="8229240" cy="1580760"/>
          </a:xfrm>
          <a:prstGeom prst="rect">
            <a:avLst/>
          </a:prstGeom>
        </p:spPr>
        <p:txBody>
          <a:bodyPr lIns="0" rIns="0" tIns="0" bIns="0"/>
          <a:p>
            <a:endParaRPr/>
          </a:p>
        </p:txBody>
      </p:sp>
      <p:sp>
        <p:nvSpPr>
          <p:cNvPr id="61" name="PlaceHolder 3"/>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64"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65" name="PlaceHolder 4"/>
          <p:cNvSpPr>
            <a:spLocks noGrp="1"/>
          </p:cNvSpPr>
          <p:nvPr>
            <p:ph type="body"/>
          </p:nvPr>
        </p:nvSpPr>
        <p:spPr>
          <a:xfrm>
            <a:off x="4674240" y="3068280"/>
            <a:ext cx="4015800" cy="1580760"/>
          </a:xfrm>
          <a:prstGeom prst="rect">
            <a:avLst/>
          </a:prstGeom>
        </p:spPr>
        <p:txBody>
          <a:bodyPr lIns="0" rIns="0" tIns="0" bIns="0"/>
          <a:p>
            <a:endParaRPr/>
          </a:p>
        </p:txBody>
      </p:sp>
      <p:sp>
        <p:nvSpPr>
          <p:cNvPr id="66" name="PlaceHolder 5"/>
          <p:cNvSpPr>
            <a:spLocks noGrp="1"/>
          </p:cNvSpPr>
          <p:nvPr>
            <p:ph type="body"/>
          </p:nvPr>
        </p:nvSpPr>
        <p:spPr>
          <a:xfrm>
            <a:off x="457200" y="3068280"/>
            <a:ext cx="4015800" cy="15807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337040"/>
            <a:ext cx="8229240" cy="3314160"/>
          </a:xfrm>
          <a:prstGeom prst="rect">
            <a:avLst/>
          </a:prstGeom>
        </p:spPr>
        <p:txBody>
          <a:bodyPr lIns="0" rIns="0" tIns="0" bIns="0"/>
          <a:p>
            <a:endParaRPr/>
          </a:p>
        </p:txBody>
      </p:sp>
      <p:sp>
        <p:nvSpPr>
          <p:cNvPr id="69" name="PlaceHolder 3"/>
          <p:cNvSpPr>
            <a:spLocks noGrp="1"/>
          </p:cNvSpPr>
          <p:nvPr>
            <p:ph type="body"/>
          </p:nvPr>
        </p:nvSpPr>
        <p:spPr>
          <a:xfrm>
            <a:off x="457200" y="1337040"/>
            <a:ext cx="8229240" cy="3314160"/>
          </a:xfrm>
          <a:prstGeom prst="rect">
            <a:avLst/>
          </a:prstGeom>
        </p:spPr>
        <p:txBody>
          <a:bodyPr lIns="0" rIns="0" tIns="0" bIns="0"/>
          <a:p>
            <a:endParaRPr/>
          </a:p>
        </p:txBody>
      </p:sp>
      <p:pic>
        <p:nvPicPr>
          <p:cNvPr id="70" name="" descr=""/>
          <p:cNvPicPr/>
          <p:nvPr/>
        </p:nvPicPr>
        <p:blipFill>
          <a:blip r:embed="rId2"/>
          <a:stretch>
            <a:fillRect/>
          </a:stretch>
        </p:blipFill>
        <p:spPr>
          <a:xfrm>
            <a:off x="2494800" y="1337040"/>
            <a:ext cx="4153680" cy="3314160"/>
          </a:xfrm>
          <a:prstGeom prst="rect">
            <a:avLst/>
          </a:prstGeom>
          <a:ln>
            <a:noFill/>
          </a:ln>
        </p:spPr>
      </p:pic>
      <p:pic>
        <p:nvPicPr>
          <p:cNvPr id="71" name="" descr=""/>
          <p:cNvPicPr/>
          <p:nvPr/>
        </p:nvPicPr>
        <p:blipFill>
          <a:blip r:embed="rId3"/>
          <a:stretch>
            <a:fillRect/>
          </a:stretch>
        </p:blipFill>
        <p:spPr>
          <a:xfrm>
            <a:off x="2494800" y="1337040"/>
            <a:ext cx="4153680" cy="33141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76" name="PlaceHolder 2"/>
          <p:cNvSpPr>
            <a:spLocks noGrp="1"/>
          </p:cNvSpPr>
          <p:nvPr>
            <p:ph type="subTitle"/>
          </p:nvPr>
        </p:nvSpPr>
        <p:spPr>
          <a:xfrm>
            <a:off x="457200" y="1337040"/>
            <a:ext cx="8229240" cy="33145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78" name="PlaceHolder 2"/>
          <p:cNvSpPr>
            <a:spLocks noGrp="1"/>
          </p:cNvSpPr>
          <p:nvPr>
            <p:ph type="body"/>
          </p:nvPr>
        </p:nvSpPr>
        <p:spPr>
          <a:xfrm>
            <a:off x="457200" y="1337040"/>
            <a:ext cx="8229240" cy="33141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80"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81" name="PlaceHolder 3"/>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5" name="PlaceHolder 2"/>
          <p:cNvSpPr>
            <a:spLocks noGrp="1"/>
          </p:cNvSpPr>
          <p:nvPr>
            <p:ph type="body"/>
          </p:nvPr>
        </p:nvSpPr>
        <p:spPr>
          <a:xfrm>
            <a:off x="457200" y="1337040"/>
            <a:ext cx="8229240" cy="33141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27880"/>
            <a:ext cx="8229240" cy="44236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85"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86" name="PlaceHolder 3"/>
          <p:cNvSpPr>
            <a:spLocks noGrp="1"/>
          </p:cNvSpPr>
          <p:nvPr>
            <p:ph type="body"/>
          </p:nvPr>
        </p:nvSpPr>
        <p:spPr>
          <a:xfrm>
            <a:off x="457200" y="3068280"/>
            <a:ext cx="4015800" cy="1580760"/>
          </a:xfrm>
          <a:prstGeom prst="rect">
            <a:avLst/>
          </a:prstGeom>
        </p:spPr>
        <p:txBody>
          <a:bodyPr lIns="0" rIns="0" tIns="0" bIns="0"/>
          <a:p>
            <a:endParaRPr/>
          </a:p>
        </p:txBody>
      </p:sp>
      <p:sp>
        <p:nvSpPr>
          <p:cNvPr id="87" name="PlaceHolder 4"/>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89"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90"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91" name="PlaceHolder 4"/>
          <p:cNvSpPr>
            <a:spLocks noGrp="1"/>
          </p:cNvSpPr>
          <p:nvPr>
            <p:ph type="body"/>
          </p:nvPr>
        </p:nvSpPr>
        <p:spPr>
          <a:xfrm>
            <a:off x="4674240" y="3068280"/>
            <a:ext cx="4015800" cy="15807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93"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94"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95" name="PlaceHolder 4"/>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97" name="PlaceHolder 2"/>
          <p:cNvSpPr>
            <a:spLocks noGrp="1"/>
          </p:cNvSpPr>
          <p:nvPr>
            <p:ph type="body"/>
          </p:nvPr>
        </p:nvSpPr>
        <p:spPr>
          <a:xfrm>
            <a:off x="457200" y="1337040"/>
            <a:ext cx="8229240" cy="1580760"/>
          </a:xfrm>
          <a:prstGeom prst="rect">
            <a:avLst/>
          </a:prstGeom>
        </p:spPr>
        <p:txBody>
          <a:bodyPr lIns="0" rIns="0" tIns="0" bIns="0"/>
          <a:p>
            <a:endParaRPr/>
          </a:p>
        </p:txBody>
      </p:sp>
      <p:sp>
        <p:nvSpPr>
          <p:cNvPr id="98" name="PlaceHolder 3"/>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00"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01"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02" name="PlaceHolder 4"/>
          <p:cNvSpPr>
            <a:spLocks noGrp="1"/>
          </p:cNvSpPr>
          <p:nvPr>
            <p:ph type="body"/>
          </p:nvPr>
        </p:nvSpPr>
        <p:spPr>
          <a:xfrm>
            <a:off x="4674240" y="3068280"/>
            <a:ext cx="4015800" cy="1580760"/>
          </a:xfrm>
          <a:prstGeom prst="rect">
            <a:avLst/>
          </a:prstGeom>
        </p:spPr>
        <p:txBody>
          <a:bodyPr lIns="0" rIns="0" tIns="0" bIns="0"/>
          <a:p>
            <a:endParaRPr/>
          </a:p>
        </p:txBody>
      </p:sp>
      <p:sp>
        <p:nvSpPr>
          <p:cNvPr id="103" name="PlaceHolder 5"/>
          <p:cNvSpPr>
            <a:spLocks noGrp="1"/>
          </p:cNvSpPr>
          <p:nvPr>
            <p:ph type="body"/>
          </p:nvPr>
        </p:nvSpPr>
        <p:spPr>
          <a:xfrm>
            <a:off x="457200" y="3068280"/>
            <a:ext cx="4015800" cy="15807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05" name="PlaceHolder 2"/>
          <p:cNvSpPr>
            <a:spLocks noGrp="1"/>
          </p:cNvSpPr>
          <p:nvPr>
            <p:ph type="body"/>
          </p:nvPr>
        </p:nvSpPr>
        <p:spPr>
          <a:xfrm>
            <a:off x="457200" y="1337040"/>
            <a:ext cx="8229240" cy="3314160"/>
          </a:xfrm>
          <a:prstGeom prst="rect">
            <a:avLst/>
          </a:prstGeom>
        </p:spPr>
        <p:txBody>
          <a:bodyPr lIns="0" rIns="0" tIns="0" bIns="0"/>
          <a:p>
            <a:endParaRPr/>
          </a:p>
        </p:txBody>
      </p:sp>
      <p:sp>
        <p:nvSpPr>
          <p:cNvPr id="106" name="PlaceHolder 3"/>
          <p:cNvSpPr>
            <a:spLocks noGrp="1"/>
          </p:cNvSpPr>
          <p:nvPr>
            <p:ph type="body"/>
          </p:nvPr>
        </p:nvSpPr>
        <p:spPr>
          <a:xfrm>
            <a:off x="457200" y="1337040"/>
            <a:ext cx="8229240" cy="3314160"/>
          </a:xfrm>
          <a:prstGeom prst="rect">
            <a:avLst/>
          </a:prstGeom>
        </p:spPr>
        <p:txBody>
          <a:bodyPr lIns="0" rIns="0" tIns="0" bIns="0"/>
          <a:p>
            <a:endParaRPr/>
          </a:p>
        </p:txBody>
      </p:sp>
      <p:pic>
        <p:nvPicPr>
          <p:cNvPr id="107" name="" descr=""/>
          <p:cNvPicPr/>
          <p:nvPr/>
        </p:nvPicPr>
        <p:blipFill>
          <a:blip r:embed="rId2"/>
          <a:stretch>
            <a:fillRect/>
          </a:stretch>
        </p:blipFill>
        <p:spPr>
          <a:xfrm>
            <a:off x="2494800" y="1337040"/>
            <a:ext cx="4153680" cy="3314160"/>
          </a:xfrm>
          <a:prstGeom prst="rect">
            <a:avLst/>
          </a:prstGeom>
          <a:ln>
            <a:noFill/>
          </a:ln>
        </p:spPr>
      </p:pic>
      <p:pic>
        <p:nvPicPr>
          <p:cNvPr id="108" name="" descr=""/>
          <p:cNvPicPr/>
          <p:nvPr/>
        </p:nvPicPr>
        <p:blipFill>
          <a:blip r:embed="rId3"/>
          <a:stretch>
            <a:fillRect/>
          </a:stretch>
        </p:blipFill>
        <p:spPr>
          <a:xfrm>
            <a:off x="2494800" y="1337040"/>
            <a:ext cx="4153680" cy="33141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13" name="PlaceHolder 2"/>
          <p:cNvSpPr>
            <a:spLocks noGrp="1"/>
          </p:cNvSpPr>
          <p:nvPr>
            <p:ph type="subTitle"/>
          </p:nvPr>
        </p:nvSpPr>
        <p:spPr>
          <a:xfrm>
            <a:off x="457200" y="1337040"/>
            <a:ext cx="8229240" cy="33145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15" name="PlaceHolder 2"/>
          <p:cNvSpPr>
            <a:spLocks noGrp="1"/>
          </p:cNvSpPr>
          <p:nvPr>
            <p:ph type="body"/>
          </p:nvPr>
        </p:nvSpPr>
        <p:spPr>
          <a:xfrm>
            <a:off x="457200" y="1337040"/>
            <a:ext cx="8229240" cy="33141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7"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8" name="PlaceHolder 3"/>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17"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118" name="PlaceHolder 3"/>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457200" y="227880"/>
            <a:ext cx="8229240" cy="442368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22"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23" name="PlaceHolder 3"/>
          <p:cNvSpPr>
            <a:spLocks noGrp="1"/>
          </p:cNvSpPr>
          <p:nvPr>
            <p:ph type="body"/>
          </p:nvPr>
        </p:nvSpPr>
        <p:spPr>
          <a:xfrm>
            <a:off x="457200" y="3068280"/>
            <a:ext cx="4015800" cy="1580760"/>
          </a:xfrm>
          <a:prstGeom prst="rect">
            <a:avLst/>
          </a:prstGeom>
        </p:spPr>
        <p:txBody>
          <a:bodyPr lIns="0" rIns="0" tIns="0" bIns="0"/>
          <a:p>
            <a:endParaRPr/>
          </a:p>
        </p:txBody>
      </p:sp>
      <p:sp>
        <p:nvSpPr>
          <p:cNvPr id="124" name="PlaceHolder 4"/>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26"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127"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28" name="PlaceHolder 4"/>
          <p:cNvSpPr>
            <a:spLocks noGrp="1"/>
          </p:cNvSpPr>
          <p:nvPr>
            <p:ph type="body"/>
          </p:nvPr>
        </p:nvSpPr>
        <p:spPr>
          <a:xfrm>
            <a:off x="4674240" y="3068280"/>
            <a:ext cx="4015800" cy="158076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30"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31"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32" name="PlaceHolder 4"/>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34" name="PlaceHolder 2"/>
          <p:cNvSpPr>
            <a:spLocks noGrp="1"/>
          </p:cNvSpPr>
          <p:nvPr>
            <p:ph type="body"/>
          </p:nvPr>
        </p:nvSpPr>
        <p:spPr>
          <a:xfrm>
            <a:off x="457200" y="1337040"/>
            <a:ext cx="8229240" cy="1580760"/>
          </a:xfrm>
          <a:prstGeom prst="rect">
            <a:avLst/>
          </a:prstGeom>
        </p:spPr>
        <p:txBody>
          <a:bodyPr lIns="0" rIns="0" tIns="0" bIns="0"/>
          <a:p>
            <a:endParaRPr/>
          </a:p>
        </p:txBody>
      </p:sp>
      <p:sp>
        <p:nvSpPr>
          <p:cNvPr id="135" name="PlaceHolder 3"/>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37"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38"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39" name="PlaceHolder 4"/>
          <p:cNvSpPr>
            <a:spLocks noGrp="1"/>
          </p:cNvSpPr>
          <p:nvPr>
            <p:ph type="body"/>
          </p:nvPr>
        </p:nvSpPr>
        <p:spPr>
          <a:xfrm>
            <a:off x="4674240" y="3068280"/>
            <a:ext cx="4015800" cy="1580760"/>
          </a:xfrm>
          <a:prstGeom prst="rect">
            <a:avLst/>
          </a:prstGeom>
        </p:spPr>
        <p:txBody>
          <a:bodyPr lIns="0" rIns="0" tIns="0" bIns="0"/>
          <a:p>
            <a:endParaRPr/>
          </a:p>
        </p:txBody>
      </p:sp>
      <p:sp>
        <p:nvSpPr>
          <p:cNvPr id="140" name="PlaceHolder 5"/>
          <p:cNvSpPr>
            <a:spLocks noGrp="1"/>
          </p:cNvSpPr>
          <p:nvPr>
            <p:ph type="body"/>
          </p:nvPr>
        </p:nvSpPr>
        <p:spPr>
          <a:xfrm>
            <a:off x="457200" y="3068280"/>
            <a:ext cx="4015800" cy="158076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42" name="PlaceHolder 2"/>
          <p:cNvSpPr>
            <a:spLocks noGrp="1"/>
          </p:cNvSpPr>
          <p:nvPr>
            <p:ph type="body"/>
          </p:nvPr>
        </p:nvSpPr>
        <p:spPr>
          <a:xfrm>
            <a:off x="457200" y="1337040"/>
            <a:ext cx="8229240" cy="3314160"/>
          </a:xfrm>
          <a:prstGeom prst="rect">
            <a:avLst/>
          </a:prstGeom>
        </p:spPr>
        <p:txBody>
          <a:bodyPr lIns="0" rIns="0" tIns="0" bIns="0"/>
          <a:p>
            <a:endParaRPr/>
          </a:p>
        </p:txBody>
      </p:sp>
      <p:sp>
        <p:nvSpPr>
          <p:cNvPr id="143" name="PlaceHolder 3"/>
          <p:cNvSpPr>
            <a:spLocks noGrp="1"/>
          </p:cNvSpPr>
          <p:nvPr>
            <p:ph type="body"/>
          </p:nvPr>
        </p:nvSpPr>
        <p:spPr>
          <a:xfrm>
            <a:off x="457200" y="1337040"/>
            <a:ext cx="8229240" cy="3314160"/>
          </a:xfrm>
          <a:prstGeom prst="rect">
            <a:avLst/>
          </a:prstGeom>
        </p:spPr>
        <p:txBody>
          <a:bodyPr lIns="0" rIns="0" tIns="0" bIns="0"/>
          <a:p>
            <a:endParaRPr/>
          </a:p>
        </p:txBody>
      </p:sp>
      <p:pic>
        <p:nvPicPr>
          <p:cNvPr id="144" name="" descr=""/>
          <p:cNvPicPr/>
          <p:nvPr/>
        </p:nvPicPr>
        <p:blipFill>
          <a:blip r:embed="rId2"/>
          <a:stretch>
            <a:fillRect/>
          </a:stretch>
        </p:blipFill>
        <p:spPr>
          <a:xfrm>
            <a:off x="2494800" y="1337040"/>
            <a:ext cx="4153680" cy="3314160"/>
          </a:xfrm>
          <a:prstGeom prst="rect">
            <a:avLst/>
          </a:prstGeom>
          <a:ln>
            <a:noFill/>
          </a:ln>
        </p:spPr>
      </p:pic>
      <p:pic>
        <p:nvPicPr>
          <p:cNvPr id="145" name="" descr=""/>
          <p:cNvPicPr/>
          <p:nvPr/>
        </p:nvPicPr>
        <p:blipFill>
          <a:blip r:embed="rId3"/>
          <a:stretch>
            <a:fillRect/>
          </a:stretch>
        </p:blipFill>
        <p:spPr>
          <a:xfrm>
            <a:off x="2494800" y="1337040"/>
            <a:ext cx="4153680" cy="33141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27880"/>
            <a:ext cx="8229240" cy="44236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3" name="PlaceHolder 3"/>
          <p:cNvSpPr>
            <a:spLocks noGrp="1"/>
          </p:cNvSpPr>
          <p:nvPr>
            <p:ph type="body"/>
          </p:nvPr>
        </p:nvSpPr>
        <p:spPr>
          <a:xfrm>
            <a:off x="457200" y="3068280"/>
            <a:ext cx="4015800" cy="1580760"/>
          </a:xfrm>
          <a:prstGeom prst="rect">
            <a:avLst/>
          </a:prstGeom>
        </p:spPr>
        <p:txBody>
          <a:bodyPr lIns="0" rIns="0" tIns="0" bIns="0"/>
          <a:p>
            <a:endParaRPr/>
          </a:p>
        </p:txBody>
      </p:sp>
      <p:sp>
        <p:nvSpPr>
          <p:cNvPr id="14" name="PlaceHolder 4"/>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17"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8" name="PlaceHolder 4"/>
          <p:cNvSpPr>
            <a:spLocks noGrp="1"/>
          </p:cNvSpPr>
          <p:nvPr>
            <p:ph type="body"/>
          </p:nvPr>
        </p:nvSpPr>
        <p:spPr>
          <a:xfrm>
            <a:off x="4674240" y="3068280"/>
            <a:ext cx="4015800" cy="15807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7880"/>
            <a:ext cx="8229240" cy="9543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21"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22" name="PlaceHolder 4"/>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27880"/>
            <a:ext cx="8229240" cy="9540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457200" y="1337040"/>
            <a:ext cx="8229240" cy="33141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27880"/>
            <a:ext cx="8229240" cy="9540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457200" y="1337040"/>
            <a:ext cx="8229240" cy="33141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27880"/>
            <a:ext cx="8228880" cy="954000"/>
          </a:xfrm>
          <a:prstGeom prst="rect">
            <a:avLst/>
          </a:prstGeom>
        </p:spPr>
        <p:txBody>
          <a:bodyPr lIns="0" rIns="0" tIns="0" bIns="0" anchor="ctr"/>
          <a:p>
            <a:r>
              <a:rPr lang="en-US">
                <a:latin typeface="Arial"/>
              </a:rPr>
              <a:t>Click to edit the title text format</a:t>
            </a:r>
            <a:endParaRPr/>
          </a:p>
        </p:txBody>
      </p:sp>
      <p:sp>
        <p:nvSpPr>
          <p:cNvPr id="73" name="PlaceHolder 2"/>
          <p:cNvSpPr>
            <a:spLocks noGrp="1"/>
          </p:cNvSpPr>
          <p:nvPr>
            <p:ph type="body"/>
          </p:nvPr>
        </p:nvSpPr>
        <p:spPr>
          <a:xfrm>
            <a:off x="457200" y="1337040"/>
            <a:ext cx="4015440" cy="33138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74" name="PlaceHolder 3"/>
          <p:cNvSpPr>
            <a:spLocks noGrp="1"/>
          </p:cNvSpPr>
          <p:nvPr>
            <p:ph type="body"/>
          </p:nvPr>
        </p:nvSpPr>
        <p:spPr>
          <a:xfrm>
            <a:off x="4674240" y="1337040"/>
            <a:ext cx="4015440" cy="33138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27880"/>
            <a:ext cx="8228880" cy="954000"/>
          </a:xfrm>
          <a:prstGeom prst="rect">
            <a:avLst/>
          </a:prstGeom>
        </p:spPr>
        <p:txBody>
          <a:bodyPr lIns="0" rIns="0" tIns="0" bIns="0" anchor="ctr"/>
          <a:p>
            <a:r>
              <a:rPr lang="en-US">
                <a:latin typeface="Arial"/>
              </a:rPr>
              <a:t>Click to edit the title text format</a:t>
            </a:r>
            <a:endParaRPr/>
          </a:p>
        </p:txBody>
      </p:sp>
      <p:sp>
        <p:nvSpPr>
          <p:cNvPr id="110" name="PlaceHolder 2"/>
          <p:cNvSpPr>
            <a:spLocks noGrp="1"/>
          </p:cNvSpPr>
          <p:nvPr>
            <p:ph type="body"/>
          </p:nvPr>
        </p:nvSpPr>
        <p:spPr>
          <a:xfrm>
            <a:off x="457200" y="1337040"/>
            <a:ext cx="4015440" cy="33138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1" name="PlaceHolder 3"/>
          <p:cNvSpPr>
            <a:spLocks noGrp="1"/>
          </p:cNvSpPr>
          <p:nvPr>
            <p:ph type="body"/>
          </p:nvPr>
        </p:nvSpPr>
        <p:spPr>
          <a:xfrm>
            <a:off x="4674240" y="1337040"/>
            <a:ext cx="4015440" cy="33138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685800" y="1759320"/>
            <a:ext cx="7770240" cy="1286640"/>
          </a:xfrm>
          <a:prstGeom prst="rect">
            <a:avLst/>
          </a:prstGeom>
          <a:noFill/>
          <a:ln>
            <a:noFill/>
          </a:ln>
        </p:spPr>
        <p:txBody>
          <a:bodyPr lIns="90000" rIns="90000" tIns="91440" bIns="91440" anchor="b"/>
          <a:p>
            <a:r>
              <a:rPr b="1" lang="en-US" sz="4800">
                <a:solidFill>
                  <a:srgbClr val="000000"/>
                </a:solidFill>
                <a:latin typeface="Arial"/>
                <a:ea typeface="Arial"/>
              </a:rPr>
              <a:t>What’s new (and not)</a:t>
            </a:r>
            <a:endParaRPr/>
          </a:p>
          <a:p>
            <a:pPr>
              <a:lnSpc>
                <a:spcPct val="100000"/>
              </a:lnSpc>
            </a:pPr>
            <a:r>
              <a:rPr b="1" lang="en-US" sz="4800">
                <a:solidFill>
                  <a:srgbClr val="000000"/>
                </a:solidFill>
                <a:latin typeface="Arial"/>
                <a:ea typeface="Arial"/>
              </a:rPr>
              <a:t>in PostgreSQL</a:t>
            </a:r>
            <a:endParaRPr/>
          </a:p>
        </p:txBody>
      </p:sp>
      <p:sp>
        <p:nvSpPr>
          <p:cNvPr id="147" name="CustomShape 2"/>
          <p:cNvSpPr/>
          <p:nvPr/>
        </p:nvSpPr>
        <p:spPr>
          <a:xfrm>
            <a:off x="685800" y="3155760"/>
            <a:ext cx="7770240" cy="869760"/>
          </a:xfrm>
          <a:prstGeom prst="rect">
            <a:avLst/>
          </a:prstGeom>
          <a:noFill/>
          <a:ln>
            <a:noFill/>
          </a:ln>
        </p:spPr>
        <p:txBody>
          <a:bodyPr lIns="90000" rIns="90000" tIns="91440" bIns="91440"/>
          <a:p>
            <a:pPr>
              <a:lnSpc>
                <a:spcPct val="100000"/>
              </a:lnSpc>
            </a:pPr>
            <a:r>
              <a:rPr lang="en-US" sz="3000">
                <a:solidFill>
                  <a:srgbClr val="666666"/>
                </a:solidFill>
                <a:latin typeface="Arial"/>
                <a:ea typeface="Arial"/>
              </a:rPr>
              <a:t>Features that you’ve probably missed</a:t>
            </a:r>
            <a:endParaRPr/>
          </a:p>
        </p:txBody>
      </p:sp>
      <p:sp>
        <p:nvSpPr>
          <p:cNvPr id="148" name="CustomShape 3"/>
          <p:cNvSpPr/>
          <p:nvPr/>
        </p:nvSpPr>
        <p:spPr>
          <a:xfrm>
            <a:off x="8412480" y="5148360"/>
            <a:ext cx="619200" cy="429120"/>
          </a:xfrm>
          <a:prstGeom prst="rect">
            <a:avLst/>
          </a:prstGeom>
          <a:noFill/>
          <a:ln>
            <a:noFill/>
          </a:ln>
        </p:spPr>
        <p:txBody>
          <a:bodyPr lIns="90000" rIns="90000" tIns="45000" bIns="45000"/>
          <a:p>
            <a:fld id="{E99300B8-55D1-4430-89E9-7F453F053B89}" type="slidenum">
              <a:rPr lang="en-US">
                <a:latin typeface="Arial"/>
              </a:rPr>
              <a:t>&lt;number&gt;</a:t>
            </a:fld>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457200" y="228960"/>
            <a:ext cx="8227440" cy="53316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Window functions (8.4)</a:t>
            </a:r>
            <a:endParaRPr/>
          </a:p>
        </p:txBody>
      </p:sp>
      <p:sp>
        <p:nvSpPr>
          <p:cNvPr id="175" name="CustomShape 2"/>
          <p:cNvSpPr/>
          <p:nvPr/>
        </p:nvSpPr>
        <p:spPr>
          <a:xfrm>
            <a:off x="457200" y="764280"/>
            <a:ext cx="4225320" cy="4706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Allow you to do aggregate operations, such as count, sum, and rank, over a subset of your data.</a:t>
            </a:r>
            <a:endParaRPr/>
          </a:p>
          <a:p>
            <a:pPr>
              <a:lnSpc>
                <a:spcPct val="100000"/>
              </a:lnSpc>
            </a:pPr>
            <a:r>
              <a:rPr lang="en-US">
                <a:solidFill>
                  <a:srgbClr val="000000"/>
                </a:solidFill>
                <a:latin typeface="Arial"/>
                <a:ea typeface="Arial"/>
              </a:rPr>
              <a:t>But unlike regular aggregate functions, use of a window function does not cause rows to become grouped into a single output row — the rows retain their separate identities.</a:t>
            </a:r>
            <a:endParaRPr/>
          </a:p>
          <a:p>
            <a:pPr>
              <a:lnSpc>
                <a:spcPct val="100000"/>
              </a:lnSpc>
            </a:pPr>
            <a:endParaRPr/>
          </a:p>
          <a:p>
            <a:pPr>
              <a:lnSpc>
                <a:spcPct val="100000"/>
              </a:lnSpc>
            </a:pPr>
            <a:endParaRPr/>
          </a:p>
          <a:p>
            <a:pPr>
              <a:lnSpc>
                <a:spcPct val="100000"/>
              </a:lnSpc>
            </a:pPr>
            <a:endParaRPr/>
          </a:p>
          <a:p>
            <a:pPr>
              <a:lnSpc>
                <a:spcPct val="100000"/>
              </a:lnSpc>
            </a:pPr>
            <a:r>
              <a:rPr lang="en-US" sz="1400">
                <a:solidFill>
                  <a:srgbClr val="000000"/>
                </a:solidFill>
                <a:latin typeface="DejaVu Sans Mono"/>
                <a:ea typeface="Consolas"/>
              </a:rPr>
              <a:t>SELECT depname, empno, salary, rank() OVER (PARTITION BY depname ORDER BY salary DESC) FROM empsalary;</a:t>
            </a:r>
            <a:endParaRPr/>
          </a:p>
          <a:p>
            <a:pPr>
              <a:lnSpc>
                <a:spcPct val="100000"/>
              </a:lnSpc>
            </a:pPr>
            <a:endParaRPr/>
          </a:p>
          <a:p>
            <a:pPr>
              <a:lnSpc>
                <a:spcPct val="100000"/>
              </a:lnSpc>
            </a:pPr>
            <a:endParaRPr/>
          </a:p>
        </p:txBody>
      </p:sp>
      <p:sp>
        <p:nvSpPr>
          <p:cNvPr id="176" name="CustomShape 3"/>
          <p:cNvSpPr/>
          <p:nvPr/>
        </p:nvSpPr>
        <p:spPr>
          <a:xfrm>
            <a:off x="4684680" y="764280"/>
            <a:ext cx="4000320" cy="4706640"/>
          </a:xfrm>
          <a:prstGeom prst="rect">
            <a:avLst/>
          </a:prstGeom>
          <a:noFill/>
          <a:ln>
            <a:noFill/>
          </a:ln>
        </p:spPr>
        <p:txBody>
          <a:bodyPr lIns="90000" rIns="90000" tIns="91440" bIns="91440"/>
          <a:p>
            <a:pPr>
              <a:lnSpc>
                <a:spcPct val="100000"/>
              </a:lnSpc>
            </a:pPr>
            <a:r>
              <a:rPr lang="en-US" sz="1400">
                <a:solidFill>
                  <a:srgbClr val="000000"/>
                </a:solidFill>
                <a:latin typeface="DejaVu Sans Mono"/>
                <a:ea typeface="Consolas"/>
              </a:rPr>
              <a:t># depname  | empno | salary | rank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develop   |     8 |   6000 |    1</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develop   |    10 |   5200 |    2</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develop   |    11 |   5200 |    2</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develop   |     9 |   4500 |    4</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develop   |     7 |   4200 |    5</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personnel |     2 |   3900 |    1</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personnel |     5 |   3500 |    2</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sales     |     1 |   5000 |    1</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sales     |     4 |   4800 |    2</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sales     |     3 |   4800 |    2</a:t>
            </a:r>
            <a:endParaRPr/>
          </a:p>
        </p:txBody>
      </p:sp>
      <p:sp>
        <p:nvSpPr>
          <p:cNvPr id="177" name="CustomShape 4"/>
          <p:cNvSpPr/>
          <p:nvPr/>
        </p:nvSpPr>
        <p:spPr>
          <a:xfrm>
            <a:off x="8433720" y="5148720"/>
            <a:ext cx="619200" cy="429120"/>
          </a:xfrm>
          <a:prstGeom prst="rect">
            <a:avLst/>
          </a:prstGeom>
          <a:noFill/>
          <a:ln>
            <a:noFill/>
          </a:ln>
        </p:spPr>
        <p:txBody>
          <a:bodyPr lIns="90000" rIns="90000" tIns="45000" bIns="45000"/>
          <a:p>
            <a:fld id="{80D655AB-FFBF-4D0A-97A4-8CDC38FEC924}" type="slidenum">
              <a:rPr lang="en-US">
                <a:latin typeface="Arial"/>
              </a:rPr>
              <a:t>&lt;number&gt;</a:t>
            </a:fld>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Default parameters  (8.4)</a:t>
            </a:r>
            <a:endParaRPr/>
          </a:p>
        </p:txBody>
      </p:sp>
      <p:sp>
        <p:nvSpPr>
          <p:cNvPr id="179"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Definition of default values for stored procedure parameters not supplied by the user.</a:t>
            </a:r>
            <a:endParaRPr/>
          </a:p>
          <a:p>
            <a:pPr>
              <a:lnSpc>
                <a:spcPct val="100000"/>
              </a:lnSpc>
            </a:pPr>
            <a:endParaRPr/>
          </a:p>
          <a:p>
            <a:pPr>
              <a:lnSpc>
                <a:spcPct val="100000"/>
              </a:lnSpc>
            </a:pPr>
            <a:endParaRPr/>
          </a:p>
          <a:p>
            <a:pPr>
              <a:lnSpc>
                <a:spcPct val="100000"/>
              </a:lnSpc>
            </a:pPr>
            <a:r>
              <a:rPr lang="en-US" sz="1400">
                <a:solidFill>
                  <a:srgbClr val="000000"/>
                </a:solidFill>
                <a:latin typeface="DejaVu Sans Mono"/>
                <a:ea typeface="Consolas"/>
              </a:rPr>
              <a:t>CREATE FUNCTION foo(a int, b int default 42)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RETURN a + b;</a:t>
            </a:r>
            <a:endParaRPr/>
          </a:p>
          <a:p>
            <a:pPr>
              <a:lnSpc>
                <a:spcPct val="100000"/>
              </a:lnSpc>
            </a:pPr>
            <a:r>
              <a:rPr lang="en-US" sz="1400">
                <a:solidFill>
                  <a:srgbClr val="000000"/>
                </a:solidFill>
                <a:latin typeface="DejaVu Sans Mono"/>
                <a:ea typeface="Consolas"/>
              </a:rPr>
              <a:t>..</a:t>
            </a:r>
            <a:endParaRPr/>
          </a:p>
          <a:p>
            <a:pPr>
              <a:lnSpc>
                <a:spcPct val="100000"/>
              </a:lnSpc>
            </a:pPr>
            <a:endParaRPr/>
          </a:p>
          <a:p>
            <a:pPr>
              <a:lnSpc>
                <a:spcPct val="100000"/>
              </a:lnSpc>
            </a:pPr>
            <a:r>
              <a:rPr lang="en-US" sz="1400">
                <a:solidFill>
                  <a:srgbClr val="000000"/>
                </a:solidFill>
                <a:latin typeface="DejaVu Sans Mono"/>
                <a:ea typeface="Consolas"/>
              </a:rPr>
              <a:t>SELECT foo(1);</a:t>
            </a:r>
            <a:endParaRPr/>
          </a:p>
          <a:p>
            <a:pPr>
              <a:lnSpc>
                <a:spcPct val="100000"/>
              </a:lnSpc>
            </a:pPr>
            <a:r>
              <a:rPr lang="en-US" sz="1400">
                <a:solidFill>
                  <a:srgbClr val="000000"/>
                </a:solidFill>
                <a:latin typeface="DejaVu Sans Mono"/>
                <a:ea typeface="Consolas"/>
              </a:rPr>
              <a:t># foo |</a:t>
            </a:r>
            <a:endParaRPr/>
          </a:p>
          <a:p>
            <a:pPr>
              <a:lnSpc>
                <a:spcPct val="100000"/>
              </a:lnSpc>
            </a:pP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43  |</a:t>
            </a:r>
            <a:endParaRPr/>
          </a:p>
          <a:p>
            <a:pPr>
              <a:lnSpc>
                <a:spcPct val="100000"/>
              </a:lnSpc>
            </a:pPr>
            <a:endParaRPr/>
          </a:p>
        </p:txBody>
      </p:sp>
      <p:sp>
        <p:nvSpPr>
          <p:cNvPr id="180" name="CustomShape 3"/>
          <p:cNvSpPr/>
          <p:nvPr/>
        </p:nvSpPr>
        <p:spPr>
          <a:xfrm>
            <a:off x="8433720" y="5148720"/>
            <a:ext cx="619200" cy="429120"/>
          </a:xfrm>
          <a:prstGeom prst="rect">
            <a:avLst/>
          </a:prstGeom>
          <a:noFill/>
          <a:ln>
            <a:noFill/>
          </a:ln>
        </p:spPr>
        <p:txBody>
          <a:bodyPr lIns="90000" rIns="90000" tIns="45000" bIns="45000"/>
          <a:p>
            <a:fld id="{681BDEB8-4440-421B-B330-559D07686D5C}" type="slidenum">
              <a:rPr lang="en-US">
                <a:latin typeface="Arial"/>
              </a:rPr>
              <a:t>&lt;number&gt;</a:t>
            </a:fld>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Deferrable unique constraints (9.0)</a:t>
            </a:r>
            <a:endParaRPr/>
          </a:p>
        </p:txBody>
      </p:sp>
      <p:sp>
        <p:nvSpPr>
          <p:cNvPr id="182"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With a DEFERRABLE unique index, uniqueness is enforced as of the end of the statement, rather than after each row update as with a simple index.</a:t>
            </a:r>
            <a:endParaRPr/>
          </a:p>
          <a:p>
            <a:pPr>
              <a:lnSpc>
                <a:spcPct val="100000"/>
              </a:lnSpc>
            </a:pPr>
            <a:endParaRPr/>
          </a:p>
          <a:p>
            <a:pPr>
              <a:lnSpc>
                <a:spcPct val="100000"/>
              </a:lnSpc>
            </a:pPr>
            <a:endParaRPr/>
          </a:p>
          <a:p>
            <a:pPr>
              <a:lnSpc>
                <a:spcPct val="100000"/>
              </a:lnSpc>
            </a:pPr>
            <a:r>
              <a:rPr lang="en-US" sz="1400">
                <a:solidFill>
                  <a:srgbClr val="000000"/>
                </a:solidFill>
                <a:latin typeface="DejaVu Sans Mono"/>
                <a:ea typeface="Consolas"/>
              </a:rPr>
              <a:t># CREATE TABLE test (a int primary key);</a:t>
            </a:r>
            <a:endParaRPr/>
          </a:p>
          <a:p>
            <a:pPr>
              <a:lnSpc>
                <a:spcPct val="100000"/>
              </a:lnSpc>
            </a:pPr>
            <a:r>
              <a:rPr lang="en-US" sz="1400">
                <a:solidFill>
                  <a:srgbClr val="000000"/>
                </a:solidFill>
                <a:latin typeface="DejaVu Sans Mono"/>
                <a:ea typeface="Consolas"/>
              </a:rPr>
              <a:t># INSERT INTO test values (1), (2);</a:t>
            </a:r>
            <a:endParaRPr/>
          </a:p>
          <a:p>
            <a:pPr>
              <a:lnSpc>
                <a:spcPct val="100000"/>
              </a:lnSpc>
            </a:pPr>
            <a:r>
              <a:rPr lang="en-US" sz="1400">
                <a:solidFill>
                  <a:srgbClr val="000000"/>
                </a:solidFill>
                <a:latin typeface="DejaVu Sans Mono"/>
                <a:ea typeface="Consolas"/>
              </a:rPr>
              <a:t># UPDATE test set a = a+1;</a:t>
            </a:r>
            <a:endParaRPr/>
          </a:p>
          <a:p>
            <a:pPr>
              <a:lnSpc>
                <a:spcPct val="100000"/>
              </a:lnSpc>
            </a:pPr>
            <a:r>
              <a:rPr lang="en-US" sz="1400">
                <a:solidFill>
                  <a:srgbClr val="000000"/>
                </a:solidFill>
                <a:latin typeface="DejaVu Sans Mono"/>
                <a:ea typeface="Consolas"/>
              </a:rPr>
              <a:t>ERROR:  duplicate key value violates unique constraint "test_pkey"</a:t>
            </a:r>
            <a:endParaRPr/>
          </a:p>
          <a:p>
            <a:pPr>
              <a:lnSpc>
                <a:spcPct val="100000"/>
              </a:lnSpc>
            </a:pPr>
            <a:r>
              <a:rPr lang="en-US" sz="1400">
                <a:solidFill>
                  <a:srgbClr val="000000"/>
                </a:solidFill>
                <a:latin typeface="DejaVu Sans Mono"/>
                <a:ea typeface="Consolas"/>
              </a:rPr>
              <a:t>DETAIL:  Key (a)=(2) already exists.</a:t>
            </a:r>
            <a:endParaRPr/>
          </a:p>
          <a:p>
            <a:pPr>
              <a:lnSpc>
                <a:spcPct val="100000"/>
              </a:lnSpc>
            </a:pPr>
            <a:endParaRPr/>
          </a:p>
          <a:p>
            <a:pPr>
              <a:lnSpc>
                <a:spcPct val="100000"/>
              </a:lnSpc>
            </a:pPr>
            <a:r>
              <a:rPr lang="en-US" sz="1400">
                <a:solidFill>
                  <a:srgbClr val="000000"/>
                </a:solidFill>
                <a:latin typeface="DejaVu Sans Mono"/>
                <a:ea typeface="Consolas"/>
              </a:rPr>
              <a:t># CREATE TABLE test (a int primary key </a:t>
            </a:r>
            <a:r>
              <a:rPr b="1" lang="en-US" sz="1400">
                <a:solidFill>
                  <a:srgbClr val="000000"/>
                </a:solidFill>
                <a:latin typeface="DejaVu Sans Mono"/>
                <a:ea typeface="Consolas"/>
              </a:rPr>
              <a:t>deferrable</a:t>
            </a: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INSERT INTO test values (1), (2);</a:t>
            </a:r>
            <a:endParaRPr/>
          </a:p>
          <a:p>
            <a:pPr>
              <a:lnSpc>
                <a:spcPct val="100000"/>
              </a:lnSpc>
            </a:pPr>
            <a:r>
              <a:rPr lang="en-US" sz="1400">
                <a:solidFill>
                  <a:srgbClr val="000000"/>
                </a:solidFill>
                <a:latin typeface="DejaVu Sans Mono"/>
                <a:ea typeface="Consolas"/>
              </a:rPr>
              <a:t># UPDATE test set a = a+1;</a:t>
            </a:r>
            <a:endParaRPr/>
          </a:p>
          <a:p>
            <a:pPr>
              <a:lnSpc>
                <a:spcPct val="100000"/>
              </a:lnSpc>
            </a:pPr>
            <a:r>
              <a:rPr lang="en-US" sz="1400">
                <a:solidFill>
                  <a:srgbClr val="000000"/>
                </a:solidFill>
                <a:latin typeface="DejaVu Sans Mono"/>
                <a:ea typeface="Consolas"/>
              </a:rPr>
              <a:t>UPDATE 2</a:t>
            </a:r>
            <a:endParaRPr/>
          </a:p>
          <a:p>
            <a:pPr>
              <a:lnSpc>
                <a:spcPct val="100000"/>
              </a:lnSpc>
            </a:pPr>
            <a:endParaRPr/>
          </a:p>
        </p:txBody>
      </p:sp>
      <p:sp>
        <p:nvSpPr>
          <p:cNvPr id="183" name="CustomShape 3"/>
          <p:cNvSpPr/>
          <p:nvPr/>
        </p:nvSpPr>
        <p:spPr>
          <a:xfrm>
            <a:off x="8433720" y="5148720"/>
            <a:ext cx="619200" cy="429120"/>
          </a:xfrm>
          <a:prstGeom prst="rect">
            <a:avLst/>
          </a:prstGeom>
          <a:noFill/>
          <a:ln>
            <a:noFill/>
          </a:ln>
        </p:spPr>
        <p:txBody>
          <a:bodyPr lIns="90000" rIns="90000" tIns="45000" bIns="45000"/>
          <a:p>
            <a:fld id="{5E9DA395-C47C-48BB-B607-5D8A3BA386E5}" type="slidenum">
              <a:rPr lang="en-US">
                <a:latin typeface="Arial"/>
              </a:rPr>
              <a:t>&lt;number&gt;</a:t>
            </a:fld>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Sort in aggregates (9.0)</a:t>
            </a:r>
            <a:endParaRPr/>
          </a:p>
        </p:txBody>
      </p:sp>
      <p:sp>
        <p:nvSpPr>
          <p:cNvPr id="185"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It’s an unexpected surprise sometimes, but the result of an aggregate function may depend on the order it receives the data. Usually you want it be sorted in some way.</a:t>
            </a:r>
            <a:endParaRPr/>
          </a:p>
          <a:p>
            <a:pPr>
              <a:lnSpc>
                <a:spcPct val="100000"/>
              </a:lnSpc>
            </a:pPr>
            <a:endParaRPr/>
          </a:p>
          <a:p>
            <a:pPr>
              <a:lnSpc>
                <a:spcPct val="100000"/>
              </a:lnSpc>
            </a:pPr>
            <a:endParaRPr/>
          </a:p>
          <a:p>
            <a:pPr>
              <a:lnSpc>
                <a:spcPct val="100000"/>
              </a:lnSpc>
            </a:pPr>
            <a:r>
              <a:rPr lang="en-US" sz="1400">
                <a:solidFill>
                  <a:srgbClr val="000000"/>
                </a:solidFill>
                <a:latin typeface="DejaVu Sans Mono"/>
                <a:ea typeface="Consolas"/>
              </a:rPr>
              <a:t># SELECT entity,string_agg(name,', ' ORDER BY name) FROM salary GROUP BY entity;</a:t>
            </a:r>
            <a:endParaRPr/>
          </a:p>
          <a:p>
            <a:pPr>
              <a:lnSpc>
                <a:spcPct val="100000"/>
              </a:lnSpc>
            </a:pP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entity     |          string_agg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Accounting | etienne, stephanie</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R&amp;D        | john, kevin, marc, maria, tom</a:t>
            </a:r>
            <a:endParaRPr/>
          </a:p>
          <a:p>
            <a:pPr>
              <a:lnSpc>
                <a:spcPct val="100000"/>
              </a:lnSpc>
            </a:pPr>
            <a:endParaRPr/>
          </a:p>
        </p:txBody>
      </p:sp>
      <p:sp>
        <p:nvSpPr>
          <p:cNvPr id="186" name="CustomShape 3"/>
          <p:cNvSpPr/>
          <p:nvPr/>
        </p:nvSpPr>
        <p:spPr>
          <a:xfrm>
            <a:off x="8433720" y="5148720"/>
            <a:ext cx="619200" cy="429120"/>
          </a:xfrm>
          <a:prstGeom prst="rect">
            <a:avLst/>
          </a:prstGeom>
          <a:noFill/>
          <a:ln>
            <a:noFill/>
          </a:ln>
        </p:spPr>
        <p:txBody>
          <a:bodyPr lIns="90000" rIns="90000" tIns="45000" bIns="45000"/>
          <a:p>
            <a:fld id="{55F47BB4-EEE1-4D10-AFC9-50902E3CF487}" type="slidenum">
              <a:rPr lang="en-US">
                <a:latin typeface="Arial"/>
              </a:rPr>
              <a:t>&lt;number&gt;</a:t>
            </a:fld>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Anonymous functions (9.0)</a:t>
            </a:r>
            <a:endParaRPr/>
          </a:p>
        </p:txBody>
      </p:sp>
      <p:sp>
        <p:nvSpPr>
          <p:cNvPr id="188" name="CustomShape 2"/>
          <p:cNvSpPr/>
          <p:nvPr/>
        </p:nvSpPr>
        <p:spPr>
          <a:xfrm>
            <a:off x="457200" y="1034280"/>
            <a:ext cx="8227440" cy="4436640"/>
          </a:xfrm>
          <a:prstGeom prst="rect">
            <a:avLst/>
          </a:prstGeom>
          <a:noFill/>
          <a:ln>
            <a:noFill/>
          </a:ln>
        </p:spPr>
        <p:txBody>
          <a:bodyPr lIns="90000" rIns="90000" tIns="91440" bIns="91440"/>
          <a:p>
            <a:pPr>
              <a:lnSpc>
                <a:spcPct val="100000"/>
              </a:lnSpc>
            </a:pPr>
            <a:endParaRPr/>
          </a:p>
          <a:p>
            <a:pPr>
              <a:lnSpc>
                <a:spcPct val="100000"/>
              </a:lnSpc>
            </a:pPr>
            <a:r>
              <a:rPr lang="en-US" sz="1400">
                <a:solidFill>
                  <a:srgbClr val="000000"/>
                </a:solidFill>
                <a:latin typeface="DejaVu Sans Mono"/>
                <a:ea typeface="Consolas"/>
              </a:rPr>
              <a:t>DO $$DECLARE r record;</a:t>
            </a:r>
            <a:endParaRPr/>
          </a:p>
          <a:p>
            <a:pPr>
              <a:lnSpc>
                <a:spcPct val="100000"/>
              </a:lnSpc>
            </a:pPr>
            <a:r>
              <a:rPr lang="en-US" sz="1400">
                <a:solidFill>
                  <a:srgbClr val="000000"/>
                </a:solidFill>
                <a:latin typeface="DejaVu Sans Mono"/>
                <a:ea typeface="Consolas"/>
              </a:rPr>
              <a:t>BEGIN</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FOR r IN SELECT id, name FROM users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LOOP</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RAISE NOTICE ‘id: %, name: %’, r.id, r.name;</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END LOOP;</a:t>
            </a:r>
            <a:endParaRPr/>
          </a:p>
          <a:p>
            <a:pPr>
              <a:lnSpc>
                <a:spcPct val="100000"/>
              </a:lnSpc>
            </a:pPr>
            <a:r>
              <a:rPr lang="en-US" sz="1400">
                <a:solidFill>
                  <a:srgbClr val="000000"/>
                </a:solidFill>
                <a:latin typeface="DejaVu Sans Mono"/>
                <a:ea typeface="Consolas"/>
              </a:rPr>
              <a:t>END$$;</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i="1" lang="en-US" sz="1400">
                <a:solidFill>
                  <a:srgbClr val="000000"/>
                </a:solidFill>
                <a:latin typeface="Arial"/>
                <a:ea typeface="Arial"/>
              </a:rPr>
              <a:t>PostgreSQL allows you to run an anonymous function in </a:t>
            </a:r>
            <a:r>
              <a:rPr b="1" i="1" lang="en-US" sz="1400">
                <a:solidFill>
                  <a:srgbClr val="000000"/>
                </a:solidFill>
                <a:latin typeface="Arial"/>
                <a:ea typeface="Arial"/>
              </a:rPr>
              <a:t>any</a:t>
            </a:r>
            <a:r>
              <a:rPr i="1" lang="en-US" sz="1400">
                <a:solidFill>
                  <a:srgbClr val="000000"/>
                </a:solidFill>
                <a:latin typeface="Arial"/>
                <a:ea typeface="Arial"/>
              </a:rPr>
              <a:t> procedural language which is installed (so, quick Python function is possible too).</a:t>
            </a:r>
            <a:endParaRPr/>
          </a:p>
        </p:txBody>
      </p:sp>
      <p:sp>
        <p:nvSpPr>
          <p:cNvPr id="189" name="CustomShape 3"/>
          <p:cNvSpPr/>
          <p:nvPr/>
        </p:nvSpPr>
        <p:spPr>
          <a:xfrm>
            <a:off x="8433720" y="5148720"/>
            <a:ext cx="619200" cy="429120"/>
          </a:xfrm>
          <a:prstGeom prst="rect">
            <a:avLst/>
          </a:prstGeom>
          <a:noFill/>
          <a:ln>
            <a:noFill/>
          </a:ln>
        </p:spPr>
        <p:txBody>
          <a:bodyPr lIns="90000" rIns="90000" tIns="45000" bIns="45000"/>
          <a:p>
            <a:fld id="{2CCC40D2-1BDB-4923-BF97-96DCFE77C1C2}" type="slidenum">
              <a:rPr lang="en-US">
                <a:latin typeface="Arial"/>
              </a:rPr>
              <a:t>&lt;number&gt;</a:t>
            </a:fld>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Named Parameter Calls (9.0)</a:t>
            </a:r>
            <a:endParaRPr/>
          </a:p>
        </p:txBody>
      </p:sp>
      <p:sp>
        <p:nvSpPr>
          <p:cNvPr id="191"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sz="1400">
                <a:solidFill>
                  <a:srgbClr val="000000"/>
                </a:solidFill>
                <a:latin typeface="DejaVu Sans Mono"/>
                <a:ea typeface="Consolas"/>
              </a:rPr>
              <a:t>CREATE FUNCTION test (a int, b text) RETURNS text AS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DECLARE</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value text;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BEGIN</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value := 'a is ' || a::text || ' and b is ' || b;</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RETURN value;</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END;</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 LANGUAGE plpgsql;</a:t>
            </a:r>
            <a:endParaRPr/>
          </a:p>
          <a:p>
            <a:pPr>
              <a:lnSpc>
                <a:spcPct val="100000"/>
              </a:lnSpc>
            </a:pPr>
            <a:endParaRPr/>
          </a:p>
          <a:p>
            <a:pPr>
              <a:lnSpc>
                <a:spcPct val="100000"/>
              </a:lnSpc>
            </a:pPr>
            <a:endParaRPr/>
          </a:p>
          <a:p>
            <a:pPr>
              <a:lnSpc>
                <a:spcPct val="100000"/>
              </a:lnSpc>
            </a:pPr>
            <a:r>
              <a:rPr lang="en-US" sz="1400">
                <a:solidFill>
                  <a:srgbClr val="000000"/>
                </a:solidFill>
                <a:latin typeface="DejaVu Sans Mono"/>
                <a:ea typeface="Consolas"/>
              </a:rPr>
              <a:t>SELECT test( b:='foo', a:=1);</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test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 is 1 and b is foo</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(1 row)</a:t>
            </a:r>
            <a:endParaRPr/>
          </a:p>
        </p:txBody>
      </p:sp>
      <p:sp>
        <p:nvSpPr>
          <p:cNvPr id="192" name="CustomShape 3"/>
          <p:cNvSpPr/>
          <p:nvPr/>
        </p:nvSpPr>
        <p:spPr>
          <a:xfrm>
            <a:off x="8433720" y="5148720"/>
            <a:ext cx="619200" cy="429120"/>
          </a:xfrm>
          <a:prstGeom prst="rect">
            <a:avLst/>
          </a:prstGeom>
          <a:noFill/>
          <a:ln>
            <a:noFill/>
          </a:ln>
        </p:spPr>
        <p:txBody>
          <a:bodyPr lIns="90000" rIns="90000" tIns="45000" bIns="45000"/>
          <a:p>
            <a:fld id="{9A614540-8339-4366-BE2D-1B48BDA0253C}" type="slidenum">
              <a:rPr lang="en-US">
                <a:latin typeface="Arial"/>
              </a:rPr>
              <a:t>&lt;number&gt;</a:t>
            </a:fld>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Unlogged Tables (9.1)</a:t>
            </a:r>
            <a:endParaRPr/>
          </a:p>
        </p:txBody>
      </p:sp>
      <p:sp>
        <p:nvSpPr>
          <p:cNvPr id="194"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Tables for ephemeral data. An unlogged table is much faster to write, but won't survive a crash (it will be truncated at database restart in case of a crash).</a:t>
            </a:r>
            <a:endParaRPr/>
          </a:p>
          <a:p>
            <a:pPr>
              <a:lnSpc>
                <a:spcPct val="100000"/>
              </a:lnSpc>
            </a:pPr>
            <a:endParaRPr/>
          </a:p>
          <a:p>
            <a:pPr>
              <a:lnSpc>
                <a:spcPct val="100000"/>
              </a:lnSpc>
            </a:pPr>
            <a:r>
              <a:rPr lang="en-US" sz="1400">
                <a:solidFill>
                  <a:srgbClr val="000000"/>
                </a:solidFill>
                <a:latin typeface="DejaVu Sans Mono"/>
                <a:ea typeface="Consolas"/>
              </a:rPr>
              <a:t># CREATE TABLE test (a int);</a:t>
            </a:r>
            <a:endParaRPr/>
          </a:p>
          <a:p>
            <a:pPr>
              <a:lnSpc>
                <a:spcPct val="100000"/>
              </a:lnSpc>
            </a:pPr>
            <a:r>
              <a:rPr lang="en-US" sz="1400">
                <a:solidFill>
                  <a:srgbClr val="000000"/>
                </a:solidFill>
                <a:latin typeface="DejaVu Sans Mono"/>
                <a:ea typeface="Consolas"/>
              </a:rPr>
              <a:t># CREATE UNLOGGED table testu (a int);</a:t>
            </a:r>
            <a:endParaRPr/>
          </a:p>
          <a:p>
            <a:pPr>
              <a:lnSpc>
                <a:spcPct val="100000"/>
              </a:lnSpc>
            </a:pPr>
            <a:endParaRPr/>
          </a:p>
          <a:p>
            <a:pPr>
              <a:lnSpc>
                <a:spcPct val="100000"/>
              </a:lnSpc>
            </a:pPr>
            <a:r>
              <a:rPr lang="en-US" sz="1400">
                <a:solidFill>
                  <a:srgbClr val="000000"/>
                </a:solidFill>
                <a:latin typeface="DejaVu Sans Mono"/>
                <a:ea typeface="Consolas"/>
              </a:rPr>
              <a:t>=# INSERT INTO test SELECT generate_series(1,1000000);</a:t>
            </a:r>
            <a:endParaRPr/>
          </a:p>
          <a:p>
            <a:pPr>
              <a:lnSpc>
                <a:spcPct val="100000"/>
              </a:lnSpc>
            </a:pPr>
            <a:r>
              <a:rPr lang="en-US" sz="1400">
                <a:solidFill>
                  <a:srgbClr val="000000"/>
                </a:solidFill>
                <a:latin typeface="DejaVu Sans Mono"/>
                <a:ea typeface="Consolas"/>
              </a:rPr>
              <a:t>Time: </a:t>
            </a:r>
            <a:r>
              <a:rPr b="1" lang="en-US" sz="1400">
                <a:solidFill>
                  <a:srgbClr val="000000"/>
                </a:solidFill>
                <a:latin typeface="DejaVu Sans Mono"/>
                <a:ea typeface="Consolas"/>
              </a:rPr>
              <a:t>17601,201 ms</a:t>
            </a:r>
            <a:endParaRPr/>
          </a:p>
          <a:p>
            <a:pPr>
              <a:lnSpc>
                <a:spcPct val="100000"/>
              </a:lnSpc>
            </a:pPr>
            <a:r>
              <a:rPr lang="en-US" sz="1400">
                <a:solidFill>
                  <a:srgbClr val="000000"/>
                </a:solidFill>
                <a:latin typeface="DejaVu Sans Mono"/>
                <a:ea typeface="Consolas"/>
              </a:rPr>
              <a:t>=# INSERT INTO testu SELECT generate_series(1,1000000);</a:t>
            </a:r>
            <a:endParaRPr/>
          </a:p>
          <a:p>
            <a:pPr>
              <a:lnSpc>
                <a:spcPct val="100000"/>
              </a:lnSpc>
            </a:pPr>
            <a:r>
              <a:rPr lang="en-US" sz="1400">
                <a:solidFill>
                  <a:srgbClr val="000000"/>
                </a:solidFill>
                <a:latin typeface="DejaVu Sans Mono"/>
                <a:ea typeface="Consolas"/>
              </a:rPr>
              <a:t>Time: </a:t>
            </a:r>
            <a:r>
              <a:rPr b="1" lang="en-US" sz="1400">
                <a:solidFill>
                  <a:srgbClr val="000000"/>
                </a:solidFill>
                <a:latin typeface="DejaVu Sans Mono"/>
                <a:ea typeface="Consolas"/>
              </a:rPr>
              <a:t>3439,982 ms</a:t>
            </a:r>
            <a:endParaRPr/>
          </a:p>
          <a:p>
            <a:pPr>
              <a:lnSpc>
                <a:spcPct val="100000"/>
              </a:lnSpc>
            </a:pPr>
            <a:endParaRPr/>
          </a:p>
          <a:p>
            <a:pPr>
              <a:lnSpc>
                <a:spcPct val="100000"/>
              </a:lnSpc>
            </a:pPr>
            <a:endParaRPr/>
          </a:p>
          <a:p>
            <a:pPr>
              <a:lnSpc>
                <a:spcPct val="100000"/>
              </a:lnSpc>
            </a:pPr>
            <a:r>
              <a:rPr i="1" lang="en-US" sz="1400">
                <a:solidFill>
                  <a:srgbClr val="000000"/>
                </a:solidFill>
                <a:latin typeface="Arial"/>
                <a:ea typeface="Arial"/>
              </a:rPr>
              <a:t>These table are very efficient for caching data, or for anything that can be rebuilt in case of a crash.</a:t>
            </a:r>
            <a:endParaRPr/>
          </a:p>
        </p:txBody>
      </p:sp>
      <p:sp>
        <p:nvSpPr>
          <p:cNvPr id="195" name="CustomShape 3"/>
          <p:cNvSpPr/>
          <p:nvPr/>
        </p:nvSpPr>
        <p:spPr>
          <a:xfrm>
            <a:off x="8433720" y="5148720"/>
            <a:ext cx="619200" cy="429120"/>
          </a:xfrm>
          <a:prstGeom prst="rect">
            <a:avLst/>
          </a:prstGeom>
          <a:noFill/>
          <a:ln>
            <a:noFill/>
          </a:ln>
        </p:spPr>
        <p:txBody>
          <a:bodyPr lIns="90000" rIns="90000" tIns="45000" bIns="45000"/>
          <a:p>
            <a:fld id="{F4B8CFC4-5A11-4EE1-854C-63D323FB554D}" type="slidenum">
              <a:rPr lang="en-US">
                <a:latin typeface="Arial"/>
              </a:rPr>
              <a:t>&lt;number&gt;</a:t>
            </a:fld>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K-Nearest-Neighbor Indexing (9.1)</a:t>
            </a:r>
            <a:endParaRPr/>
          </a:p>
        </p:txBody>
      </p:sp>
      <p:sp>
        <p:nvSpPr>
          <p:cNvPr id="197"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GIST indexes can now be used to return sorted rows, if a 'distance' has a meaning and can be defined for the data type. So, not only geometries, but text columns as well.</a:t>
            </a:r>
            <a:endParaRPr/>
          </a:p>
          <a:p>
            <a:pPr>
              <a:lnSpc>
                <a:spcPct val="100000"/>
              </a:lnSpc>
            </a:pPr>
            <a:endParaRPr/>
          </a:p>
          <a:p>
            <a:pPr>
              <a:lnSpc>
                <a:spcPct val="100000"/>
              </a:lnSpc>
            </a:pPr>
            <a:endParaRPr/>
          </a:p>
          <a:p>
            <a:pPr>
              <a:lnSpc>
                <a:spcPct val="100000"/>
              </a:lnSpc>
            </a:pPr>
            <a:r>
              <a:rPr lang="en-US" sz="1400">
                <a:solidFill>
                  <a:srgbClr val="000000"/>
                </a:solidFill>
                <a:latin typeface="DejaVu Sans Mono"/>
                <a:ea typeface="Consolas"/>
              </a:rPr>
              <a:t>SELECT name, name &lt;-&gt; 'Coolsingel'</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FROM streets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ORDER BY name &lt;-&gt; 'Coolsingel'</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LIMIT 1;</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i="1" lang="en-US" sz="1400">
                <a:solidFill>
                  <a:srgbClr val="000000"/>
                </a:solidFill>
                <a:latin typeface="Arial"/>
                <a:ea typeface="Arial"/>
              </a:rPr>
              <a:t>LIKE and ILIKE operators can now automatically make use of a GIST index</a:t>
            </a:r>
            <a:endParaRPr/>
          </a:p>
        </p:txBody>
      </p:sp>
      <p:sp>
        <p:nvSpPr>
          <p:cNvPr id="198" name="CustomShape 3"/>
          <p:cNvSpPr/>
          <p:nvPr/>
        </p:nvSpPr>
        <p:spPr>
          <a:xfrm>
            <a:off x="8433720" y="5148720"/>
            <a:ext cx="619200" cy="429120"/>
          </a:xfrm>
          <a:prstGeom prst="rect">
            <a:avLst/>
          </a:prstGeom>
          <a:noFill/>
          <a:ln>
            <a:noFill/>
          </a:ln>
        </p:spPr>
        <p:txBody>
          <a:bodyPr lIns="90000" rIns="90000" tIns="45000" bIns="45000"/>
          <a:p>
            <a:fld id="{E03A2EA3-6EBB-477E-83DD-F3152CE8450B}" type="slidenum">
              <a:rPr lang="en-US">
                <a:latin typeface="Arial"/>
              </a:rPr>
              <a:t>&lt;number&gt;</a:t>
            </a:fld>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Writeable Common Table Expressions (9.1)</a:t>
            </a:r>
            <a:endParaRPr/>
          </a:p>
        </p:txBody>
      </p:sp>
      <p:sp>
        <p:nvSpPr>
          <p:cNvPr id="200"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Data modification queries can be put in the WITH part of the query, and the returned data used later.</a:t>
            </a:r>
            <a:endParaRPr/>
          </a:p>
          <a:p>
            <a:pPr>
              <a:lnSpc>
                <a:spcPct val="100000"/>
              </a:lnSpc>
            </a:pPr>
            <a:endParaRPr/>
          </a:p>
          <a:p>
            <a:pPr>
              <a:lnSpc>
                <a:spcPct val="100000"/>
              </a:lnSpc>
            </a:pPr>
            <a:r>
              <a:rPr lang="en-US" sz="1400">
                <a:solidFill>
                  <a:srgbClr val="000000"/>
                </a:solidFill>
                <a:latin typeface="DejaVu Sans Mono"/>
                <a:ea typeface="Consolas"/>
              </a:rPr>
              <a:t>WITH deleted AS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DELETE FROM test_trgm WHERE text_data like '%hello%' RETURNING text_data</a:t>
            </a:r>
            <a:endParaRPr/>
          </a:p>
          <a:p>
            <a:pPr>
              <a:lnSpc>
                <a:spcPct val="100000"/>
              </a:lnSpc>
            </a:pP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CREATE TABLE old_text_data AS SELECT * FROM deleted;</a:t>
            </a:r>
            <a:endParaRPr/>
          </a:p>
          <a:p>
            <a:pPr>
              <a:lnSpc>
                <a:spcPct val="100000"/>
              </a:lnSpc>
            </a:pPr>
            <a:endParaRPr/>
          </a:p>
          <a:p>
            <a:pPr>
              <a:lnSpc>
                <a:spcPct val="100000"/>
              </a:lnSpc>
            </a:pPr>
            <a:r>
              <a:rPr i="1" lang="en-US" sz="1400">
                <a:solidFill>
                  <a:srgbClr val="000000"/>
                </a:solidFill>
                <a:latin typeface="Arial"/>
                <a:ea typeface="Arial"/>
              </a:rPr>
              <a:t>The sub-statements in WITH are executed concurrently with each other and with the main query. Therefore, when using data-modifying statements in WITH, the order in which the specified updates actually happen is unpredictable. The statements cannot "see" one another's effects on the target tables. RETURNING data is the only way to communicate changes between different WITH sub-statements and the main query.</a:t>
            </a:r>
            <a:endParaRPr/>
          </a:p>
        </p:txBody>
      </p:sp>
      <p:sp>
        <p:nvSpPr>
          <p:cNvPr id="201" name="CustomShape 3"/>
          <p:cNvSpPr/>
          <p:nvPr/>
        </p:nvSpPr>
        <p:spPr>
          <a:xfrm>
            <a:off x="8433720" y="5148720"/>
            <a:ext cx="619200" cy="429120"/>
          </a:xfrm>
          <a:prstGeom prst="rect">
            <a:avLst/>
          </a:prstGeom>
          <a:noFill/>
          <a:ln>
            <a:noFill/>
          </a:ln>
        </p:spPr>
        <p:txBody>
          <a:bodyPr lIns="90000" rIns="90000" tIns="45000" bIns="45000"/>
          <a:p>
            <a:fld id="{CEA9AE8E-B57E-42DF-963C-09AAB3C05028}" type="slidenum">
              <a:rPr lang="en-US">
                <a:latin typeface="Arial"/>
              </a:rPr>
              <a:t>&lt;number&gt;</a:t>
            </a:fld>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JSON data type (9.2/9.3)</a:t>
            </a:r>
            <a:endParaRPr/>
          </a:p>
        </p:txBody>
      </p:sp>
      <p:sp>
        <p:nvSpPr>
          <p:cNvPr id="203"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Create (since 9.2) and manipulate (since 9.3) JSON data.</a:t>
            </a:r>
            <a:endParaRPr/>
          </a:p>
          <a:p>
            <a:pPr>
              <a:lnSpc>
                <a:spcPct val="100000"/>
              </a:lnSpc>
            </a:pPr>
            <a:endParaRPr/>
          </a:p>
          <a:p>
            <a:pPr>
              <a:lnSpc>
                <a:spcPct val="100000"/>
              </a:lnSpc>
            </a:pPr>
            <a:r>
              <a:rPr lang="en-US" sz="1400">
                <a:solidFill>
                  <a:srgbClr val="000000"/>
                </a:solidFill>
                <a:latin typeface="DejaVu Sans Mono"/>
                <a:ea typeface="Consolas"/>
              </a:rPr>
              <a:t>=#SELECT * FROM demo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username | posts |    emailaddress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john     |   121 | john@nowhere.com</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mickael  |   215 | mickael@nowhere.com</a:t>
            </a:r>
            <a:endParaRPr/>
          </a:p>
          <a:p>
            <a:pPr>
              <a:lnSpc>
                <a:spcPct val="100000"/>
              </a:lnSpc>
            </a:pPr>
            <a:r>
              <a:rPr lang="en-US" sz="1400">
                <a:solidFill>
                  <a:srgbClr val="000000"/>
                </a:solidFill>
                <a:latin typeface="DejaVu Sans Mono"/>
                <a:ea typeface="Consolas"/>
              </a:rPr>
              <a:t>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 SELECT row_to_json(demo) FROM demo;</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row_to_json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{"username":"john","posts":121,"emailaddress":"john@nowhere.com"}</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{"username":"mickael","posts":215,"emailaddress":"mickael@nowhere.com"}</a:t>
            </a:r>
            <a:endParaRPr/>
          </a:p>
        </p:txBody>
      </p:sp>
      <p:sp>
        <p:nvSpPr>
          <p:cNvPr id="204" name="CustomShape 3"/>
          <p:cNvSpPr/>
          <p:nvPr/>
        </p:nvSpPr>
        <p:spPr>
          <a:xfrm>
            <a:off x="8433720" y="5148720"/>
            <a:ext cx="619200" cy="429120"/>
          </a:xfrm>
          <a:prstGeom prst="rect">
            <a:avLst/>
          </a:prstGeom>
          <a:noFill/>
          <a:ln>
            <a:noFill/>
          </a:ln>
        </p:spPr>
        <p:txBody>
          <a:bodyPr lIns="90000" rIns="90000" tIns="45000" bIns="45000"/>
          <a:p>
            <a:fld id="{9938046A-D421-4858-AFA8-A943058E0442}" type="slidenum">
              <a:rPr lang="en-US">
                <a:latin typeface="Arial"/>
              </a:rPr>
              <a:t>&lt;number&gt;</a:t>
            </a:fld>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COPY TO with arbitrary SELECT (8.2)</a:t>
            </a:r>
            <a:endParaRPr/>
          </a:p>
        </p:txBody>
      </p:sp>
      <p:sp>
        <p:nvSpPr>
          <p:cNvPr id="150" name="CustomShape 2"/>
          <p:cNvSpPr/>
          <p:nvPr/>
        </p:nvSpPr>
        <p:spPr>
          <a:xfrm>
            <a:off x="457200" y="1034280"/>
            <a:ext cx="8227440" cy="4436640"/>
          </a:xfrm>
          <a:prstGeom prst="rect">
            <a:avLst/>
          </a:prstGeom>
          <a:noFill/>
          <a:ln>
            <a:noFill/>
          </a:ln>
        </p:spPr>
        <p:txBody>
          <a:bodyPr lIns="90000" rIns="90000" tIns="91440" bIns="91440"/>
          <a:p>
            <a:pPr>
              <a:lnSpc>
                <a:spcPct val="100000"/>
              </a:lnSpc>
            </a:pPr>
            <a:endParaRPr/>
          </a:p>
          <a:p>
            <a:pPr>
              <a:lnSpc>
                <a:spcPct val="100000"/>
              </a:lnSpc>
            </a:pPr>
            <a:endParaRPr/>
          </a:p>
          <a:p>
            <a:pPr>
              <a:lnSpc>
                <a:spcPct val="100000"/>
              </a:lnSpc>
            </a:pPr>
            <a:endParaRPr/>
          </a:p>
          <a:p>
            <a:pPr>
              <a:lnSpc>
                <a:spcPct val="100000"/>
              </a:lnSpc>
            </a:pPr>
            <a:r>
              <a:rPr lang="en-US">
                <a:solidFill>
                  <a:srgbClr val="000000"/>
                </a:solidFill>
                <a:latin typeface="DejaVu Sans Mono"/>
                <a:ea typeface="Consolas"/>
              </a:rPr>
              <a:t>COPY </a:t>
            </a:r>
            <a:r>
              <a:rPr b="1" lang="en-US">
                <a:solidFill>
                  <a:srgbClr val="000000"/>
                </a:solidFill>
                <a:latin typeface="DejaVu Sans Mono"/>
                <a:ea typeface="Consolas"/>
              </a:rPr>
              <a:t>(SELECT * FROM country WHERE country_name LIKE 'A%')</a:t>
            </a:r>
            <a:r>
              <a:rPr lang="en-US">
                <a:solidFill>
                  <a:srgbClr val="000000"/>
                </a:solidFill>
                <a:latin typeface="DejaVu Sans Mono"/>
                <a:ea typeface="Consolas"/>
              </a:rPr>
              <a:t> TO 'work/a_countries.txt';</a:t>
            </a:r>
            <a:endParaRPr/>
          </a:p>
        </p:txBody>
      </p:sp>
      <p:sp>
        <p:nvSpPr>
          <p:cNvPr id="151" name="CustomShape 3"/>
          <p:cNvSpPr/>
          <p:nvPr/>
        </p:nvSpPr>
        <p:spPr>
          <a:xfrm>
            <a:off x="8433000" y="5148360"/>
            <a:ext cx="619200" cy="429120"/>
          </a:xfrm>
          <a:prstGeom prst="rect">
            <a:avLst/>
          </a:prstGeom>
          <a:noFill/>
          <a:ln>
            <a:noFill/>
          </a:ln>
        </p:spPr>
        <p:txBody>
          <a:bodyPr lIns="90000" rIns="90000" tIns="45000" bIns="45000"/>
          <a:p>
            <a:fld id="{DA5A5507-FD19-482C-A770-346831BE04AA}" type="slidenum">
              <a:rPr lang="en-US">
                <a:latin typeface="Arial"/>
              </a:rPr>
              <a:t>&lt;number&gt;</a:t>
            </a:fl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457200" y="274320"/>
            <a:ext cx="8227440" cy="547200"/>
          </a:xfrm>
          <a:prstGeom prst="rect">
            <a:avLst/>
          </a:prstGeom>
          <a:noFill/>
          <a:ln>
            <a:noFill/>
          </a:ln>
        </p:spPr>
        <p:txBody>
          <a:bodyPr lIns="0" rIns="0" tIns="0" bIns="0" anchor="ctr"/>
          <a:p>
            <a:pPr algn="ctr">
              <a:lnSpc>
                <a:spcPct val="100000"/>
              </a:lnSpc>
            </a:pPr>
            <a:r>
              <a:rPr b="1" lang="en-US" sz="2400">
                <a:solidFill>
                  <a:srgbClr val="000000"/>
                </a:solidFill>
                <a:latin typeface="Arial"/>
                <a:ea typeface="Arial"/>
              </a:rPr>
              <a:t>LATERAL JOIN (9.3)</a:t>
            </a:r>
            <a:endParaRPr/>
          </a:p>
        </p:txBody>
      </p:sp>
      <p:sp>
        <p:nvSpPr>
          <p:cNvPr id="206" name="CustomShape 2"/>
          <p:cNvSpPr/>
          <p:nvPr/>
        </p:nvSpPr>
        <p:spPr>
          <a:xfrm>
            <a:off x="457200" y="1005840"/>
            <a:ext cx="5942160" cy="4465080"/>
          </a:xfrm>
          <a:prstGeom prst="rect">
            <a:avLst/>
          </a:prstGeom>
          <a:noFill/>
          <a:ln>
            <a:noFill/>
          </a:ln>
        </p:spPr>
        <p:txBody>
          <a:bodyPr lIns="0" rIns="0" tIns="0" bIns="0"/>
          <a:p>
            <a:pPr>
              <a:lnSpc>
                <a:spcPct val="100000"/>
              </a:lnSpc>
            </a:pPr>
            <a:r>
              <a:rPr lang="en-US">
                <a:solidFill>
                  <a:srgbClr val="000000"/>
                </a:solidFill>
                <a:latin typeface="Arial"/>
                <a:ea typeface="Arial"/>
              </a:rPr>
              <a:t>LATERAL JOIN enables a subquery in the FROM part of a clause to reference columns from preceding items in the FROM list.</a:t>
            </a:r>
            <a:endParaRPr/>
          </a:p>
          <a:p>
            <a:pPr>
              <a:lnSpc>
                <a:spcPct val="100000"/>
              </a:lnSpc>
            </a:pPr>
            <a:endParaRPr/>
          </a:p>
          <a:p>
            <a:pPr>
              <a:lnSpc>
                <a:spcPct val="100000"/>
              </a:lnSpc>
            </a:pPr>
            <a:r>
              <a:rPr lang="en-US" sz="1400">
                <a:solidFill>
                  <a:srgbClr val="000000"/>
                </a:solidFill>
                <a:latin typeface="DejaVu Sans Mono"/>
                <a:ea typeface="Consolas"/>
              </a:rPr>
              <a:t>SELECT base.nr, multiples.multiple FROM</a:t>
            </a:r>
            <a:endParaRPr/>
          </a:p>
          <a:p>
            <a:pPr>
              <a:lnSpc>
                <a:spcPct val="100000"/>
              </a:lnSpc>
            </a:pPr>
            <a:r>
              <a:rPr lang="en-US" sz="1400">
                <a:solidFill>
                  <a:srgbClr val="000000"/>
                </a:solidFill>
                <a:latin typeface="DejaVu Sans Mono"/>
                <a:ea typeface="Consolas"/>
              </a:rPr>
              <a:t>(SELECT generate_series(1,10) AS nr) AS base,</a:t>
            </a:r>
            <a:endParaRPr/>
          </a:p>
          <a:p>
            <a:pPr>
              <a:lnSpc>
                <a:spcPct val="100000"/>
              </a:lnSpc>
            </a:pPr>
            <a:r>
              <a:rPr lang="en-US" sz="1400">
                <a:solidFill>
                  <a:srgbClr val="000000"/>
                </a:solidFill>
                <a:latin typeface="DejaVu Sans Mono"/>
                <a:ea typeface="Consolas"/>
              </a:rPr>
              <a:t>LATERAL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SELECT multiples.multiple FROM</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 SELECT generate_series(1,10) AS b_nr,</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base.nr ^ 2 AS multiple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AS multiples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WHERE multiples.b_nr = base.nr</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 AS multiples;</a:t>
            </a:r>
            <a:endParaRPr/>
          </a:p>
          <a:p>
            <a:pPr>
              <a:lnSpc>
                <a:spcPct val="100000"/>
              </a:lnSpc>
            </a:pPr>
            <a:endParaRPr/>
          </a:p>
          <a:p>
            <a:pPr>
              <a:lnSpc>
                <a:spcPct val="100000"/>
              </a:lnSpc>
            </a:pPr>
            <a:r>
              <a:rPr i="1" lang="en-US" sz="1400">
                <a:solidFill>
                  <a:srgbClr val="000000"/>
                </a:solidFill>
                <a:latin typeface="Arial"/>
                <a:ea typeface="Arial"/>
              </a:rPr>
              <a:t>Also LEFT JOIN LATERAL is possible</a:t>
            </a:r>
            <a:endParaRPr/>
          </a:p>
          <a:p>
            <a:pPr>
              <a:lnSpc>
                <a:spcPct val="100000"/>
              </a:lnSpc>
            </a:pPr>
            <a:r>
              <a:rPr i="1" lang="en-US" sz="1400">
                <a:solidFill>
                  <a:srgbClr val="000000"/>
                </a:solidFill>
                <a:latin typeface="Arial"/>
                <a:ea typeface="Arial"/>
              </a:rPr>
              <a:t>Note that since 9.3 function calls can now directly reference columns from preceding FROM items, even without the LATERAL keyword.</a:t>
            </a:r>
            <a:endParaRPr/>
          </a:p>
        </p:txBody>
      </p:sp>
      <p:sp>
        <p:nvSpPr>
          <p:cNvPr id="207" name="CustomShape 3"/>
          <p:cNvSpPr/>
          <p:nvPr/>
        </p:nvSpPr>
        <p:spPr>
          <a:xfrm>
            <a:off x="6858000" y="1073160"/>
            <a:ext cx="1921320" cy="4137480"/>
          </a:xfrm>
          <a:prstGeom prst="rect">
            <a:avLst/>
          </a:prstGeom>
          <a:noFill/>
          <a:ln>
            <a:noFill/>
          </a:ln>
        </p:spPr>
        <p:txBody>
          <a:bodyPr lIns="0" rIns="0" tIns="0" bIns="0"/>
          <a:p>
            <a:r>
              <a:rPr lang="en-US" sz="1400">
                <a:latin typeface="DejaVu Sans Mono"/>
              </a:rPr>
              <a:t> </a:t>
            </a:r>
            <a:r>
              <a:rPr lang="en-US" sz="1400">
                <a:latin typeface="DejaVu Sans Mono"/>
              </a:rPr>
              <a:t>nr | multiple </a:t>
            </a:r>
            <a:endParaRPr/>
          </a:p>
          <a:p>
            <a:r>
              <a:rPr lang="en-US" sz="1400">
                <a:latin typeface="DejaVu Sans Mono"/>
              </a:rPr>
              <a:t>----+----------</a:t>
            </a:r>
            <a:endParaRPr/>
          </a:p>
          <a:p>
            <a:r>
              <a:rPr lang="en-US" sz="1400">
                <a:latin typeface="DejaVu Sans Mono"/>
              </a:rPr>
              <a:t>  </a:t>
            </a:r>
            <a:r>
              <a:rPr lang="en-US" sz="1400">
                <a:latin typeface="DejaVu Sans Mono"/>
              </a:rPr>
              <a:t>1 |        1</a:t>
            </a:r>
            <a:endParaRPr/>
          </a:p>
          <a:p>
            <a:r>
              <a:rPr lang="en-US" sz="1400">
                <a:latin typeface="DejaVu Sans Mono"/>
              </a:rPr>
              <a:t>  </a:t>
            </a:r>
            <a:r>
              <a:rPr lang="en-US" sz="1400">
                <a:latin typeface="DejaVu Sans Mono"/>
              </a:rPr>
              <a:t>2 |        4</a:t>
            </a:r>
            <a:endParaRPr/>
          </a:p>
          <a:p>
            <a:r>
              <a:rPr lang="en-US" sz="1400">
                <a:latin typeface="DejaVu Sans Mono"/>
              </a:rPr>
              <a:t>  </a:t>
            </a:r>
            <a:r>
              <a:rPr lang="en-US" sz="1400">
                <a:latin typeface="DejaVu Sans Mono"/>
              </a:rPr>
              <a:t>3 |        9</a:t>
            </a:r>
            <a:endParaRPr/>
          </a:p>
          <a:p>
            <a:r>
              <a:rPr lang="en-US" sz="1400">
                <a:latin typeface="DejaVu Sans Mono"/>
              </a:rPr>
              <a:t>  </a:t>
            </a:r>
            <a:r>
              <a:rPr lang="en-US" sz="1400">
                <a:latin typeface="DejaVu Sans Mono"/>
              </a:rPr>
              <a:t>4 |       16</a:t>
            </a:r>
            <a:endParaRPr/>
          </a:p>
          <a:p>
            <a:r>
              <a:rPr lang="en-US" sz="1400">
                <a:latin typeface="DejaVu Sans Mono"/>
              </a:rPr>
              <a:t>  </a:t>
            </a:r>
            <a:r>
              <a:rPr lang="en-US" sz="1400">
                <a:latin typeface="DejaVu Sans Mono"/>
              </a:rPr>
              <a:t>5 |       25</a:t>
            </a:r>
            <a:endParaRPr/>
          </a:p>
          <a:p>
            <a:r>
              <a:rPr lang="en-US" sz="1400">
                <a:latin typeface="DejaVu Sans Mono"/>
              </a:rPr>
              <a:t>  </a:t>
            </a:r>
            <a:r>
              <a:rPr lang="en-US" sz="1400">
                <a:latin typeface="DejaVu Sans Mono"/>
              </a:rPr>
              <a:t>6 |       36</a:t>
            </a:r>
            <a:endParaRPr/>
          </a:p>
          <a:p>
            <a:r>
              <a:rPr lang="en-US" sz="1400">
                <a:latin typeface="DejaVu Sans Mono"/>
              </a:rPr>
              <a:t>  </a:t>
            </a:r>
            <a:r>
              <a:rPr lang="en-US" sz="1400">
                <a:latin typeface="DejaVu Sans Mono"/>
              </a:rPr>
              <a:t>7 |       49</a:t>
            </a:r>
            <a:endParaRPr/>
          </a:p>
          <a:p>
            <a:r>
              <a:rPr lang="en-US" sz="1400">
                <a:latin typeface="DejaVu Sans Mono"/>
              </a:rPr>
              <a:t>  </a:t>
            </a:r>
            <a:r>
              <a:rPr lang="en-US" sz="1400">
                <a:latin typeface="DejaVu Sans Mono"/>
              </a:rPr>
              <a:t>8 |       64</a:t>
            </a:r>
            <a:endParaRPr/>
          </a:p>
          <a:p>
            <a:r>
              <a:rPr lang="en-US" sz="1400">
                <a:latin typeface="DejaVu Sans Mono"/>
              </a:rPr>
              <a:t>  </a:t>
            </a:r>
            <a:r>
              <a:rPr lang="en-US" sz="1400">
                <a:latin typeface="DejaVu Sans Mono"/>
              </a:rPr>
              <a:t>9 |       81</a:t>
            </a:r>
            <a:endParaRPr/>
          </a:p>
          <a:p>
            <a:r>
              <a:rPr lang="en-US" sz="1400">
                <a:latin typeface="DejaVu Sans Mono"/>
              </a:rPr>
              <a:t> </a:t>
            </a:r>
            <a:r>
              <a:rPr lang="en-US" sz="1400">
                <a:latin typeface="DejaVu Sans Mono"/>
              </a:rPr>
              <a:t>10 |      100</a:t>
            </a:r>
            <a:endParaRPr/>
          </a:p>
          <a:p>
            <a:r>
              <a:rPr lang="en-US" sz="1400">
                <a:latin typeface="DejaVu Sans Mono"/>
              </a:rPr>
              <a:t>(10 rows)</a:t>
            </a:r>
            <a:endParaRPr/>
          </a:p>
        </p:txBody>
      </p:sp>
      <p:sp>
        <p:nvSpPr>
          <p:cNvPr id="208" name="CustomShape 4"/>
          <p:cNvSpPr/>
          <p:nvPr/>
        </p:nvSpPr>
        <p:spPr>
          <a:xfrm>
            <a:off x="8433720" y="5148720"/>
            <a:ext cx="619200" cy="429120"/>
          </a:xfrm>
          <a:prstGeom prst="rect">
            <a:avLst/>
          </a:prstGeom>
          <a:noFill/>
          <a:ln>
            <a:noFill/>
          </a:ln>
        </p:spPr>
        <p:txBody>
          <a:bodyPr lIns="90000" rIns="90000" tIns="45000" bIns="45000"/>
          <a:p>
            <a:fld id="{6AA371DF-BA00-450B-A98B-9EC62A103FF4}" type="slidenum">
              <a:rPr lang="en-US">
                <a:latin typeface="Arial"/>
              </a:rPr>
              <a:t>&lt;number&gt;</a:t>
            </a:fld>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Materialized Views (9.3)</a:t>
            </a:r>
            <a:endParaRPr/>
          </a:p>
        </p:txBody>
      </p:sp>
      <p:sp>
        <p:nvSpPr>
          <p:cNvPr id="210" name="CustomShape 2"/>
          <p:cNvSpPr/>
          <p:nvPr/>
        </p:nvSpPr>
        <p:spPr>
          <a:xfrm>
            <a:off x="457200" y="785520"/>
            <a:ext cx="8227440" cy="4685760"/>
          </a:xfrm>
          <a:prstGeom prst="rect">
            <a:avLst/>
          </a:prstGeom>
          <a:noFill/>
          <a:ln>
            <a:noFill/>
          </a:ln>
        </p:spPr>
        <p:txBody>
          <a:bodyPr lIns="90000" rIns="90000" tIns="91440" bIns="91440"/>
          <a:p>
            <a:pPr>
              <a:lnSpc>
                <a:spcPct val="100000"/>
              </a:lnSpc>
            </a:pPr>
            <a:r>
              <a:rPr lang="en-US">
                <a:solidFill>
                  <a:srgbClr val="000000"/>
                </a:solidFill>
                <a:latin typeface="Arial"/>
                <a:ea typeface="Arial"/>
              </a:rPr>
              <a:t>Materialized views are a special kind of view which cache the view's output as a physical table, rather than executing the underlying query on every access. Conceptually they are similar to "CREATE TABLE AS", but store the view definition so it can be easily refreshed.</a:t>
            </a:r>
            <a:endParaRPr/>
          </a:p>
          <a:p>
            <a:pPr>
              <a:lnSpc>
                <a:spcPct val="100000"/>
              </a:lnSpc>
            </a:pPr>
            <a:endParaRPr/>
          </a:p>
          <a:p>
            <a:pPr>
              <a:lnSpc>
                <a:spcPct val="100000"/>
              </a:lnSpc>
            </a:pPr>
            <a:r>
              <a:rPr lang="en-US" sz="1400">
                <a:solidFill>
                  <a:srgbClr val="000000"/>
                </a:solidFill>
                <a:latin typeface="DejaVu Sans Mono"/>
                <a:ea typeface="Consolas"/>
              </a:rPr>
              <a:t>CREATE MATERIALIZED VIEW matview_top10_longest_links AS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SELECT id, geom FROM links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ORDER BY ST_Length(geom) DESC LIMIT 10;</a:t>
            </a:r>
            <a:endParaRPr/>
          </a:p>
          <a:p>
            <a:pPr>
              <a:lnSpc>
                <a:spcPct val="100000"/>
              </a:lnSpc>
            </a:pPr>
            <a:endParaRPr/>
          </a:p>
          <a:p>
            <a:pPr>
              <a:lnSpc>
                <a:spcPct val="100000"/>
              </a:lnSpc>
            </a:pPr>
            <a:r>
              <a:rPr lang="en-US" sz="1400">
                <a:solidFill>
                  <a:srgbClr val="000000"/>
                </a:solidFill>
                <a:latin typeface="DejaVu Sans Mono"/>
                <a:ea typeface="Consolas"/>
              </a:rPr>
              <a:t>// If/when necessary</a:t>
            </a:r>
            <a:endParaRPr/>
          </a:p>
          <a:p>
            <a:pPr>
              <a:lnSpc>
                <a:spcPct val="100000"/>
              </a:lnSpc>
            </a:pPr>
            <a:r>
              <a:rPr lang="en-US" sz="1400">
                <a:solidFill>
                  <a:srgbClr val="000000"/>
                </a:solidFill>
                <a:latin typeface="DejaVu Sans Mono"/>
                <a:ea typeface="Consolas"/>
              </a:rPr>
              <a:t>REFRESH MATERIALIZED VIEW matview_top10_longest_links;</a:t>
            </a:r>
            <a:endParaRPr/>
          </a:p>
          <a:p>
            <a:pPr>
              <a:lnSpc>
                <a:spcPct val="100000"/>
              </a:lnSpc>
            </a:pPr>
            <a:r>
              <a:rPr lang="en-US" sz="1400">
                <a:solidFill>
                  <a:srgbClr val="000000"/>
                </a:solidFill>
                <a:latin typeface="DejaVu Sans Mono"/>
                <a:ea typeface="Consolas"/>
              </a:rPr>
              <a:t>// Since 9.4</a:t>
            </a:r>
            <a:endParaRPr/>
          </a:p>
          <a:p>
            <a:pPr>
              <a:lnSpc>
                <a:spcPct val="100000"/>
              </a:lnSpc>
            </a:pPr>
            <a:r>
              <a:rPr lang="en-US" sz="1400">
                <a:solidFill>
                  <a:srgbClr val="000000"/>
                </a:solidFill>
                <a:latin typeface="DejaVu Sans Mono"/>
                <a:ea typeface="Consolas"/>
              </a:rPr>
              <a:t>REFRESH MATERIALIZED VIEW CONCURRENTLY matview_top10_longest_links</a:t>
            </a:r>
            <a:r>
              <a:rPr i="1" lang="en-US" sz="1400">
                <a:solidFill>
                  <a:srgbClr val="000000"/>
                </a:solidFill>
                <a:latin typeface="DejaVu Sans Mono"/>
                <a:ea typeface="Arial"/>
              </a:rPr>
              <a:t>;</a:t>
            </a:r>
            <a:endParaRPr/>
          </a:p>
          <a:p>
            <a:pPr>
              <a:lnSpc>
                <a:spcPct val="100000"/>
              </a:lnSpc>
            </a:pPr>
            <a:endParaRPr/>
          </a:p>
          <a:p>
            <a:pPr>
              <a:lnSpc>
                <a:spcPct val="100000"/>
              </a:lnSpc>
            </a:pPr>
            <a:r>
              <a:rPr i="1" lang="en-US" sz="1400">
                <a:solidFill>
                  <a:srgbClr val="000000"/>
                </a:solidFill>
                <a:latin typeface="Arial"/>
                <a:ea typeface="Arial"/>
              </a:rPr>
              <a:t>Note that unlike VIEWs you can create indexes on materialized views. </a:t>
            </a:r>
            <a:endParaRPr/>
          </a:p>
        </p:txBody>
      </p:sp>
      <p:sp>
        <p:nvSpPr>
          <p:cNvPr id="211" name="CustomShape 3"/>
          <p:cNvSpPr/>
          <p:nvPr/>
        </p:nvSpPr>
        <p:spPr>
          <a:xfrm>
            <a:off x="8433720" y="5148720"/>
            <a:ext cx="619200" cy="429120"/>
          </a:xfrm>
          <a:prstGeom prst="rect">
            <a:avLst/>
          </a:prstGeom>
          <a:noFill/>
          <a:ln>
            <a:noFill/>
          </a:ln>
        </p:spPr>
        <p:txBody>
          <a:bodyPr lIns="90000" rIns="90000" tIns="45000" bIns="45000"/>
          <a:p>
            <a:fld id="{841A39BC-E5BE-42C8-B4C8-D95157798E0B}" type="slidenum">
              <a:rPr lang="en-US">
                <a:latin typeface="Arial"/>
              </a:rPr>
              <a:t>&lt;number&gt;</a:t>
            </a:fld>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457200" y="228960"/>
            <a:ext cx="8227440" cy="59328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Recursive view syntax (9.3)</a:t>
            </a:r>
            <a:endParaRPr/>
          </a:p>
        </p:txBody>
      </p:sp>
      <p:sp>
        <p:nvSpPr>
          <p:cNvPr id="213" name="CustomShape 2"/>
          <p:cNvSpPr/>
          <p:nvPr/>
        </p:nvSpPr>
        <p:spPr>
          <a:xfrm>
            <a:off x="457200" y="1086120"/>
            <a:ext cx="3992400" cy="4167360"/>
          </a:xfrm>
          <a:prstGeom prst="rect">
            <a:avLst/>
          </a:prstGeom>
          <a:noFill/>
          <a:ln>
            <a:noFill/>
          </a:ln>
        </p:spPr>
        <p:txBody>
          <a:bodyPr lIns="90000" rIns="90000" tIns="91440" bIns="91440"/>
          <a:p>
            <a:pPr>
              <a:lnSpc>
                <a:spcPct val="100000"/>
              </a:lnSpc>
            </a:pPr>
            <a:r>
              <a:rPr lang="en-US">
                <a:solidFill>
                  <a:srgbClr val="000000"/>
                </a:solidFill>
                <a:latin typeface="Arial"/>
                <a:ea typeface="Arial"/>
              </a:rPr>
              <a:t>Old way:</a:t>
            </a:r>
            <a:endParaRPr/>
          </a:p>
          <a:p>
            <a:pPr>
              <a:lnSpc>
                <a:spcPct val="100000"/>
              </a:lnSpc>
            </a:pPr>
            <a:endParaRPr/>
          </a:p>
          <a:p>
            <a:pPr>
              <a:lnSpc>
                <a:spcPct val="100000"/>
              </a:lnSpc>
            </a:pPr>
            <a:r>
              <a:rPr lang="en-US" sz="1400">
                <a:solidFill>
                  <a:srgbClr val="000000"/>
                </a:solidFill>
                <a:latin typeface="DejaVu Sans Mono"/>
                <a:ea typeface="Consolas"/>
              </a:rPr>
              <a:t>CREATE VIEW t(n)</a:t>
            </a:r>
            <a:endParaRPr/>
          </a:p>
          <a:p>
            <a:pPr>
              <a:lnSpc>
                <a:spcPct val="100000"/>
              </a:lnSpc>
            </a:pPr>
            <a:r>
              <a:rPr lang="en-US" sz="1400">
                <a:solidFill>
                  <a:srgbClr val="000000"/>
                </a:solidFill>
                <a:latin typeface="DejaVu Sans Mono"/>
                <a:ea typeface="Consolas"/>
              </a:rPr>
              <a:t>WITH RECURSIVE t(n) AS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VALUES (1)</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UNION ALL</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SELECT n+1 FROM t WHERE n &lt; 100</a:t>
            </a:r>
            <a:endParaRPr/>
          </a:p>
          <a:p>
            <a:pPr>
              <a:lnSpc>
                <a:spcPct val="100000"/>
              </a:lnSpc>
            </a:pP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SELECT * FROM t;</a:t>
            </a:r>
            <a:endParaRPr/>
          </a:p>
        </p:txBody>
      </p:sp>
      <p:sp>
        <p:nvSpPr>
          <p:cNvPr id="214" name="CustomShape 3"/>
          <p:cNvSpPr/>
          <p:nvPr/>
        </p:nvSpPr>
        <p:spPr>
          <a:xfrm>
            <a:off x="4692240" y="1086120"/>
            <a:ext cx="4176000" cy="4167360"/>
          </a:xfrm>
          <a:prstGeom prst="rect">
            <a:avLst/>
          </a:prstGeom>
          <a:noFill/>
          <a:ln>
            <a:noFill/>
          </a:ln>
        </p:spPr>
        <p:txBody>
          <a:bodyPr lIns="90000" rIns="90000" tIns="91440" bIns="91440"/>
          <a:p>
            <a:pPr>
              <a:lnSpc>
                <a:spcPct val="100000"/>
              </a:lnSpc>
            </a:pPr>
            <a:r>
              <a:rPr lang="en-US">
                <a:solidFill>
                  <a:srgbClr val="000000"/>
                </a:solidFill>
                <a:latin typeface="Arial"/>
                <a:ea typeface="Arial"/>
              </a:rPr>
              <a:t>New way:</a:t>
            </a:r>
            <a:endParaRPr/>
          </a:p>
          <a:p>
            <a:pPr>
              <a:lnSpc>
                <a:spcPct val="100000"/>
              </a:lnSpc>
            </a:pPr>
            <a:endParaRPr/>
          </a:p>
          <a:p>
            <a:pPr>
              <a:lnSpc>
                <a:spcPct val="100000"/>
              </a:lnSpc>
            </a:pPr>
            <a:r>
              <a:rPr lang="en-US" sz="1400">
                <a:solidFill>
                  <a:srgbClr val="000000"/>
                </a:solidFill>
                <a:latin typeface="DejaVu Sans Mono"/>
                <a:ea typeface="Consolas"/>
              </a:rPr>
              <a:t>CREATE RECURSIVE VIEW t(n) AS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VALUES (1)</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UNION ALL</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SELECT n+1 FROM t WHERE n &lt; 100;</a:t>
            </a:r>
            <a:endParaRPr/>
          </a:p>
          <a:p>
            <a:pPr>
              <a:lnSpc>
                <a:spcPct val="100000"/>
              </a:lnSpc>
            </a:pPr>
            <a:endParaRPr/>
          </a:p>
        </p:txBody>
      </p:sp>
      <p:sp>
        <p:nvSpPr>
          <p:cNvPr id="215" name="CustomShape 4"/>
          <p:cNvSpPr/>
          <p:nvPr/>
        </p:nvSpPr>
        <p:spPr>
          <a:xfrm>
            <a:off x="8433720" y="5148720"/>
            <a:ext cx="619200" cy="429120"/>
          </a:xfrm>
          <a:prstGeom prst="rect">
            <a:avLst/>
          </a:prstGeom>
          <a:noFill/>
          <a:ln>
            <a:noFill/>
          </a:ln>
        </p:spPr>
        <p:txBody>
          <a:bodyPr lIns="90000" rIns="90000" tIns="45000" bIns="45000"/>
          <a:p>
            <a:fld id="{79CFD5C3-EF93-40DE-920E-D6E2732B74FA}" type="slidenum">
              <a:rPr lang="en-US">
                <a:latin typeface="Arial"/>
              </a:rPr>
              <a:t>&lt;number&gt;</a:t>
            </a:fld>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Updatable views (9.3)</a:t>
            </a:r>
            <a:endParaRPr/>
          </a:p>
        </p:txBody>
      </p:sp>
      <p:sp>
        <p:nvSpPr>
          <p:cNvPr id="217" name="CustomShape 2"/>
          <p:cNvSpPr/>
          <p:nvPr/>
        </p:nvSpPr>
        <p:spPr>
          <a:xfrm>
            <a:off x="457200" y="862920"/>
            <a:ext cx="822744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Simple views can now be updated in the same way as regular tables.</a:t>
            </a:r>
            <a:endParaRPr/>
          </a:p>
          <a:p>
            <a:pPr>
              <a:lnSpc>
                <a:spcPct val="100000"/>
              </a:lnSpc>
            </a:pPr>
            <a:endParaRPr/>
          </a:p>
          <a:p>
            <a:pPr>
              <a:lnSpc>
                <a:spcPct val="100000"/>
              </a:lnSpc>
            </a:pPr>
            <a:endParaRPr/>
          </a:p>
          <a:p>
            <a:pPr>
              <a:lnSpc>
                <a:spcPct val="100000"/>
              </a:lnSpc>
            </a:pPr>
            <a:endParaRPr/>
          </a:p>
          <a:p>
            <a:pPr>
              <a:lnSpc>
                <a:spcPct val="100000"/>
              </a:lnSpc>
            </a:pPr>
            <a:r>
              <a:rPr lang="en-US" sz="1400">
                <a:solidFill>
                  <a:srgbClr val="000000"/>
                </a:solidFill>
                <a:latin typeface="DejaVu Sans Mono"/>
                <a:ea typeface="Consolas"/>
              </a:rPr>
              <a:t>CREATE VIEW postgres_versions_9 AS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SELECT version, nickname</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FROM postgres_versions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WHERE version LIKE '9.%';</a:t>
            </a:r>
            <a:endParaRPr/>
          </a:p>
          <a:p>
            <a:pPr>
              <a:lnSpc>
                <a:spcPct val="100000"/>
              </a:lnSpc>
            </a:pPr>
            <a:endParaRPr/>
          </a:p>
          <a:p>
            <a:pPr>
              <a:lnSpc>
                <a:spcPct val="100000"/>
              </a:lnSpc>
            </a:pPr>
            <a:r>
              <a:rPr lang="en-US" sz="1400">
                <a:solidFill>
                  <a:srgbClr val="000000"/>
                </a:solidFill>
                <a:latin typeface="DejaVu Sans Mono"/>
                <a:ea typeface="Consolas"/>
              </a:rPr>
              <a:t>UPDATE postgres_versions_9 SET nickname='Maniac Master' WHERE version='9.3';</a:t>
            </a:r>
            <a:endParaRPr/>
          </a:p>
          <a:p>
            <a:pPr>
              <a:lnSpc>
                <a:spcPct val="100000"/>
              </a:lnSpc>
            </a:pPr>
            <a:endParaRPr/>
          </a:p>
          <a:p>
            <a:pPr>
              <a:lnSpc>
                <a:spcPct val="100000"/>
              </a:lnSpc>
            </a:pPr>
            <a:endParaRPr/>
          </a:p>
          <a:p>
            <a:pPr>
              <a:lnSpc>
                <a:spcPct val="100000"/>
              </a:lnSpc>
            </a:pPr>
            <a:endParaRPr/>
          </a:p>
          <a:p>
            <a:pPr>
              <a:lnSpc>
                <a:spcPct val="100000"/>
              </a:lnSpc>
            </a:pPr>
            <a:r>
              <a:rPr i="1" lang="en-US" sz="1400">
                <a:solidFill>
                  <a:srgbClr val="000000"/>
                </a:solidFill>
                <a:latin typeface="Arial"/>
                <a:ea typeface="Arial"/>
              </a:rPr>
              <a:t>The view can only reference one table (or another updatable view) and must not contain more complex operators, join types etc. </a:t>
            </a:r>
            <a:endParaRPr/>
          </a:p>
        </p:txBody>
      </p:sp>
      <p:sp>
        <p:nvSpPr>
          <p:cNvPr id="218" name="CustomShape 3"/>
          <p:cNvSpPr/>
          <p:nvPr/>
        </p:nvSpPr>
        <p:spPr>
          <a:xfrm>
            <a:off x="8433720" y="5148720"/>
            <a:ext cx="619200" cy="429120"/>
          </a:xfrm>
          <a:prstGeom prst="rect">
            <a:avLst/>
          </a:prstGeom>
          <a:noFill/>
          <a:ln>
            <a:noFill/>
          </a:ln>
        </p:spPr>
        <p:txBody>
          <a:bodyPr lIns="90000" rIns="90000" tIns="45000" bIns="45000"/>
          <a:p>
            <a:fld id="{CCDDFC6C-9362-4DA1-BF04-85BA22B30348}" type="slidenum">
              <a:rPr lang="en-US">
                <a:latin typeface="Arial"/>
              </a:rPr>
              <a:t>&lt;number&gt;</a:t>
            </a:fld>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Writable foreign tables with importable schemas (9.3)</a:t>
            </a:r>
            <a:endParaRPr/>
          </a:p>
        </p:txBody>
      </p:sp>
      <p:sp>
        <p:nvSpPr>
          <p:cNvPr id="220" name="CustomShape 2"/>
          <p:cNvSpPr/>
          <p:nvPr/>
        </p:nvSpPr>
        <p:spPr>
          <a:xfrm>
            <a:off x="457200" y="862920"/>
            <a:ext cx="822744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Replacement for </a:t>
            </a:r>
            <a:r>
              <a:rPr i="1" lang="en-US">
                <a:solidFill>
                  <a:srgbClr val="000000"/>
                </a:solidFill>
                <a:latin typeface="Arial"/>
                <a:ea typeface="Arial"/>
              </a:rPr>
              <a:t>dblink</a:t>
            </a:r>
            <a:r>
              <a:rPr lang="en-US">
                <a:solidFill>
                  <a:srgbClr val="000000"/>
                </a:solidFill>
                <a:latin typeface="Arial"/>
                <a:ea typeface="Arial"/>
              </a:rPr>
              <a:t> - extension </a:t>
            </a:r>
            <a:r>
              <a:rPr i="1" lang="en-US">
                <a:solidFill>
                  <a:srgbClr val="000000"/>
                </a:solidFill>
                <a:latin typeface="Arial"/>
                <a:ea typeface="Arial"/>
              </a:rPr>
              <a:t>postgres_fdw</a:t>
            </a:r>
            <a:r>
              <a:rPr lang="en-US">
                <a:solidFill>
                  <a:srgbClr val="000000"/>
                </a:solidFill>
                <a:latin typeface="Arial"/>
                <a:ea typeface="Arial"/>
              </a:rPr>
              <a:t> provides more transparent and standards-compliant syntax for accessing remote tables, and can give better performance in many cases.</a:t>
            </a:r>
            <a:endParaRPr/>
          </a:p>
          <a:p>
            <a:pPr>
              <a:lnSpc>
                <a:spcPct val="100000"/>
              </a:lnSpc>
            </a:pPr>
            <a:endParaRPr/>
          </a:p>
          <a:p>
            <a:pPr>
              <a:lnSpc>
                <a:spcPct val="100000"/>
              </a:lnSpc>
            </a:pPr>
            <a:r>
              <a:rPr lang="en-US" sz="1400">
                <a:solidFill>
                  <a:srgbClr val="000000"/>
                </a:solidFill>
                <a:latin typeface="DejaVu Sans Mono"/>
                <a:ea typeface="Consolas"/>
              </a:rPr>
              <a:t>CREATE SERVER fdw_test FOREIGN DATA WRAPPER postgres_fdw OPTIONS (host 'localhost', dbname 'fdw_test');</a:t>
            </a:r>
            <a:endParaRPr/>
          </a:p>
          <a:p>
            <a:pPr>
              <a:lnSpc>
                <a:spcPct val="100000"/>
              </a:lnSpc>
            </a:pPr>
            <a:r>
              <a:rPr lang="en-US" sz="1400">
                <a:solidFill>
                  <a:srgbClr val="000000"/>
                </a:solidFill>
                <a:latin typeface="DejaVu Sans Mono"/>
                <a:ea typeface="Consolas"/>
              </a:rPr>
              <a:t>IMPORT FOREIGN SCHEMA public LIMIT TO (customers, purchases) FROM SERVER fdw_test INTO remote;</a:t>
            </a:r>
            <a:endParaRPr/>
          </a:p>
          <a:p>
            <a:pPr>
              <a:lnSpc>
                <a:spcPct val="100000"/>
              </a:lnSpc>
            </a:pPr>
            <a:r>
              <a:rPr lang="en-US" sz="1400">
                <a:solidFill>
                  <a:srgbClr val="000000"/>
                </a:solidFill>
                <a:latin typeface="DejaVu Sans Mono"/>
                <a:ea typeface="Consolas"/>
              </a:rPr>
              <a:t>INSERT INTO customers VALUES('Fruit company');</a:t>
            </a:r>
            <a:endParaRPr/>
          </a:p>
          <a:p>
            <a:pPr>
              <a:lnSpc>
                <a:spcPct val="100000"/>
              </a:lnSpc>
            </a:pPr>
            <a:endParaRPr/>
          </a:p>
          <a:p>
            <a:pPr>
              <a:lnSpc>
                <a:spcPct val="100000"/>
              </a:lnSpc>
            </a:pPr>
            <a:r>
              <a:rPr i="1" lang="en-US" sz="1400">
                <a:solidFill>
                  <a:srgbClr val="000000"/>
                </a:solidFill>
                <a:latin typeface="Arial"/>
                <a:ea typeface="Arial"/>
              </a:rPr>
              <a:t>Many non-pgsql foreign wrappers are available:</a:t>
            </a:r>
            <a:endParaRPr/>
          </a:p>
          <a:p>
            <a:pPr>
              <a:lnSpc>
                <a:spcPct val="100000"/>
              </a:lnSpc>
              <a:buFont typeface="Arial"/>
              <a:buChar char="●"/>
            </a:pPr>
            <a:r>
              <a:rPr i="1" lang="en-US" sz="1400">
                <a:solidFill>
                  <a:srgbClr val="000000"/>
                </a:solidFill>
                <a:latin typeface="Arial"/>
                <a:ea typeface="Arial"/>
              </a:rPr>
              <a:t>SQL (ODBC, Oracle, MySQL, MSSQL, ...)</a:t>
            </a:r>
            <a:endParaRPr/>
          </a:p>
          <a:p>
            <a:pPr>
              <a:lnSpc>
                <a:spcPct val="100000"/>
              </a:lnSpc>
              <a:buFont typeface="Arial"/>
              <a:buChar char="●"/>
            </a:pPr>
            <a:r>
              <a:rPr i="1" lang="en-US" sz="1400">
                <a:solidFill>
                  <a:srgbClr val="000000"/>
                </a:solidFill>
                <a:latin typeface="Arial"/>
                <a:ea typeface="Arial"/>
              </a:rPr>
              <a:t>NoSQL (CouchDB, MongoDB, Redis, Riak, ...)</a:t>
            </a:r>
            <a:endParaRPr/>
          </a:p>
          <a:p>
            <a:pPr>
              <a:lnSpc>
                <a:spcPct val="100000"/>
              </a:lnSpc>
              <a:buFont typeface="Arial"/>
              <a:buChar char="●"/>
            </a:pPr>
            <a:r>
              <a:rPr i="1" lang="en-US" sz="1400">
                <a:solidFill>
                  <a:srgbClr val="000000"/>
                </a:solidFill>
                <a:latin typeface="Arial"/>
                <a:ea typeface="Arial"/>
              </a:rPr>
              <a:t>file based (CSV, JSON, XML, ...)</a:t>
            </a:r>
            <a:endParaRPr/>
          </a:p>
          <a:p>
            <a:pPr>
              <a:lnSpc>
                <a:spcPct val="100000"/>
              </a:lnSpc>
              <a:buFont typeface="Arial"/>
              <a:buChar char="●"/>
            </a:pPr>
            <a:r>
              <a:rPr i="1" lang="en-US" sz="1400">
                <a:solidFill>
                  <a:srgbClr val="000000"/>
                </a:solidFill>
                <a:latin typeface="Arial"/>
                <a:ea typeface="Arial"/>
              </a:rPr>
              <a:t>service based (www, git, ldap, GDAL/OGR, twitter, hadoop, ...)</a:t>
            </a:r>
            <a:endParaRPr/>
          </a:p>
        </p:txBody>
      </p:sp>
      <p:sp>
        <p:nvSpPr>
          <p:cNvPr id="221" name="CustomShape 3"/>
          <p:cNvSpPr/>
          <p:nvPr/>
        </p:nvSpPr>
        <p:spPr>
          <a:xfrm>
            <a:off x="8433720" y="5148720"/>
            <a:ext cx="619200" cy="429120"/>
          </a:xfrm>
          <a:prstGeom prst="rect">
            <a:avLst/>
          </a:prstGeom>
          <a:noFill/>
          <a:ln>
            <a:noFill/>
          </a:ln>
        </p:spPr>
        <p:txBody>
          <a:bodyPr lIns="90000" rIns="90000" tIns="45000" bIns="45000"/>
          <a:p>
            <a:fld id="{2DF1D2B6-2211-4A62-B802-34F8AB51833B}" type="slidenum">
              <a:rPr lang="en-US">
                <a:latin typeface="Arial"/>
              </a:rPr>
              <a:t>&lt;number&gt;</a:t>
            </a:fld>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JSONB Binary JSON storage (9.4)</a:t>
            </a:r>
            <a:endParaRPr/>
          </a:p>
        </p:txBody>
      </p:sp>
      <p:sp>
        <p:nvSpPr>
          <p:cNvPr id="223" name="CustomShape 2"/>
          <p:cNvSpPr/>
          <p:nvPr/>
        </p:nvSpPr>
        <p:spPr>
          <a:xfrm>
            <a:off x="457200" y="862920"/>
            <a:ext cx="822744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JSONB supports fast lookups and simple expression search queries using Generalized Inverted Indexes (GIN).</a:t>
            </a:r>
            <a:endParaRPr/>
          </a:p>
          <a:p>
            <a:pPr>
              <a:lnSpc>
                <a:spcPct val="100000"/>
              </a:lnSpc>
            </a:pPr>
            <a:endParaRPr/>
          </a:p>
          <a:p>
            <a:pPr>
              <a:lnSpc>
                <a:spcPct val="100000"/>
              </a:lnSpc>
            </a:pPr>
            <a:r>
              <a:rPr lang="en-US" sz="1400">
                <a:solidFill>
                  <a:srgbClr val="000000"/>
                </a:solidFill>
                <a:latin typeface="DejaVu Sans Mono"/>
                <a:ea typeface="Consolas"/>
              </a:rPr>
              <a:t>table booksdata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title citext not null,</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isbn isbn not null primary key,</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pubinfo jsonb not null</a:t>
            </a:r>
            <a:endParaRPr/>
          </a:p>
          <a:p>
            <a:pPr>
              <a:lnSpc>
                <a:spcPct val="100000"/>
              </a:lnSpc>
            </a:pPr>
            <a:r>
              <a:rPr lang="en-US" sz="1400">
                <a:solidFill>
                  <a:srgbClr val="000000"/>
                </a:solidFill>
                <a:latin typeface="DejaVu Sans Mono"/>
                <a:ea typeface="Consolas"/>
              </a:rPr>
              <a:t>)</a:t>
            </a:r>
            <a:endParaRPr/>
          </a:p>
          <a:p>
            <a:pPr>
              <a:lnSpc>
                <a:spcPct val="100000"/>
              </a:lnSpc>
            </a:pPr>
            <a:endParaRPr/>
          </a:p>
          <a:p>
            <a:pPr>
              <a:lnSpc>
                <a:spcPct val="100000"/>
              </a:lnSpc>
            </a:pPr>
            <a:r>
              <a:rPr lang="en-US" sz="1400">
                <a:solidFill>
                  <a:srgbClr val="000000"/>
                </a:solidFill>
                <a:latin typeface="DejaVu Sans Mono"/>
                <a:ea typeface="Consolas"/>
              </a:rPr>
              <a:t># SELECT count(*) FROM booksdata</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WHERE pubinfo @&gt; '{ "publisher" : "It Books" }';</a:t>
            </a:r>
            <a:endParaRPr/>
          </a:p>
          <a:p>
            <a:pPr>
              <a:lnSpc>
                <a:spcPct val="100000"/>
              </a:lnSpc>
            </a:pPr>
            <a:endParaRPr/>
          </a:p>
          <a:p>
            <a:pPr>
              <a:lnSpc>
                <a:spcPct val="100000"/>
              </a:lnSpc>
            </a:pPr>
            <a:r>
              <a:rPr lang="en-US" sz="1400">
                <a:solidFill>
                  <a:srgbClr val="000000"/>
                </a:solidFill>
                <a:latin typeface="DejaVu Sans Mono"/>
                <a:ea typeface="Consolas"/>
              </a:rPr>
              <a:t># SELECT isbn, pubinfo #&gt;&gt; '{"cost"}' FROM booksdata;</a:t>
            </a:r>
            <a:endParaRPr/>
          </a:p>
          <a:p>
            <a:pPr>
              <a:lnSpc>
                <a:spcPct val="100000"/>
              </a:lnSpc>
            </a:pPr>
            <a:endParaRPr/>
          </a:p>
          <a:p>
            <a:pPr>
              <a:lnSpc>
                <a:spcPct val="100000"/>
              </a:lnSpc>
            </a:pPr>
            <a:endParaRPr/>
          </a:p>
          <a:p>
            <a:pPr>
              <a:lnSpc>
                <a:spcPct val="100000"/>
              </a:lnSpc>
            </a:pPr>
            <a:r>
              <a:rPr i="1" lang="en-US" sz="1400">
                <a:solidFill>
                  <a:srgbClr val="000000"/>
                </a:solidFill>
                <a:latin typeface="Arial"/>
                <a:ea typeface="Arial"/>
              </a:rPr>
              <a:t>NOTE: jsonb also supports btree and hash indexes. These are usually useful only if it's important to check equality of complete JSON documents. </a:t>
            </a:r>
            <a:endParaRPr/>
          </a:p>
        </p:txBody>
      </p:sp>
      <p:sp>
        <p:nvSpPr>
          <p:cNvPr id="224" name="CustomShape 3"/>
          <p:cNvSpPr/>
          <p:nvPr/>
        </p:nvSpPr>
        <p:spPr>
          <a:xfrm>
            <a:off x="8433720" y="5148720"/>
            <a:ext cx="619200" cy="429120"/>
          </a:xfrm>
          <a:prstGeom prst="rect">
            <a:avLst/>
          </a:prstGeom>
          <a:noFill/>
          <a:ln>
            <a:noFill/>
          </a:ln>
        </p:spPr>
        <p:txBody>
          <a:bodyPr lIns="90000" rIns="90000" tIns="45000" bIns="45000"/>
          <a:p>
            <a:fld id="{050BE5B3-AD0D-493C-97F7-CE04021AF8EB}" type="slidenum">
              <a:rPr lang="en-US">
                <a:latin typeface="Arial"/>
              </a:rPr>
              <a:t>&lt;number&gt;</a:t>
            </a:fld>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ALTER SYSTEM (9.4)</a:t>
            </a:r>
            <a:endParaRPr/>
          </a:p>
        </p:txBody>
      </p:sp>
      <p:sp>
        <p:nvSpPr>
          <p:cNvPr id="226" name="CustomShape 2"/>
          <p:cNvSpPr/>
          <p:nvPr/>
        </p:nvSpPr>
        <p:spPr>
          <a:xfrm>
            <a:off x="457200" y="862920"/>
            <a:ext cx="822744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Normally PostgreSQL settings need to be edited in the postgresql.conf, but now changes can be made via the ALTER SYSTEM command. </a:t>
            </a:r>
            <a:endParaRPr/>
          </a:p>
          <a:p>
            <a:pPr>
              <a:lnSpc>
                <a:spcPct val="100000"/>
              </a:lnSpc>
            </a:pPr>
            <a:endParaRPr/>
          </a:p>
          <a:p>
            <a:pPr>
              <a:lnSpc>
                <a:spcPct val="100000"/>
              </a:lnSpc>
            </a:pPr>
            <a:r>
              <a:rPr lang="en-US" sz="1400">
                <a:solidFill>
                  <a:srgbClr val="000000"/>
                </a:solidFill>
                <a:latin typeface="DejaVu Sans Mono"/>
                <a:ea typeface="Consolas"/>
              </a:rPr>
              <a:t>postgres=# ALTER SYSTEM SET log_min_duration_statement = '5s';</a:t>
            </a:r>
            <a:endParaRPr/>
          </a:p>
          <a:p>
            <a:pPr>
              <a:lnSpc>
                <a:spcPct val="100000"/>
              </a:lnSpc>
            </a:pPr>
            <a:endParaRPr/>
          </a:p>
          <a:p>
            <a:pPr>
              <a:lnSpc>
                <a:spcPct val="100000"/>
              </a:lnSpc>
            </a:pPr>
            <a:r>
              <a:rPr i="1" lang="en-US" sz="1400">
                <a:solidFill>
                  <a:srgbClr val="000000"/>
                </a:solidFill>
                <a:latin typeface="DejaVu Sans Mono"/>
                <a:ea typeface="Consolas"/>
              </a:rPr>
              <a:t>This doesn't actually change </a:t>
            </a:r>
            <a:r>
              <a:rPr b="1" i="1" lang="en-US" sz="1400">
                <a:solidFill>
                  <a:srgbClr val="000000"/>
                </a:solidFill>
                <a:latin typeface="DejaVu Sans Mono"/>
                <a:ea typeface="Consolas"/>
              </a:rPr>
              <a:t>postgresql.conf</a:t>
            </a:r>
            <a:r>
              <a:rPr i="1" lang="en-US" sz="1400">
                <a:solidFill>
                  <a:srgbClr val="000000"/>
                </a:solidFill>
                <a:latin typeface="DejaVu Sans Mono"/>
                <a:ea typeface="Consolas"/>
              </a:rPr>
              <a:t>. Instead it writes the setting to a file called postgresql.auto.conf. This file *always* gets read last, so it will always override any settings in postgresql.conf. Setting it to DEFAULT removes the line from </a:t>
            </a:r>
            <a:r>
              <a:rPr b="1" i="1" lang="en-US" sz="1400">
                <a:solidFill>
                  <a:srgbClr val="000000"/>
                </a:solidFill>
                <a:latin typeface="DejaVu Sans Mono"/>
                <a:ea typeface="Consolas"/>
              </a:rPr>
              <a:t>postgresql.auto.conf</a:t>
            </a:r>
            <a:r>
              <a:rPr i="1" lang="en-US" sz="1400">
                <a:solidFill>
                  <a:srgbClr val="000000"/>
                </a:solidFill>
                <a:latin typeface="DejaVu Sans Mono"/>
                <a:ea typeface="Consolas"/>
              </a:rPr>
              <a:t>:</a:t>
            </a:r>
            <a:endParaRPr/>
          </a:p>
          <a:p>
            <a:pPr>
              <a:lnSpc>
                <a:spcPct val="100000"/>
              </a:lnSpc>
            </a:pPr>
            <a:endParaRPr/>
          </a:p>
          <a:p>
            <a:pPr>
              <a:lnSpc>
                <a:spcPct val="100000"/>
              </a:lnSpc>
            </a:pPr>
            <a:r>
              <a:rPr lang="en-US" sz="1400">
                <a:solidFill>
                  <a:srgbClr val="000000"/>
                </a:solidFill>
                <a:latin typeface="DejaVu Sans Mono"/>
                <a:ea typeface="Consolas"/>
              </a:rPr>
              <a:t>postgres=# ALTER SYSTEM SET log_min_duration_statement = DEFAULT;</a:t>
            </a:r>
            <a:endParaRPr/>
          </a:p>
          <a:p>
            <a:pPr>
              <a:lnSpc>
                <a:spcPct val="100000"/>
              </a:lnSpc>
            </a:pPr>
            <a:endParaRPr/>
          </a:p>
          <a:p>
            <a:pPr>
              <a:lnSpc>
                <a:spcPct val="100000"/>
              </a:lnSpc>
            </a:pPr>
            <a:endParaRPr/>
          </a:p>
          <a:p>
            <a:pPr>
              <a:lnSpc>
                <a:spcPct val="100000"/>
              </a:lnSpc>
            </a:pPr>
            <a:r>
              <a:rPr i="1" lang="en-US" sz="1400">
                <a:solidFill>
                  <a:srgbClr val="000000"/>
                </a:solidFill>
                <a:latin typeface="Arial"/>
                <a:ea typeface="Arial"/>
              </a:rPr>
              <a:t>An advantage of making changes this way is that the settings are more likely to be correct as they are validated before they are added:</a:t>
            </a:r>
            <a:endParaRPr/>
          </a:p>
          <a:p>
            <a:pPr>
              <a:lnSpc>
                <a:spcPct val="100000"/>
              </a:lnSpc>
            </a:pPr>
            <a:endParaRPr/>
          </a:p>
          <a:p>
            <a:pPr>
              <a:lnSpc>
                <a:spcPct val="100000"/>
              </a:lnSpc>
            </a:pPr>
            <a:r>
              <a:rPr i="1" lang="en-US" sz="1400">
                <a:solidFill>
                  <a:srgbClr val="000000"/>
                </a:solidFill>
                <a:latin typeface="DejaVu Sans Mono"/>
                <a:ea typeface="Arial"/>
              </a:rPr>
              <a:t>postgres=# ALTER SYSTEM SET wal_level = 'like the legend of the phoenix';</a:t>
            </a:r>
            <a:endParaRPr/>
          </a:p>
          <a:p>
            <a:pPr>
              <a:lnSpc>
                <a:spcPct val="100000"/>
              </a:lnSpc>
            </a:pPr>
            <a:r>
              <a:rPr i="1" lang="en-US" sz="1400">
                <a:solidFill>
                  <a:srgbClr val="000000"/>
                </a:solidFill>
                <a:latin typeface="DejaVu Sans Mono"/>
                <a:ea typeface="Arial"/>
              </a:rPr>
              <a:t> </a:t>
            </a:r>
            <a:r>
              <a:rPr i="1" lang="en-US" sz="1400">
                <a:solidFill>
                  <a:srgbClr val="000000"/>
                </a:solidFill>
                <a:latin typeface="DejaVu Sans Mono"/>
                <a:ea typeface="Arial"/>
              </a:rPr>
              <a:t>ERROR:  invalid value for parameter "wal_level": "like the legend of the phoenix"</a:t>
            </a:r>
            <a:endParaRPr/>
          </a:p>
          <a:p>
            <a:pPr>
              <a:lnSpc>
                <a:spcPct val="100000"/>
              </a:lnSpc>
            </a:pPr>
            <a:r>
              <a:rPr i="1" lang="en-US" sz="1400">
                <a:solidFill>
                  <a:srgbClr val="000000"/>
                </a:solidFill>
                <a:latin typeface="DejaVu Sans Mono"/>
                <a:ea typeface="Arial"/>
              </a:rPr>
              <a:t> </a:t>
            </a:r>
            <a:r>
              <a:rPr i="1" lang="en-US" sz="1400">
                <a:solidFill>
                  <a:srgbClr val="000000"/>
                </a:solidFill>
                <a:latin typeface="DejaVu Sans Mono"/>
                <a:ea typeface="Arial"/>
              </a:rPr>
              <a:t>HINT:  Available values: minimal, archive, hot_standby, logical.</a:t>
            </a:r>
            <a:endParaRPr/>
          </a:p>
        </p:txBody>
      </p:sp>
      <p:sp>
        <p:nvSpPr>
          <p:cNvPr id="227" name="CustomShape 3"/>
          <p:cNvSpPr/>
          <p:nvPr/>
        </p:nvSpPr>
        <p:spPr>
          <a:xfrm>
            <a:off x="8433720" y="5148720"/>
            <a:ext cx="619200" cy="429120"/>
          </a:xfrm>
          <a:prstGeom prst="rect">
            <a:avLst/>
          </a:prstGeom>
          <a:noFill/>
          <a:ln>
            <a:noFill/>
          </a:ln>
        </p:spPr>
        <p:txBody>
          <a:bodyPr lIns="90000" rIns="90000" tIns="45000" bIns="45000"/>
          <a:p>
            <a:fld id="{E3BABC30-CFCC-4BDB-87B6-2DB90C029572}" type="slidenum">
              <a:rPr lang="en-US">
                <a:latin typeface="Arial"/>
              </a:rPr>
              <a:t>&lt;number&gt;</a:t>
            </a:fld>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Updatable security barrier views (9.4)</a:t>
            </a:r>
            <a:endParaRPr/>
          </a:p>
        </p:txBody>
      </p:sp>
      <p:sp>
        <p:nvSpPr>
          <p:cNvPr id="229" name="CustomShape 2"/>
          <p:cNvSpPr/>
          <p:nvPr/>
        </p:nvSpPr>
        <p:spPr>
          <a:xfrm>
            <a:off x="457200" y="862920"/>
            <a:ext cx="822744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Allows views to be used to implement row- and column-level security. </a:t>
            </a:r>
            <a:endParaRPr/>
          </a:p>
          <a:p>
            <a:pPr>
              <a:lnSpc>
                <a:spcPct val="100000"/>
              </a:lnSpc>
            </a:pPr>
            <a:endParaRPr/>
          </a:p>
          <a:p>
            <a:pPr>
              <a:lnSpc>
                <a:spcPct val="100000"/>
              </a:lnSpc>
            </a:pPr>
            <a:r>
              <a:rPr lang="en-US" sz="1200">
                <a:solidFill>
                  <a:srgbClr val="000000"/>
                </a:solidFill>
                <a:latin typeface="DejaVu Sans Mono"/>
                <a:ea typeface="Consolas"/>
              </a:rPr>
              <a:t>CREATE TABLE employees (</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employee_id SERIAL PRIMARY KEY,</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employee_name TEXT NOT NULL,</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department TEXT,</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salary MONEY);</a:t>
            </a:r>
            <a:endParaRPr/>
          </a:p>
          <a:p>
            <a:pPr>
              <a:lnSpc>
                <a:spcPct val="100000"/>
              </a:lnSpc>
            </a:pPr>
            <a:endParaRPr/>
          </a:p>
          <a:p>
            <a:pPr>
              <a:lnSpc>
                <a:spcPct val="100000"/>
              </a:lnSpc>
            </a:pPr>
            <a:r>
              <a:rPr lang="en-US" sz="1200">
                <a:solidFill>
                  <a:srgbClr val="000000"/>
                </a:solidFill>
                <a:latin typeface="DejaVu Sans Mono"/>
                <a:ea typeface="Consolas"/>
              </a:rPr>
              <a:t>CREATE VIEW sales_employees WITH (security_barrier = true) AS</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SELECT employee_id,</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employee_name,</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department</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FROM employees</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WHERE department = 'Sales'</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WITH CHECK OPTION;</a:t>
            </a:r>
            <a:endParaRPr/>
          </a:p>
          <a:p>
            <a:pPr>
              <a:lnSpc>
                <a:spcPct val="100000"/>
              </a:lnSpc>
            </a:pPr>
            <a:endParaRPr/>
          </a:p>
          <a:p>
            <a:pPr>
              <a:lnSpc>
                <a:spcPct val="100000"/>
              </a:lnSpc>
            </a:pPr>
            <a:r>
              <a:rPr lang="en-US" sz="1200">
                <a:solidFill>
                  <a:srgbClr val="000000"/>
                </a:solidFill>
                <a:latin typeface="DejaVu Sans Mono"/>
                <a:ea typeface="Consolas"/>
              </a:rPr>
              <a:t>REVOKE ALL ON employees FROM bob;</a:t>
            </a:r>
            <a:endParaRPr/>
          </a:p>
          <a:p>
            <a:pPr>
              <a:lnSpc>
                <a:spcPct val="100000"/>
              </a:lnSpc>
            </a:pPr>
            <a:r>
              <a:rPr lang="en-US" sz="1200">
                <a:solidFill>
                  <a:srgbClr val="000000"/>
                </a:solidFill>
                <a:latin typeface="DejaVu Sans Mono"/>
                <a:ea typeface="Consolas"/>
              </a:rPr>
              <a:t>GRANT SELECT, INSERT, UPDATE, DELETE ON sales_employees TO bob;</a:t>
            </a:r>
            <a:endParaRPr/>
          </a:p>
          <a:p>
            <a:pPr>
              <a:lnSpc>
                <a:spcPct val="100000"/>
              </a:lnSpc>
            </a:pPr>
            <a:endParaRPr/>
          </a:p>
          <a:p>
            <a:pPr>
              <a:lnSpc>
                <a:spcPct val="100000"/>
              </a:lnSpc>
            </a:pPr>
            <a:r>
              <a:rPr i="1" lang="en-US" sz="1200">
                <a:solidFill>
                  <a:srgbClr val="000000"/>
                </a:solidFill>
                <a:latin typeface="Arial"/>
                <a:ea typeface="Arial"/>
              </a:rPr>
              <a:t>This allows the user bob to read and update the details of any sales employees, but blocks access to salary information and any employees from other departments. In addition, the check option prevents bob from moving an employee to a different department.</a:t>
            </a:r>
            <a:endParaRPr/>
          </a:p>
        </p:txBody>
      </p:sp>
      <p:sp>
        <p:nvSpPr>
          <p:cNvPr id="230" name="CustomShape 3"/>
          <p:cNvSpPr/>
          <p:nvPr/>
        </p:nvSpPr>
        <p:spPr>
          <a:xfrm>
            <a:off x="8433720" y="5148720"/>
            <a:ext cx="619200" cy="429120"/>
          </a:xfrm>
          <a:prstGeom prst="rect">
            <a:avLst/>
          </a:prstGeom>
          <a:noFill/>
          <a:ln>
            <a:noFill/>
          </a:ln>
        </p:spPr>
        <p:txBody>
          <a:bodyPr lIns="90000" rIns="90000" tIns="45000" bIns="45000"/>
          <a:p>
            <a:fld id="{53940150-264F-499F-8D4D-31A9732AB893}" type="slidenum">
              <a:rPr lang="en-US">
                <a:latin typeface="Arial"/>
              </a:rPr>
              <a:t>&lt;number&gt;</a:t>
            </a:fld>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WITH ORDINALITY (9.4)</a:t>
            </a:r>
            <a:endParaRPr/>
          </a:p>
        </p:txBody>
      </p:sp>
      <p:sp>
        <p:nvSpPr>
          <p:cNvPr id="232" name="CustomShape 2"/>
          <p:cNvSpPr/>
          <p:nvPr/>
        </p:nvSpPr>
        <p:spPr>
          <a:xfrm>
            <a:off x="457200" y="862920"/>
            <a:ext cx="822744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Set-returning functions are most frequently used in the FROM clause of a query, and now if it's suffixed with WITH ORDINALITY, a column containing an ordered sequence of numbers is added.</a:t>
            </a:r>
            <a:endParaRPr/>
          </a:p>
          <a:p>
            <a:pPr>
              <a:lnSpc>
                <a:spcPct val="100000"/>
              </a:lnSpc>
            </a:pPr>
            <a:endParaRPr/>
          </a:p>
          <a:p>
            <a:pPr>
              <a:lnSpc>
                <a:spcPct val="100000"/>
              </a:lnSpc>
            </a:pPr>
            <a:r>
              <a:rPr lang="en-US" sz="1400">
                <a:solidFill>
                  <a:srgbClr val="000000"/>
                </a:solidFill>
                <a:latin typeface="DejaVu Sans Mono"/>
                <a:ea typeface="Consolas"/>
              </a:rPr>
              <a:t># SELECT * FROM generate_series(4,1,-1) WITH ORDINALITY;</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generate_series | ordinality </a:t>
            </a:r>
            <a:endParaRPr/>
          </a:p>
          <a:p>
            <a:pPr>
              <a:lnSpc>
                <a:spcPct val="100000"/>
              </a:lnSpc>
            </a:pP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4 |          1</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3 |          2</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2 |          3</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1 |          4</a:t>
            </a:r>
            <a:endParaRPr/>
          </a:p>
          <a:p>
            <a:pPr>
              <a:lnSpc>
                <a:spcPct val="100000"/>
              </a:lnSpc>
            </a:pPr>
            <a:endParaRPr/>
          </a:p>
          <a:p>
            <a:pPr>
              <a:lnSpc>
                <a:spcPct val="100000"/>
              </a:lnSpc>
            </a:pPr>
            <a:r>
              <a:rPr lang="en-US" sz="1400">
                <a:solidFill>
                  <a:srgbClr val="000000"/>
                </a:solidFill>
                <a:latin typeface="DejaVu Sans Mono"/>
                <a:ea typeface="Arial"/>
              </a:rPr>
              <a:t># SELECT * FROM json_object_keys('{"mobile": 4234234232, "email": "x@me.com", "address": "1 Street Lane"}'::json) WITH ORDINALITY;</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json_object_keys | ordinality </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mobile           |          1</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email            |          2</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address          |          3</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(3 rows)</a:t>
            </a:r>
            <a:endParaRPr/>
          </a:p>
          <a:p>
            <a:pPr>
              <a:lnSpc>
                <a:spcPct val="100000"/>
              </a:lnSpc>
            </a:pPr>
            <a:endParaRPr/>
          </a:p>
        </p:txBody>
      </p:sp>
      <p:sp>
        <p:nvSpPr>
          <p:cNvPr id="233" name="CustomShape 3"/>
          <p:cNvSpPr/>
          <p:nvPr/>
        </p:nvSpPr>
        <p:spPr>
          <a:xfrm>
            <a:off x="8433720" y="5148720"/>
            <a:ext cx="619200" cy="429120"/>
          </a:xfrm>
          <a:prstGeom prst="rect">
            <a:avLst/>
          </a:prstGeom>
          <a:noFill/>
          <a:ln>
            <a:noFill/>
          </a:ln>
        </p:spPr>
        <p:txBody>
          <a:bodyPr lIns="90000" rIns="90000" tIns="45000" bIns="45000"/>
          <a:p>
            <a:fld id="{7F1ED177-7A42-4391-A2C3-F778A189CA00}" type="slidenum">
              <a:rPr lang="en-US">
                <a:latin typeface="Arial"/>
              </a:rPr>
              <a:t>&lt;number&gt;</a:t>
            </a:fld>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Aggregate FILTER clause (9.4)</a:t>
            </a:r>
            <a:endParaRPr/>
          </a:p>
        </p:txBody>
      </p:sp>
      <p:sp>
        <p:nvSpPr>
          <p:cNvPr id="235" name="CustomShape 2"/>
          <p:cNvSpPr/>
          <p:nvPr/>
        </p:nvSpPr>
        <p:spPr>
          <a:xfrm>
            <a:off x="457200" y="862920"/>
            <a:ext cx="822744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The FILTER clause is a SQL standard syntax to control which rows are passed to an aggregate function in a query.</a:t>
            </a:r>
            <a:endParaRPr/>
          </a:p>
          <a:p>
            <a:pPr>
              <a:lnSpc>
                <a:spcPct val="100000"/>
              </a:lnSpc>
            </a:pPr>
            <a:endParaRPr/>
          </a:p>
          <a:p>
            <a:pPr>
              <a:lnSpc>
                <a:spcPct val="100000"/>
              </a:lnSpc>
            </a:pPr>
            <a:r>
              <a:rPr lang="en-US" sz="1400">
                <a:solidFill>
                  <a:srgbClr val="000000"/>
                </a:solidFill>
                <a:latin typeface="DejaVu Sans Mono"/>
                <a:ea typeface="Arial"/>
              </a:rPr>
              <a:t>SELECT array_agg(i) FILTER (WHERE i % 2 = 0) AS twos,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array_agg(i) FILTER (WHERE i % 3 = 0) AS threes,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array_agg(i) FILTER (WHERE i % 5 = 0) AS fives,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array_agg(i) FILTER (WHERE i % 7 = 0) AS sevens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FROM generate_series(1, 20) AS g(i);</a:t>
            </a:r>
            <a:endParaRPr/>
          </a:p>
          <a:p>
            <a:pPr>
              <a:lnSpc>
                <a:spcPct val="100000"/>
              </a:lnSpc>
            </a:pP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twos             |      threes      |    fives     | sevens</a:t>
            </a:r>
            <a:endParaRPr/>
          </a:p>
          <a:p>
            <a:pPr>
              <a:lnSpc>
                <a:spcPct val="100000"/>
              </a:lnSpc>
            </a:pP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{2,4,6,8,10,12,14,16,18,20} | {3,6,9,12,15,18} | {5,10,15,20} | {7,14}</a:t>
            </a:r>
            <a:endParaRPr/>
          </a:p>
          <a:p>
            <a:pPr>
              <a:lnSpc>
                <a:spcPct val="100000"/>
              </a:lnSpc>
            </a:pPr>
            <a:r>
              <a:rPr lang="en-US" sz="1400">
                <a:solidFill>
                  <a:srgbClr val="000000"/>
                </a:solidFill>
                <a:latin typeface="DejaVu Sans Mono"/>
                <a:ea typeface="Consolas"/>
              </a:rPr>
              <a:t>(1 row)</a:t>
            </a:r>
            <a:endParaRPr/>
          </a:p>
          <a:p>
            <a:pPr>
              <a:lnSpc>
                <a:spcPct val="100000"/>
              </a:lnSpc>
            </a:pPr>
            <a:endParaRPr/>
          </a:p>
        </p:txBody>
      </p:sp>
      <p:sp>
        <p:nvSpPr>
          <p:cNvPr id="236" name="CustomShape 3"/>
          <p:cNvSpPr/>
          <p:nvPr/>
        </p:nvSpPr>
        <p:spPr>
          <a:xfrm>
            <a:off x="8433720" y="5148720"/>
            <a:ext cx="619200" cy="429120"/>
          </a:xfrm>
          <a:prstGeom prst="rect">
            <a:avLst/>
          </a:prstGeom>
          <a:noFill/>
          <a:ln>
            <a:noFill/>
          </a:ln>
        </p:spPr>
        <p:txBody>
          <a:bodyPr lIns="90000" rIns="90000" tIns="45000" bIns="45000"/>
          <a:p>
            <a:fld id="{F11B778C-C211-415D-944F-209BD2A55289}" type="slidenum">
              <a:rPr lang="en-US">
                <a:latin typeface="Arial"/>
              </a:rPr>
              <a:t>&lt;number&gt;</a:t>
            </a:fld>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INSERT/DELETE/UPDATE … RETURNING { * | … } (8.2)</a:t>
            </a:r>
            <a:endParaRPr/>
          </a:p>
        </p:txBody>
      </p:sp>
      <p:sp>
        <p:nvSpPr>
          <p:cNvPr id="153"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sz="2400">
                <a:solidFill>
                  <a:srgbClr val="000000"/>
                </a:solidFill>
                <a:latin typeface="Arial"/>
                <a:ea typeface="Arial"/>
              </a:rPr>
              <a:t>Useful to to return values, such as the computed serial key for a new row.</a:t>
            </a:r>
            <a:endParaRPr/>
          </a:p>
          <a:p>
            <a:pPr>
              <a:lnSpc>
                <a:spcPct val="100000"/>
              </a:lnSpc>
            </a:pPr>
            <a:endParaRPr/>
          </a:p>
          <a:p>
            <a:pPr>
              <a:lnSpc>
                <a:spcPct val="100000"/>
              </a:lnSpc>
            </a:pPr>
            <a:r>
              <a:rPr lang="en-US" sz="2400">
                <a:solidFill>
                  <a:srgbClr val="000000"/>
                </a:solidFill>
                <a:latin typeface="DejaVu Sans Mono"/>
                <a:ea typeface="Consolas"/>
              </a:rPr>
              <a:t>cur.execute("""INSERT INTO items</a:t>
            </a:r>
            <a:endParaRPr/>
          </a:p>
          <a:p>
            <a:pPr>
              <a:lnSpc>
                <a:spcPct val="100000"/>
              </a:lnSpc>
            </a:pPr>
            <a:r>
              <a:rPr lang="en-US" sz="2400">
                <a:solidFill>
                  <a:srgbClr val="000000"/>
                </a:solidFill>
                <a:latin typeface="DejaVu Sans Mono"/>
                <a:ea typeface="Consolas"/>
              </a:rPr>
              <a:t>    </a:t>
            </a:r>
            <a:r>
              <a:rPr lang="en-US" sz="2400">
                <a:solidFill>
                  <a:srgbClr val="000000"/>
                </a:solidFill>
                <a:latin typeface="DejaVu Sans Mono"/>
                <a:ea typeface="Consolas"/>
              </a:rPr>
              <a:t>(count, label, tag) VALUES (%s, %s, %s)</a:t>
            </a:r>
            <a:endParaRPr/>
          </a:p>
          <a:p>
            <a:pPr>
              <a:lnSpc>
                <a:spcPct val="100000"/>
              </a:lnSpc>
            </a:pPr>
            <a:r>
              <a:rPr lang="en-US" sz="2400">
                <a:solidFill>
                  <a:srgbClr val="000000"/>
                </a:solidFill>
                <a:latin typeface="DejaVu Sans Mono"/>
                <a:ea typeface="Consolas"/>
              </a:rPr>
              <a:t>    </a:t>
            </a:r>
            <a:r>
              <a:rPr b="1" lang="en-US" sz="2400">
                <a:solidFill>
                  <a:srgbClr val="000000"/>
                </a:solidFill>
                <a:latin typeface="DejaVu Sans Mono"/>
                <a:ea typeface="Consolas"/>
              </a:rPr>
              <a:t>RETURNING id,count,label,tag</a:t>
            </a:r>
            <a:r>
              <a:rPr lang="en-US" sz="2400">
                <a:solidFill>
                  <a:srgbClr val="000000"/>
                </a:solidFill>
                <a:latin typeface="DejaVu Sans Mono"/>
                <a:ea typeface="Consolas"/>
              </a:rPr>
              <a:t>""", (None, 0, label, tag))</a:t>
            </a:r>
            <a:endParaRPr/>
          </a:p>
          <a:p>
            <a:pPr>
              <a:lnSpc>
                <a:spcPct val="100000"/>
              </a:lnSpc>
            </a:pPr>
            <a:endParaRPr/>
          </a:p>
          <a:p>
            <a:pPr>
              <a:lnSpc>
                <a:spcPct val="100000"/>
              </a:lnSpc>
            </a:pPr>
            <a:r>
              <a:rPr lang="en-US" sz="2400">
                <a:solidFill>
                  <a:srgbClr val="000000"/>
                </a:solidFill>
                <a:latin typeface="DejaVu Sans Mono"/>
                <a:ea typeface="Consolas"/>
              </a:rPr>
              <a:t>res = cur.fetchone()[0] # now we know what values were actually inserted, even serial-type ‘id’</a:t>
            </a:r>
            <a:endParaRPr/>
          </a:p>
        </p:txBody>
      </p:sp>
      <p:sp>
        <p:nvSpPr>
          <p:cNvPr id="154" name="CustomShape 3"/>
          <p:cNvSpPr/>
          <p:nvPr/>
        </p:nvSpPr>
        <p:spPr>
          <a:xfrm>
            <a:off x="8433000" y="5212080"/>
            <a:ext cx="619200" cy="429120"/>
          </a:xfrm>
          <a:prstGeom prst="rect">
            <a:avLst/>
          </a:prstGeom>
          <a:noFill/>
          <a:ln>
            <a:noFill/>
          </a:ln>
        </p:spPr>
        <p:txBody>
          <a:bodyPr lIns="90000" rIns="90000" tIns="45000" bIns="45000"/>
          <a:p>
            <a:fld id="{DD5ECAB5-BC5A-44D8-B9E9-458103F1E2F4}" type="slidenum">
              <a:rPr lang="en-US">
                <a:latin typeface="Arial"/>
              </a:rPr>
              <a:t>&lt;number&gt;</a:t>
            </a:fl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IMPORT FOREIGN SCHEMA (9.5)</a:t>
            </a:r>
            <a:endParaRPr/>
          </a:p>
        </p:txBody>
      </p:sp>
      <p:sp>
        <p:nvSpPr>
          <p:cNvPr id="238" name="CustomShape 2"/>
          <p:cNvSpPr/>
          <p:nvPr/>
        </p:nvSpPr>
        <p:spPr>
          <a:xfrm>
            <a:off x="457200" y="862920"/>
            <a:ext cx="822744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Previously, in order to create a foreign table in PostgreSQL, you would need to define the table, referencing the destination columns and data types, and if you have a lot of tables, this can become tedious and error-prone, and when those tables change, you need to do it all over again...</a:t>
            </a:r>
            <a:endParaRPr/>
          </a:p>
          <a:p>
            <a:pPr>
              <a:lnSpc>
                <a:spcPct val="100000"/>
              </a:lnSpc>
            </a:pPr>
            <a:r>
              <a:rPr lang="en-US">
                <a:solidFill>
                  <a:srgbClr val="000000"/>
                </a:solidFill>
                <a:latin typeface="Arial"/>
                <a:ea typeface="Arial"/>
              </a:rPr>
              <a:t>As of PostgreSQL 9.5, you can import tables en masse:</a:t>
            </a:r>
            <a:endParaRPr/>
          </a:p>
          <a:p>
            <a:pPr>
              <a:lnSpc>
                <a:spcPct val="100000"/>
              </a:lnSpc>
            </a:pPr>
            <a:endParaRPr/>
          </a:p>
          <a:p>
            <a:pPr>
              <a:lnSpc>
                <a:spcPct val="100000"/>
              </a:lnSpc>
            </a:pPr>
            <a:r>
              <a:rPr lang="en-US" sz="1400">
                <a:solidFill>
                  <a:srgbClr val="000000"/>
                </a:solidFill>
                <a:latin typeface="DejaVu Sans Mono"/>
                <a:ea typeface="Arial"/>
              </a:rPr>
              <a:t>IMPORT FOREIGN SCHEMA public</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FROM SERVER dest_server INTO remote;</a:t>
            </a:r>
            <a:endParaRPr/>
          </a:p>
          <a:p>
            <a:pPr>
              <a:lnSpc>
                <a:spcPct val="100000"/>
              </a:lnSpc>
            </a:pPr>
            <a:endParaRPr/>
          </a:p>
          <a:p>
            <a:pPr>
              <a:lnSpc>
                <a:spcPct val="100000"/>
              </a:lnSpc>
            </a:pPr>
            <a:r>
              <a:rPr lang="en-US" sz="1400">
                <a:solidFill>
                  <a:srgbClr val="000000"/>
                </a:solidFill>
                <a:latin typeface="DejaVu Sans Mono"/>
                <a:ea typeface="Arial"/>
              </a:rPr>
              <a:t>IMPORT FOREIGN SCHEMA public</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EXCEPT (reports, audit)</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FROM SERVER dest_server INTO remote;</a:t>
            </a:r>
            <a:endParaRPr/>
          </a:p>
          <a:p>
            <a:pPr>
              <a:lnSpc>
                <a:spcPct val="100000"/>
              </a:lnSpc>
            </a:pPr>
            <a:endParaRPr/>
          </a:p>
          <a:p>
            <a:pPr>
              <a:lnSpc>
                <a:spcPct val="100000"/>
              </a:lnSpc>
            </a:pPr>
            <a:r>
              <a:rPr lang="en-US" sz="1400">
                <a:solidFill>
                  <a:srgbClr val="000000"/>
                </a:solidFill>
                <a:latin typeface="DejaVu Sans Mono"/>
                <a:ea typeface="Arial"/>
              </a:rPr>
              <a:t>IMPORT FOREIGN SCHEMA public</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LIMIT TO (customers, purchases)</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FROM SERVER dest_server INTO remote;</a:t>
            </a:r>
            <a:endParaRPr/>
          </a:p>
          <a:p>
            <a:pPr>
              <a:lnSpc>
                <a:spcPct val="100000"/>
              </a:lnSpc>
            </a:pPr>
            <a:endParaRPr/>
          </a:p>
        </p:txBody>
      </p:sp>
      <p:sp>
        <p:nvSpPr>
          <p:cNvPr id="239" name="CustomShape 3"/>
          <p:cNvSpPr/>
          <p:nvPr/>
        </p:nvSpPr>
        <p:spPr>
          <a:xfrm>
            <a:off x="8433720" y="5148720"/>
            <a:ext cx="619200" cy="429120"/>
          </a:xfrm>
          <a:prstGeom prst="rect">
            <a:avLst/>
          </a:prstGeom>
          <a:noFill/>
          <a:ln>
            <a:noFill/>
          </a:ln>
        </p:spPr>
        <p:txBody>
          <a:bodyPr lIns="90000" rIns="90000" tIns="45000" bIns="45000"/>
          <a:p>
            <a:fld id="{C343113E-FF2F-4BDC-AA59-16DE795CE3AB}" type="slidenum">
              <a:rPr lang="en-US">
                <a:latin typeface="Arial"/>
              </a:rPr>
              <a:t>&lt;number&gt;</a:t>
            </a:fld>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BRIN INDEX (9.5)</a:t>
            </a:r>
            <a:endParaRPr/>
          </a:p>
        </p:txBody>
      </p:sp>
      <p:sp>
        <p:nvSpPr>
          <p:cNvPr id="241" name="CustomShape 2"/>
          <p:cNvSpPr/>
          <p:nvPr/>
        </p:nvSpPr>
        <p:spPr>
          <a:xfrm>
            <a:off x="457200" y="862920"/>
            <a:ext cx="822744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BRIN stands for Block Range INdexes, and store metadata on a range of pages. At the moment this means the minimum and maximum values per block.</a:t>
            </a:r>
            <a:endParaRPr/>
          </a:p>
          <a:p>
            <a:pPr>
              <a:lnSpc>
                <a:spcPct val="100000"/>
              </a:lnSpc>
            </a:pPr>
            <a:r>
              <a:rPr lang="en-US">
                <a:solidFill>
                  <a:srgbClr val="000000"/>
                </a:solidFill>
                <a:latin typeface="Arial"/>
                <a:ea typeface="Arial"/>
              </a:rPr>
              <a:t>This results in an inexpensive index that occupies a very small amount of space, and can speed up queries in extremely large tables. This allows the index to determine which blocks are the only ones worth checking, and all others can be skipped.</a:t>
            </a:r>
            <a:endParaRPr/>
          </a:p>
          <a:p>
            <a:pPr>
              <a:lnSpc>
                <a:spcPct val="100000"/>
              </a:lnSpc>
            </a:pPr>
            <a:endParaRPr/>
          </a:p>
          <a:p>
            <a:pPr>
              <a:lnSpc>
                <a:spcPct val="100000"/>
              </a:lnSpc>
            </a:pPr>
            <a:r>
              <a:rPr lang="en-US" sz="1400">
                <a:solidFill>
                  <a:srgbClr val="000000"/>
                </a:solidFill>
                <a:latin typeface="DejaVu Sans Mono"/>
                <a:ea typeface="Arial"/>
              </a:rPr>
              <a:t># -- Let's take a table of size ~13 GB</a:t>
            </a:r>
            <a:endParaRPr/>
          </a:p>
          <a:p>
            <a:pPr>
              <a:lnSpc>
                <a:spcPct val="100000"/>
              </a:lnSpc>
            </a:pPr>
            <a:endParaRPr/>
          </a:p>
          <a:p>
            <a:pPr>
              <a:lnSpc>
                <a:spcPct val="100000"/>
              </a:lnSpc>
            </a:pPr>
            <a:r>
              <a:rPr lang="en-US" sz="1400">
                <a:solidFill>
                  <a:srgbClr val="000000"/>
                </a:solidFill>
                <a:latin typeface="DejaVu Sans Mono"/>
                <a:ea typeface="Arial"/>
              </a:rPr>
              <a:t># CREATE INDEX idx_order_date_brin </a:t>
            </a:r>
            <a:r>
              <a:rPr lang="en-US" sz="1400">
                <a:solidFill>
                  <a:srgbClr val="000000"/>
                </a:solidFill>
                <a:latin typeface="DejaVu Sans Mono"/>
                <a:ea typeface="Consolas"/>
              </a:rPr>
              <a:t>ON orders USING BRIN (order_date);</a:t>
            </a:r>
            <a:endParaRPr/>
          </a:p>
          <a:p>
            <a:pPr>
              <a:lnSpc>
                <a:spcPct val="100000"/>
              </a:lnSpc>
            </a:pPr>
            <a:endParaRPr/>
          </a:p>
          <a:p>
            <a:pPr>
              <a:lnSpc>
                <a:spcPct val="100000"/>
              </a:lnSpc>
            </a:pPr>
            <a:r>
              <a:rPr lang="en-US" sz="1400">
                <a:solidFill>
                  <a:srgbClr val="000000"/>
                </a:solidFill>
                <a:latin typeface="DejaVu Sans Mono"/>
                <a:ea typeface="Arial"/>
              </a:rPr>
              <a:t>-- And see how much space it takes up</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 \di+ idx_order_date_brin</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List of relations</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Schema |        Name         | Type  | Owner | Table  |  Size  |</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public | idx_order_date_brin | index | thom  | orders | </a:t>
            </a:r>
            <a:r>
              <a:rPr b="1" lang="en-US" sz="1400">
                <a:solidFill>
                  <a:srgbClr val="000000"/>
                </a:solidFill>
                <a:latin typeface="DejaVu Sans Mono"/>
                <a:ea typeface="Arial"/>
              </a:rPr>
              <a:t>504 kB</a:t>
            </a:r>
            <a:r>
              <a:rPr lang="en-US" sz="1400">
                <a:solidFill>
                  <a:srgbClr val="000000"/>
                </a:solidFill>
                <a:latin typeface="DejaVu Sans Mono"/>
                <a:ea typeface="Arial"/>
              </a:rPr>
              <a:t> | </a:t>
            </a:r>
            <a:endParaRPr/>
          </a:p>
          <a:p>
            <a:pPr>
              <a:lnSpc>
                <a:spcPct val="100000"/>
              </a:lnSpc>
            </a:pPr>
            <a:r>
              <a:rPr lang="en-US" sz="1400">
                <a:solidFill>
                  <a:srgbClr val="000000"/>
                </a:solidFill>
                <a:latin typeface="DejaVu Sans Mono"/>
                <a:ea typeface="Arial"/>
              </a:rPr>
              <a:t> </a:t>
            </a:r>
            <a:r>
              <a:rPr lang="en-US" sz="1400">
                <a:solidFill>
                  <a:srgbClr val="000000"/>
                </a:solidFill>
                <a:latin typeface="DejaVu Sans Mono"/>
                <a:ea typeface="Arial"/>
              </a:rPr>
              <a:t>(1 row)</a:t>
            </a:r>
            <a:endParaRPr/>
          </a:p>
          <a:p>
            <a:pPr>
              <a:lnSpc>
                <a:spcPct val="100000"/>
              </a:lnSpc>
            </a:pPr>
            <a:endParaRPr/>
          </a:p>
        </p:txBody>
      </p:sp>
      <p:sp>
        <p:nvSpPr>
          <p:cNvPr id="242" name="CustomShape 3"/>
          <p:cNvSpPr/>
          <p:nvPr/>
        </p:nvSpPr>
        <p:spPr>
          <a:xfrm>
            <a:off x="8433720" y="5148720"/>
            <a:ext cx="619200" cy="429120"/>
          </a:xfrm>
          <a:prstGeom prst="rect">
            <a:avLst/>
          </a:prstGeom>
          <a:noFill/>
          <a:ln>
            <a:noFill/>
          </a:ln>
        </p:spPr>
        <p:txBody>
          <a:bodyPr lIns="90000" rIns="90000" tIns="45000" bIns="45000"/>
          <a:p>
            <a:fld id="{F1DA4A0C-543F-4430-8A75-EEB1567C27D6}" type="slidenum">
              <a:rPr lang="en-US">
                <a:latin typeface="Arial"/>
              </a:rPr>
              <a:t>&lt;number&gt;</a:t>
            </a:fld>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GROUPING SETS, CUBE and ROLLUP (9.5)</a:t>
            </a:r>
            <a:endParaRPr/>
          </a:p>
        </p:txBody>
      </p:sp>
      <p:sp>
        <p:nvSpPr>
          <p:cNvPr id="244" name="CustomShape 2"/>
          <p:cNvSpPr/>
          <p:nvPr/>
        </p:nvSpPr>
        <p:spPr>
          <a:xfrm>
            <a:off x="5486400" y="785520"/>
            <a:ext cx="3381840" cy="4608000"/>
          </a:xfrm>
          <a:prstGeom prst="rect">
            <a:avLst/>
          </a:prstGeom>
          <a:noFill/>
          <a:ln>
            <a:noFill/>
          </a:ln>
        </p:spPr>
      </p:sp>
      <p:sp>
        <p:nvSpPr>
          <p:cNvPr id="245" name="CustomShape 3"/>
          <p:cNvSpPr/>
          <p:nvPr/>
        </p:nvSpPr>
        <p:spPr>
          <a:xfrm>
            <a:off x="378360" y="845280"/>
            <a:ext cx="4936320" cy="4608000"/>
          </a:xfrm>
          <a:prstGeom prst="rect">
            <a:avLst/>
          </a:prstGeom>
          <a:noFill/>
          <a:ln>
            <a:noFill/>
          </a:ln>
        </p:spPr>
        <p:txBody>
          <a:bodyPr lIns="90000" rIns="90000" tIns="91440" bIns="91440"/>
          <a:p>
            <a:pPr>
              <a:lnSpc>
                <a:spcPct val="100000"/>
              </a:lnSpc>
            </a:pPr>
            <a:r>
              <a:rPr lang="en-US" sz="1100">
                <a:solidFill>
                  <a:srgbClr val="000000"/>
                </a:solidFill>
                <a:latin typeface="DejaVu Sans Mono"/>
              </a:rPr>
              <a:t># SELECT * FROM employees;</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name   |      role       | department |  gender   </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Tim      | Manager         | Sales      | Male</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Sarah    | Manager         | Finance    | Female</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Neil     | Accountant      | Finance    | Male</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Joe      | Project Manager | Sales      | Male</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Yvette   | Project Manager | Finance    | Female</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Craig    | Project Manager | IT         | Male</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Penelope | Manager         | IT         | Female</a:t>
            </a:r>
            <a:endParaRPr/>
          </a:p>
          <a:p>
            <a:pPr>
              <a:lnSpc>
                <a:spcPct val="100000"/>
              </a:lnSpc>
            </a:pPr>
            <a:endParaRPr/>
          </a:p>
          <a:p>
            <a:pPr>
              <a:lnSpc>
                <a:spcPct val="100000"/>
              </a:lnSpc>
            </a:pPr>
            <a:r>
              <a:rPr lang="en-US" sz="1100">
                <a:solidFill>
                  <a:srgbClr val="000000"/>
                </a:solidFill>
                <a:latin typeface="DejaVu Sans Mono"/>
                <a:ea typeface="Consolas"/>
              </a:rPr>
              <a:t># SELECT department, role, gender, count(*)</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FROM employees</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GROUP BY GROUPING SETS (department, role, gender, ());</a:t>
            </a:r>
            <a:endParaRPr/>
          </a:p>
          <a:p>
            <a:pPr>
              <a:lnSpc>
                <a:spcPct val="100000"/>
              </a:lnSpc>
            </a:pPr>
            <a:r>
              <a:rPr lang="en-US" sz="1100">
                <a:solidFill>
                  <a:srgbClr val="000000"/>
                </a:solidFill>
                <a:latin typeface="DejaVu Sans Mono"/>
                <a:ea typeface="Consolas"/>
              </a:rPr>
              <a:t> </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department |      role       |  gender   | count </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Finance    |                 |           |     3</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IT         |                 |           |     2</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Sales      |                 |           |     2</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                 |           |     7</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                 | Female    |     3</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                 | Male      |     4</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 Accountant      |           |     1</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 Manager         |           |     3</a:t>
            </a:r>
            <a:endParaRPr/>
          </a:p>
          <a:p>
            <a:pPr>
              <a:lnSpc>
                <a:spcPct val="100000"/>
              </a:lnSpc>
            </a:pPr>
            <a:r>
              <a:rPr lang="en-US" sz="1100">
                <a:solidFill>
                  <a:srgbClr val="000000"/>
                </a:solidFill>
                <a:latin typeface="DejaVu Sans Mono"/>
                <a:ea typeface="Consolas"/>
              </a:rPr>
              <a:t>             </a:t>
            </a:r>
            <a:r>
              <a:rPr lang="en-US" sz="1100">
                <a:solidFill>
                  <a:srgbClr val="000000"/>
                </a:solidFill>
                <a:latin typeface="DejaVu Sans Mono"/>
                <a:ea typeface="Consolas"/>
              </a:rPr>
              <a:t>| Project Manager |           |     3</a:t>
            </a:r>
            <a:endParaRPr/>
          </a:p>
          <a:p>
            <a:pPr>
              <a:lnSpc>
                <a:spcPct val="100000"/>
              </a:lnSpc>
            </a:pPr>
            <a:endParaRPr/>
          </a:p>
        </p:txBody>
      </p:sp>
      <p:sp>
        <p:nvSpPr>
          <p:cNvPr id="246" name="CustomShape 4"/>
          <p:cNvSpPr/>
          <p:nvPr/>
        </p:nvSpPr>
        <p:spPr>
          <a:xfrm>
            <a:off x="5394960" y="914400"/>
            <a:ext cx="3656160" cy="4479120"/>
          </a:xfrm>
          <a:prstGeom prst="rect">
            <a:avLst/>
          </a:prstGeom>
          <a:noFill/>
          <a:ln>
            <a:noFill/>
          </a:ln>
        </p:spPr>
        <p:txBody>
          <a:bodyPr lIns="90000" rIns="90000" tIns="91440" bIns="91440"/>
          <a:p>
            <a:pPr>
              <a:lnSpc>
                <a:spcPct val="100000"/>
              </a:lnSpc>
            </a:pPr>
            <a:r>
              <a:rPr i="1" lang="en-US" sz="1400">
                <a:solidFill>
                  <a:srgbClr val="000000"/>
                </a:solidFill>
                <a:latin typeface="DejaVu Sans Mono"/>
              </a:rPr>
              <a:t>If we wanted to see summaries for each department, role and gender, we can use </a:t>
            </a:r>
            <a:r>
              <a:rPr b="1" i="1" lang="en-US" sz="1400">
                <a:solidFill>
                  <a:srgbClr val="000000"/>
                </a:solidFill>
                <a:latin typeface="DejaVu Sans Mono"/>
              </a:rPr>
              <a:t>GROUPING SETS</a:t>
            </a:r>
            <a:r>
              <a:rPr i="1" lang="en-US" sz="1400">
                <a:solidFill>
                  <a:srgbClr val="000000"/>
                </a:solidFill>
                <a:latin typeface="DejaVu Sans Mono"/>
              </a:rPr>
              <a:t>. Here we can see the count of employees in each department, each role, and each gender. We also get a total where all columns except count are blank.</a:t>
            </a:r>
            <a:endParaRPr/>
          </a:p>
          <a:p>
            <a:pPr>
              <a:lnSpc>
                <a:spcPct val="100000"/>
              </a:lnSpc>
            </a:pPr>
            <a:endParaRPr/>
          </a:p>
          <a:p>
            <a:pPr>
              <a:lnSpc>
                <a:spcPct val="100000"/>
              </a:lnSpc>
            </a:pPr>
            <a:r>
              <a:rPr i="1" lang="en-US" sz="1400">
                <a:solidFill>
                  <a:srgbClr val="000000"/>
                </a:solidFill>
                <a:latin typeface="DejaVu Sans Mono"/>
                <a:ea typeface="Arial"/>
              </a:rPr>
              <a:t>If we wanted a count for every combination of those 3 categories, we could use </a:t>
            </a:r>
            <a:r>
              <a:rPr b="1" i="1" lang="en-US" sz="1400">
                <a:solidFill>
                  <a:srgbClr val="000000"/>
                </a:solidFill>
                <a:latin typeface="DejaVu Sans Mono"/>
                <a:ea typeface="Arial"/>
              </a:rPr>
              <a:t>CUBE</a:t>
            </a:r>
            <a:r>
              <a:rPr i="1" lang="en-US" sz="1400">
                <a:solidFill>
                  <a:srgbClr val="000000"/>
                </a:solidFill>
                <a:latin typeface="DejaVu Sans Mono"/>
                <a:ea typeface="Arial"/>
              </a:rPr>
              <a:t>.</a:t>
            </a:r>
            <a:endParaRPr/>
          </a:p>
          <a:p>
            <a:pPr>
              <a:lnSpc>
                <a:spcPct val="100000"/>
              </a:lnSpc>
            </a:pPr>
            <a:endParaRPr/>
          </a:p>
          <a:p>
            <a:pPr>
              <a:lnSpc>
                <a:spcPct val="100000"/>
              </a:lnSpc>
            </a:pPr>
            <a:r>
              <a:rPr i="1" lang="en-US" sz="1400">
                <a:solidFill>
                  <a:srgbClr val="000000"/>
                </a:solidFill>
                <a:latin typeface="DejaVu Sans Mono"/>
                <a:ea typeface="Arial"/>
              </a:rPr>
              <a:t>So we get counts for every combination of all values. If we wanted to ensure columns are grouped in sequence, where we only summarise from the left to right, we'd use </a:t>
            </a:r>
            <a:r>
              <a:rPr b="1" i="1" lang="en-US" sz="1400">
                <a:solidFill>
                  <a:srgbClr val="000000"/>
                </a:solidFill>
                <a:latin typeface="DejaVu Sans Mono"/>
                <a:ea typeface="Arial"/>
              </a:rPr>
              <a:t>ROLLUP</a:t>
            </a:r>
            <a:r>
              <a:rPr i="1" lang="en-US" sz="1400">
                <a:solidFill>
                  <a:srgbClr val="000000"/>
                </a:solidFill>
                <a:latin typeface="DejaVu Sans Mono"/>
                <a:ea typeface="Arial"/>
              </a:rPr>
              <a:t>.</a:t>
            </a:r>
            <a:endParaRPr/>
          </a:p>
        </p:txBody>
      </p:sp>
      <p:sp>
        <p:nvSpPr>
          <p:cNvPr id="247" name="CustomShape 5"/>
          <p:cNvSpPr/>
          <p:nvPr/>
        </p:nvSpPr>
        <p:spPr>
          <a:xfrm>
            <a:off x="8433720" y="5148720"/>
            <a:ext cx="619200" cy="429120"/>
          </a:xfrm>
          <a:prstGeom prst="rect">
            <a:avLst/>
          </a:prstGeom>
          <a:noFill/>
          <a:ln>
            <a:noFill/>
          </a:ln>
        </p:spPr>
        <p:txBody>
          <a:bodyPr lIns="90000" rIns="90000" tIns="45000" bIns="45000"/>
          <a:p>
            <a:fld id="{C369CF8D-198C-41D3-B3F7-35931CA5170A}" type="slidenum">
              <a:rPr lang="en-US">
                <a:latin typeface="Arial"/>
              </a:rPr>
              <a:t>&lt;number&gt;</a:t>
            </a:fld>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JSONB-modifying operators and functions (9.5)</a:t>
            </a:r>
            <a:endParaRPr/>
          </a:p>
        </p:txBody>
      </p:sp>
      <p:sp>
        <p:nvSpPr>
          <p:cNvPr id="249" name="CustomShape 2"/>
          <p:cNvSpPr/>
          <p:nvPr/>
        </p:nvSpPr>
        <p:spPr>
          <a:xfrm>
            <a:off x="274320" y="862920"/>
            <a:ext cx="868536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As of 9.5, JSONB data can now be modified.</a:t>
            </a:r>
            <a:endParaRPr/>
          </a:p>
          <a:p>
            <a:pPr>
              <a:lnSpc>
                <a:spcPct val="100000"/>
              </a:lnSpc>
            </a:pPr>
            <a:endParaRPr/>
          </a:p>
          <a:p>
            <a:pPr>
              <a:lnSpc>
                <a:spcPct val="100000"/>
              </a:lnSpc>
            </a:pPr>
            <a:r>
              <a:rPr lang="en-US" sz="1400">
                <a:solidFill>
                  <a:srgbClr val="000000"/>
                </a:solidFill>
                <a:latin typeface="DejaVu Sans Mono"/>
                <a:ea typeface="Arial"/>
              </a:rPr>
              <a:t>-- jsonb || jsonb (concatenate / overwrite)</a:t>
            </a:r>
            <a:endParaRPr/>
          </a:p>
          <a:p>
            <a:pPr>
              <a:lnSpc>
                <a:spcPct val="100000"/>
              </a:lnSpc>
            </a:pPr>
            <a:r>
              <a:rPr lang="en-US" sz="1400">
                <a:solidFill>
                  <a:srgbClr val="000000"/>
                </a:solidFill>
                <a:latin typeface="DejaVu Sans Mono"/>
                <a:ea typeface="Consolas"/>
              </a:rPr>
              <a:t># SELECT '{"town": "Dataville", "population": 4096}'::jsonb || '</a:t>
            </a:r>
            <a:r>
              <a:rPr b="1" lang="en-US" sz="1400">
                <a:solidFill>
                  <a:srgbClr val="000000"/>
                </a:solidFill>
                <a:latin typeface="DejaVu Sans Mono"/>
                <a:ea typeface="Consolas"/>
              </a:rPr>
              <a:t>{"population": 8192}</a:t>
            </a:r>
            <a:r>
              <a:rPr lang="en-US" sz="1400">
                <a:solidFill>
                  <a:srgbClr val="000000"/>
                </a:solidFill>
                <a:latin typeface="DejaVu Sans Mono"/>
                <a:ea typeface="Consolas"/>
              </a:rPr>
              <a:t>'::jsonb;</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?column?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{"town": "Dataville", </a:t>
            </a:r>
            <a:r>
              <a:rPr b="1" lang="en-US" sz="1400">
                <a:solidFill>
                  <a:srgbClr val="000000"/>
                </a:solidFill>
                <a:latin typeface="DejaVu Sans Mono"/>
                <a:ea typeface="Consolas"/>
              </a:rPr>
              <a:t>"population": 8192</a:t>
            </a:r>
            <a:r>
              <a:rPr lang="en-US" sz="1400">
                <a:solidFill>
                  <a:srgbClr val="000000"/>
                </a:solidFill>
                <a:latin typeface="DejaVu Sans Mono"/>
                <a:ea typeface="Consolas"/>
              </a:rPr>
              <a:t>}</a:t>
            </a:r>
            <a:endParaRPr/>
          </a:p>
          <a:p>
            <a:pPr>
              <a:lnSpc>
                <a:spcPct val="100000"/>
              </a:lnSpc>
            </a:pPr>
            <a:endParaRPr/>
          </a:p>
          <a:p>
            <a:pPr>
              <a:lnSpc>
                <a:spcPct val="100000"/>
              </a:lnSpc>
            </a:pPr>
            <a:r>
              <a:rPr lang="en-US" sz="1400">
                <a:solidFill>
                  <a:srgbClr val="000000"/>
                </a:solidFill>
                <a:latin typeface="DejaVu Sans Mono"/>
                <a:ea typeface="Consolas"/>
              </a:rPr>
              <a:t>-- jsonb - text / int (remove key / array element)</a:t>
            </a:r>
            <a:endParaRPr/>
          </a:p>
          <a:p>
            <a:pPr>
              <a:lnSpc>
                <a:spcPct val="100000"/>
              </a:lnSpc>
            </a:pPr>
            <a:r>
              <a:rPr lang="en-US" sz="1400">
                <a:solidFill>
                  <a:srgbClr val="000000"/>
                </a:solidFill>
                <a:latin typeface="DejaVu Sans Mono"/>
                <a:ea typeface="Consolas"/>
              </a:rPr>
              <a:t>-- jsonb #- text[] / int (remove key / array element in path)</a:t>
            </a:r>
            <a:endParaRPr/>
          </a:p>
          <a:p>
            <a:pPr>
              <a:lnSpc>
                <a:spcPct val="100000"/>
              </a:lnSpc>
            </a:pPr>
            <a:r>
              <a:rPr lang="en-US" sz="1400">
                <a:solidFill>
                  <a:srgbClr val="000000"/>
                </a:solidFill>
                <a:latin typeface="DejaVu Sans Mono"/>
                <a:ea typeface="Consolas"/>
              </a:rPr>
              <a:t># SELECT '{"name": "James", "</a:t>
            </a:r>
            <a:r>
              <a:rPr b="1" lang="en-US" sz="1400">
                <a:solidFill>
                  <a:srgbClr val="000000"/>
                </a:solidFill>
                <a:latin typeface="DejaVu Sans Mono"/>
                <a:ea typeface="Consolas"/>
              </a:rPr>
              <a:t>contact</a:t>
            </a:r>
            <a:r>
              <a:rPr lang="en-US" sz="1400">
                <a:solidFill>
                  <a:srgbClr val="000000"/>
                </a:solidFill>
                <a:latin typeface="DejaVu Sans Mono"/>
                <a:ea typeface="Consolas"/>
              </a:rPr>
              <a:t>": {"phone": "01234 567890", "</a:t>
            </a:r>
            <a:r>
              <a:rPr b="1" lang="en-US" sz="1400">
                <a:solidFill>
                  <a:srgbClr val="000000"/>
                </a:solidFill>
                <a:latin typeface="DejaVu Sans Mono"/>
                <a:ea typeface="Consolas"/>
              </a:rPr>
              <a:t>fax</a:t>
            </a:r>
            <a:r>
              <a:rPr lang="en-US" sz="1400">
                <a:solidFill>
                  <a:srgbClr val="000000"/>
                </a:solidFill>
                <a:latin typeface="DejaVu Sans Mono"/>
                <a:ea typeface="Consolas"/>
              </a:rPr>
              <a:t>": "01987 543210"}}'::jsonb #- '</a:t>
            </a:r>
            <a:r>
              <a:rPr b="1" lang="en-US" sz="1400">
                <a:solidFill>
                  <a:srgbClr val="000000"/>
                </a:solidFill>
                <a:latin typeface="DejaVu Sans Mono"/>
                <a:ea typeface="Consolas"/>
              </a:rPr>
              <a:t>{contact,fax}</a:t>
            </a:r>
            <a:r>
              <a:rPr lang="en-US" sz="1400">
                <a:solidFill>
                  <a:srgbClr val="000000"/>
                </a:solidFill>
                <a:latin typeface="DejaVu Sans Mono"/>
                <a:ea typeface="Consolas"/>
              </a:rPr>
              <a:t>'::text[];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?column?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{"name": "James", "</a:t>
            </a:r>
            <a:r>
              <a:rPr b="1" lang="en-US" sz="1400">
                <a:solidFill>
                  <a:srgbClr val="000000"/>
                </a:solidFill>
                <a:latin typeface="DejaVu Sans Mono"/>
                <a:ea typeface="Consolas"/>
              </a:rPr>
              <a:t>contact</a:t>
            </a:r>
            <a:r>
              <a:rPr lang="en-US" sz="1400">
                <a:solidFill>
                  <a:srgbClr val="000000"/>
                </a:solidFill>
                <a:latin typeface="DejaVu Sans Mono"/>
                <a:ea typeface="Consolas"/>
              </a:rPr>
              <a:t>": {"phone": "01234 567890"}}</a:t>
            </a:r>
            <a:endParaRPr/>
          </a:p>
          <a:p>
            <a:pPr>
              <a:lnSpc>
                <a:spcPct val="100000"/>
              </a:lnSpc>
            </a:pPr>
            <a:endParaRPr/>
          </a:p>
          <a:p>
            <a:pPr>
              <a:lnSpc>
                <a:spcPct val="100000"/>
              </a:lnSpc>
            </a:pPr>
            <a:r>
              <a:rPr lang="en-US" sz="1400">
                <a:solidFill>
                  <a:srgbClr val="000000"/>
                </a:solidFill>
                <a:latin typeface="DejaVu Sans Mono"/>
                <a:ea typeface="Consolas"/>
              </a:rPr>
              <a:t>-- jsonb_set – UPDATE for jsonb</a:t>
            </a:r>
            <a:endParaRPr/>
          </a:p>
          <a:p>
            <a:pPr>
              <a:lnSpc>
                <a:spcPct val="100000"/>
              </a:lnSpc>
            </a:pPr>
            <a:r>
              <a:rPr lang="en-US" sz="1400">
                <a:solidFill>
                  <a:srgbClr val="000000"/>
                </a:solidFill>
                <a:latin typeface="DejaVu Sans Mono"/>
                <a:ea typeface="Consolas"/>
              </a:rPr>
              <a:t>-- jsonb_pretty – format jsonb for reading by humans</a:t>
            </a:r>
            <a:endParaRPr/>
          </a:p>
          <a:p>
            <a:pPr>
              <a:lnSpc>
                <a:spcPct val="100000"/>
              </a:lnSpc>
            </a:pPr>
            <a:endParaRPr/>
          </a:p>
        </p:txBody>
      </p:sp>
      <p:sp>
        <p:nvSpPr>
          <p:cNvPr id="250" name="CustomShape 3"/>
          <p:cNvSpPr/>
          <p:nvPr/>
        </p:nvSpPr>
        <p:spPr>
          <a:xfrm>
            <a:off x="8433720" y="5148720"/>
            <a:ext cx="619200" cy="429120"/>
          </a:xfrm>
          <a:prstGeom prst="rect">
            <a:avLst/>
          </a:prstGeom>
          <a:noFill/>
          <a:ln>
            <a:noFill/>
          </a:ln>
        </p:spPr>
        <p:txBody>
          <a:bodyPr lIns="90000" rIns="90000" tIns="45000" bIns="45000"/>
          <a:p>
            <a:fld id="{F09DC0C3-BAE7-4915-967E-4E26797D45C6}" type="slidenum">
              <a:rPr lang="en-US">
                <a:latin typeface="Arial"/>
              </a:rPr>
              <a:t>&lt;number&gt;</a:t>
            </a:fld>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457200" y="457200"/>
            <a:ext cx="8227440" cy="63864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INSERT ... ON CONFLICT DO NOTHING/UPDATE ("UPSERT") (9.5)</a:t>
            </a:r>
            <a:endParaRPr/>
          </a:p>
        </p:txBody>
      </p:sp>
      <p:sp>
        <p:nvSpPr>
          <p:cNvPr id="252" name="CustomShape 2"/>
          <p:cNvSpPr/>
          <p:nvPr/>
        </p:nvSpPr>
        <p:spPr>
          <a:xfrm>
            <a:off x="274320" y="2011680"/>
            <a:ext cx="4387680" cy="3459240"/>
          </a:xfrm>
          <a:prstGeom prst="rect">
            <a:avLst/>
          </a:prstGeom>
          <a:noFill/>
          <a:ln>
            <a:noFill/>
          </a:ln>
        </p:spPr>
        <p:txBody>
          <a:bodyPr lIns="90000" rIns="90000" tIns="91440" bIns="91440"/>
          <a:p>
            <a:pPr>
              <a:lnSpc>
                <a:spcPct val="100000"/>
              </a:lnSpc>
            </a:pPr>
            <a:r>
              <a:rPr lang="en-US" sz="1200">
                <a:solidFill>
                  <a:srgbClr val="000000"/>
                </a:solidFill>
                <a:latin typeface="DejaVu Sans Mono"/>
                <a:ea typeface="Consolas"/>
              </a:rPr>
              <a:t># SELECT username, logins FROM user_logins;</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username | logins </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James    |      4</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Lois     |      2</a:t>
            </a:r>
            <a:endParaRPr/>
          </a:p>
          <a:p>
            <a:pPr>
              <a:lnSpc>
                <a:spcPct val="100000"/>
              </a:lnSpc>
            </a:pPr>
            <a:endParaRPr/>
          </a:p>
          <a:p>
            <a:pPr>
              <a:lnSpc>
                <a:spcPct val="100000"/>
              </a:lnSpc>
            </a:pPr>
            <a:r>
              <a:rPr lang="en-US" sz="1200">
                <a:solidFill>
                  <a:srgbClr val="000000"/>
                </a:solidFill>
                <a:latin typeface="DejaVu Sans Mono"/>
                <a:ea typeface="Consolas"/>
              </a:rPr>
              <a:t># INSERT INTO user_logins (username, logins)</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VALUES ('Naomi',1),('James',1);</a:t>
            </a:r>
            <a:endParaRPr/>
          </a:p>
          <a:p>
            <a:pPr>
              <a:lnSpc>
                <a:spcPct val="100000"/>
              </a:lnSpc>
            </a:pPr>
            <a:r>
              <a:rPr lang="en-US" sz="1200">
                <a:solidFill>
                  <a:srgbClr val="000000"/>
                </a:solidFill>
                <a:latin typeface="DejaVu Sans Mono"/>
                <a:ea typeface="Consolas"/>
              </a:rPr>
              <a:t> </a:t>
            </a:r>
            <a:r>
              <a:rPr b="1" lang="en-US" sz="1200">
                <a:solidFill>
                  <a:srgbClr val="000000"/>
                </a:solidFill>
                <a:latin typeface="DejaVu Sans Mono"/>
                <a:ea typeface="Consolas"/>
              </a:rPr>
              <a:t>ERROR:  duplicate key value violates unique constraint "users_pkey"</a:t>
            </a:r>
            <a:endParaRPr/>
          </a:p>
          <a:p>
            <a:pPr>
              <a:lnSpc>
                <a:spcPct val="100000"/>
              </a:lnSpc>
            </a:pPr>
            <a:r>
              <a:rPr b="1" lang="en-US" sz="1200">
                <a:solidFill>
                  <a:srgbClr val="000000"/>
                </a:solidFill>
                <a:latin typeface="DejaVu Sans Mono"/>
                <a:ea typeface="Consolas"/>
              </a:rPr>
              <a:t> </a:t>
            </a:r>
            <a:r>
              <a:rPr b="1" lang="en-US" sz="1200">
                <a:solidFill>
                  <a:srgbClr val="000000"/>
                </a:solidFill>
                <a:latin typeface="DejaVu Sans Mono"/>
                <a:ea typeface="Consolas"/>
              </a:rPr>
              <a:t>DETAIL:  Key (username)=(James) already exists.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53" name="CustomShape 3"/>
          <p:cNvSpPr/>
          <p:nvPr/>
        </p:nvSpPr>
        <p:spPr>
          <a:xfrm>
            <a:off x="4572000" y="2011680"/>
            <a:ext cx="4268880" cy="3381840"/>
          </a:xfrm>
          <a:prstGeom prst="rect">
            <a:avLst/>
          </a:prstGeom>
          <a:noFill/>
          <a:ln>
            <a:noFill/>
          </a:ln>
        </p:spPr>
        <p:txBody>
          <a:bodyPr lIns="90000" rIns="90000" tIns="91440" bIns="91440"/>
          <a:p>
            <a:pPr>
              <a:lnSpc>
                <a:spcPct val="100000"/>
              </a:lnSpc>
            </a:pPr>
            <a:r>
              <a:rPr lang="en-US" sz="1200">
                <a:solidFill>
                  <a:srgbClr val="000000"/>
                </a:solidFill>
                <a:latin typeface="DejaVu Sans Mono"/>
                <a:ea typeface="Consolas"/>
              </a:rPr>
              <a:t># INSERT INTO user_logins (username, logins)</a:t>
            </a:r>
            <a:endParaRPr/>
          </a:p>
          <a:p>
            <a:pPr>
              <a:lnSpc>
                <a:spcPct val="100000"/>
              </a:lnSpc>
            </a:pPr>
            <a:r>
              <a:rPr lang="en-US" sz="1200">
                <a:solidFill>
                  <a:srgbClr val="000000"/>
                </a:solidFill>
                <a:latin typeface="DejaVu Sans Mono"/>
                <a:ea typeface="Consolas"/>
              </a:rPr>
              <a:t> </a:t>
            </a:r>
            <a:r>
              <a:rPr lang="en-US" sz="1200">
                <a:solidFill>
                  <a:srgbClr val="000000"/>
                </a:solidFill>
                <a:latin typeface="DejaVu Sans Mono"/>
                <a:ea typeface="Consolas"/>
              </a:rPr>
              <a:t>VALUES ('Naomi',1),('James',1)</a:t>
            </a:r>
            <a:endParaRPr/>
          </a:p>
          <a:p>
            <a:pPr>
              <a:lnSpc>
                <a:spcPct val="100000"/>
              </a:lnSpc>
            </a:pPr>
            <a:r>
              <a:rPr lang="en-US" sz="1200">
                <a:solidFill>
                  <a:srgbClr val="000000"/>
                </a:solidFill>
                <a:latin typeface="DejaVu Sans Mono"/>
                <a:ea typeface="Consolas"/>
              </a:rPr>
              <a:t> </a:t>
            </a:r>
            <a:r>
              <a:rPr b="1" lang="en-US" sz="1200">
                <a:solidFill>
                  <a:srgbClr val="000000"/>
                </a:solidFill>
                <a:latin typeface="DejaVu Sans Mono"/>
                <a:ea typeface="Consolas"/>
              </a:rPr>
              <a:t>ON CONFLICT (username)</a:t>
            </a:r>
            <a:endParaRPr/>
          </a:p>
          <a:p>
            <a:pPr>
              <a:lnSpc>
                <a:spcPct val="100000"/>
              </a:lnSpc>
            </a:pPr>
            <a:r>
              <a:rPr b="1" lang="en-US" sz="1200">
                <a:solidFill>
                  <a:srgbClr val="000000"/>
                </a:solidFill>
                <a:latin typeface="DejaVu Sans Mono"/>
                <a:ea typeface="Consolas"/>
              </a:rPr>
              <a:t> </a:t>
            </a:r>
            <a:r>
              <a:rPr b="1" lang="en-US" sz="1200">
                <a:solidFill>
                  <a:srgbClr val="000000"/>
                </a:solidFill>
                <a:latin typeface="DejaVu Sans Mono"/>
                <a:ea typeface="Consolas"/>
              </a:rPr>
              <a:t>DO UPDATE SET logins = user_logins.logins + EXCLUDED.logins;</a:t>
            </a:r>
            <a:endParaRPr/>
          </a:p>
          <a:p>
            <a:pPr>
              <a:lnSpc>
                <a:spcPct val="100000"/>
              </a:lnSpc>
            </a:pPr>
            <a:endParaRPr/>
          </a:p>
          <a:p>
            <a:pPr>
              <a:lnSpc>
                <a:spcPct val="100000"/>
              </a:lnSpc>
            </a:pPr>
            <a:r>
              <a:rPr lang="en-US" sz="1200">
                <a:solidFill>
                  <a:srgbClr val="000000"/>
                </a:solidFill>
                <a:latin typeface="DejaVu Sans Mono"/>
                <a:ea typeface="Consolas"/>
              </a:rPr>
              <a:t># SELECT username, logins FROM user_logins;</a:t>
            </a:r>
            <a:endParaRPr/>
          </a:p>
          <a:p>
            <a:pPr>
              <a:lnSpc>
                <a:spcPct val="100000"/>
              </a:lnSpc>
            </a:pPr>
            <a:r>
              <a:rPr lang="en-US" sz="1200">
                <a:solidFill>
                  <a:srgbClr val="000000"/>
                </a:solidFill>
                <a:latin typeface="DejaVu Sans Mono"/>
                <a:ea typeface="Arial"/>
              </a:rPr>
              <a:t>  </a:t>
            </a:r>
            <a:r>
              <a:rPr lang="en-US" sz="1200">
                <a:solidFill>
                  <a:srgbClr val="000000"/>
                </a:solidFill>
                <a:latin typeface="DejaVu Sans Mono"/>
                <a:ea typeface="Arial"/>
              </a:rPr>
              <a:t>username | logins </a:t>
            </a:r>
            <a:endParaRPr/>
          </a:p>
          <a:p>
            <a:pPr>
              <a:lnSpc>
                <a:spcPct val="100000"/>
              </a:lnSpc>
            </a:pPr>
            <a:r>
              <a:rPr lang="en-US" sz="1200">
                <a:solidFill>
                  <a:srgbClr val="000000"/>
                </a:solidFill>
                <a:latin typeface="DejaVu Sans Mono"/>
                <a:ea typeface="Arial"/>
              </a:rPr>
              <a:t> </a:t>
            </a:r>
            <a:r>
              <a:rPr lang="en-US" sz="1200">
                <a:solidFill>
                  <a:srgbClr val="000000"/>
                </a:solidFill>
                <a:latin typeface="DejaVu Sans Mono"/>
                <a:ea typeface="Arial"/>
              </a:rPr>
              <a:t>----------+--------</a:t>
            </a:r>
            <a:endParaRPr/>
          </a:p>
          <a:p>
            <a:pPr>
              <a:lnSpc>
                <a:spcPct val="100000"/>
              </a:lnSpc>
            </a:pPr>
            <a:r>
              <a:rPr lang="en-US" sz="1200">
                <a:solidFill>
                  <a:srgbClr val="000000"/>
                </a:solidFill>
                <a:latin typeface="DejaVu Sans Mono"/>
                <a:ea typeface="Arial"/>
              </a:rPr>
              <a:t>  </a:t>
            </a:r>
            <a:r>
              <a:rPr lang="en-US" sz="1200">
                <a:solidFill>
                  <a:srgbClr val="000000"/>
                </a:solidFill>
                <a:latin typeface="DejaVu Sans Mono"/>
                <a:ea typeface="Arial"/>
              </a:rPr>
              <a:t>Lois     |      2</a:t>
            </a:r>
            <a:endParaRPr/>
          </a:p>
          <a:p>
            <a:pPr>
              <a:lnSpc>
                <a:spcPct val="100000"/>
              </a:lnSpc>
            </a:pPr>
            <a:r>
              <a:rPr lang="en-US" sz="1200">
                <a:solidFill>
                  <a:srgbClr val="000000"/>
                </a:solidFill>
                <a:latin typeface="DejaVu Sans Mono"/>
                <a:ea typeface="Arial"/>
              </a:rPr>
              <a:t>  </a:t>
            </a:r>
            <a:r>
              <a:rPr lang="en-US" sz="1200">
                <a:solidFill>
                  <a:srgbClr val="000000"/>
                </a:solidFill>
                <a:latin typeface="DejaVu Sans Mono"/>
                <a:ea typeface="Arial"/>
              </a:rPr>
              <a:t>Naomi    |      1</a:t>
            </a:r>
            <a:endParaRPr/>
          </a:p>
          <a:p>
            <a:pPr>
              <a:lnSpc>
                <a:spcPct val="100000"/>
              </a:lnSpc>
            </a:pPr>
            <a:r>
              <a:rPr lang="en-US" sz="1200">
                <a:solidFill>
                  <a:srgbClr val="000000"/>
                </a:solidFill>
                <a:latin typeface="DejaVu Sans Mono"/>
                <a:ea typeface="Arial"/>
              </a:rPr>
              <a:t>  </a:t>
            </a:r>
            <a:r>
              <a:rPr lang="en-US" sz="1200">
                <a:solidFill>
                  <a:srgbClr val="000000"/>
                </a:solidFill>
                <a:latin typeface="DejaVu Sans Mono"/>
                <a:ea typeface="Arial"/>
              </a:rPr>
              <a:t>James    |      5</a:t>
            </a:r>
            <a:endParaRPr/>
          </a:p>
          <a:p>
            <a:pPr>
              <a:lnSpc>
                <a:spcPct val="100000"/>
              </a:lnSpc>
            </a:pPr>
            <a:endParaRPr/>
          </a:p>
        </p:txBody>
      </p:sp>
      <p:sp>
        <p:nvSpPr>
          <p:cNvPr id="254" name="CustomShape 4"/>
          <p:cNvSpPr/>
          <p:nvPr/>
        </p:nvSpPr>
        <p:spPr>
          <a:xfrm>
            <a:off x="365760" y="1371600"/>
            <a:ext cx="8502480" cy="547200"/>
          </a:xfrm>
          <a:prstGeom prst="rect">
            <a:avLst/>
          </a:prstGeom>
          <a:noFill/>
          <a:ln>
            <a:noFill/>
          </a:ln>
        </p:spPr>
        <p:txBody>
          <a:bodyPr lIns="90000" rIns="90000" tIns="91440" bIns="91440"/>
          <a:p>
            <a:pPr>
              <a:lnSpc>
                <a:spcPct val="100000"/>
              </a:lnSpc>
            </a:pPr>
            <a:r>
              <a:rPr lang="en-US" sz="1400">
                <a:solidFill>
                  <a:srgbClr val="000000"/>
                </a:solidFill>
                <a:latin typeface="Arial"/>
                <a:ea typeface="Arial"/>
              </a:rPr>
              <a:t>INSERT is extended to accept an ON CONFLICT DO UPDATE/IGNORE clause. This clause specifies an alternative action to take in the event of a would-be duplicate violation.</a:t>
            </a:r>
            <a:endParaRPr/>
          </a:p>
          <a:p>
            <a:pPr>
              <a:lnSpc>
                <a:spcPct val="100000"/>
              </a:lnSpc>
            </a:pPr>
            <a:endParaRPr/>
          </a:p>
        </p:txBody>
      </p:sp>
      <p:sp>
        <p:nvSpPr>
          <p:cNvPr id="255" name="CustomShape 5"/>
          <p:cNvSpPr/>
          <p:nvPr/>
        </p:nvSpPr>
        <p:spPr>
          <a:xfrm>
            <a:off x="8433720" y="5148720"/>
            <a:ext cx="619200" cy="429120"/>
          </a:xfrm>
          <a:prstGeom prst="rect">
            <a:avLst/>
          </a:prstGeom>
          <a:noFill/>
          <a:ln>
            <a:noFill/>
          </a:ln>
        </p:spPr>
        <p:txBody>
          <a:bodyPr lIns="90000" rIns="90000" tIns="45000" bIns="45000"/>
          <a:p>
            <a:fld id="{6F9AF270-7E3A-4D26-877E-B5FA0322CDB2}" type="slidenum">
              <a:rPr lang="en-US">
                <a:latin typeface="Arial"/>
              </a:rPr>
              <a:t>&lt;number&gt;</a:t>
            </a:fld>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457200" y="228960"/>
            <a:ext cx="8227440" cy="5544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TABLESAMPLE (9.5)</a:t>
            </a:r>
            <a:endParaRPr/>
          </a:p>
        </p:txBody>
      </p:sp>
      <p:sp>
        <p:nvSpPr>
          <p:cNvPr id="257" name="CustomShape 2"/>
          <p:cNvSpPr/>
          <p:nvPr/>
        </p:nvSpPr>
        <p:spPr>
          <a:xfrm>
            <a:off x="274320" y="862920"/>
            <a:ext cx="8685360" cy="4608000"/>
          </a:xfrm>
          <a:prstGeom prst="rect">
            <a:avLst/>
          </a:prstGeom>
          <a:noFill/>
          <a:ln>
            <a:noFill/>
          </a:ln>
        </p:spPr>
        <p:txBody>
          <a:bodyPr lIns="90000" rIns="90000" tIns="91440" bIns="91440"/>
          <a:p>
            <a:pPr>
              <a:lnSpc>
                <a:spcPct val="100000"/>
              </a:lnSpc>
            </a:pPr>
            <a:r>
              <a:rPr lang="en-US">
                <a:solidFill>
                  <a:srgbClr val="000000"/>
                </a:solidFill>
                <a:latin typeface="Arial"/>
                <a:ea typeface="Arial"/>
              </a:rPr>
              <a:t>The TABLESAMPLE clause allows returning a randomly selected sample of the rows in the table. There are two sampling algorithms provided, SYSTEM and BERNOULLI. SYSTEM chooses random data pages and returns all of the rows on each page, and is thus quite fast. Bernoulli, which is slower, returns a more random set of rows.</a:t>
            </a:r>
            <a:endParaRPr/>
          </a:p>
          <a:p>
            <a:pPr>
              <a:lnSpc>
                <a:spcPct val="100000"/>
              </a:lnSpc>
            </a:pPr>
            <a:endParaRPr/>
          </a:p>
          <a:p>
            <a:pPr>
              <a:lnSpc>
                <a:spcPct val="100000"/>
              </a:lnSpc>
            </a:pPr>
            <a:r>
              <a:rPr lang="en-US" sz="1400">
                <a:solidFill>
                  <a:srgbClr val="000000"/>
                </a:solidFill>
                <a:latin typeface="DejaVu Sans Mono"/>
                <a:ea typeface="Consolas"/>
              </a:rPr>
              <a:t>SELECT * FROM profiles TABLESAMPLE SYSTEM ( 0.01 );</a:t>
            </a:r>
            <a:endParaRPr/>
          </a:p>
          <a:p>
            <a:pPr>
              <a:lnSpc>
                <a:spcPct val="100000"/>
              </a:lnSpc>
            </a:pPr>
            <a:endParaRPr/>
          </a:p>
          <a:p>
            <a:pPr>
              <a:lnSpc>
                <a:spcPct val="100000"/>
              </a:lnSpc>
            </a:pPr>
            <a:r>
              <a:rPr lang="en-US" sz="1400">
                <a:solidFill>
                  <a:srgbClr val="000000"/>
                </a:solidFill>
                <a:latin typeface="DejaVu Sans Mono"/>
                <a:ea typeface="Consolas"/>
              </a:rPr>
              <a:t>-- with a seed to make this query repeatable</a:t>
            </a:r>
            <a:endParaRPr/>
          </a:p>
          <a:p>
            <a:pPr>
              <a:lnSpc>
                <a:spcPct val="100000"/>
              </a:lnSpc>
            </a:pPr>
            <a:r>
              <a:rPr lang="en-US" sz="1400">
                <a:solidFill>
                  <a:srgbClr val="000000"/>
                </a:solidFill>
                <a:latin typeface="DejaVu Sans Mono"/>
                <a:ea typeface="Consolas"/>
              </a:rPr>
              <a:t>SELECT * FROM profiles TABLESAMPLE SYSTEM ( 0.01 ) REPEATABLE (200);</a:t>
            </a:r>
            <a:endParaRPr/>
          </a:p>
          <a:p>
            <a:pPr>
              <a:lnSpc>
                <a:spcPct val="100000"/>
              </a:lnSpc>
            </a:pP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id | title | randomcolumn</a:t>
            </a:r>
            <a:endParaRPr/>
          </a:p>
          <a:p>
            <a:pPr>
              <a:lnSpc>
                <a:spcPct val="100000"/>
              </a:lnSpc>
            </a:pP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659598 | Record #659598 | 0.964113113470376</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659599 | Record #659599 | 0.531714483164251</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659732 | Record #659732 | 0.893704727292061</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659733 | Record #659733 | 0.847225237637758</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(136 rows)</a:t>
            </a:r>
            <a:endParaRPr/>
          </a:p>
          <a:p>
            <a:pPr>
              <a:lnSpc>
                <a:spcPct val="100000"/>
              </a:lnSpc>
            </a:pPr>
            <a:endParaRPr/>
          </a:p>
        </p:txBody>
      </p:sp>
      <p:sp>
        <p:nvSpPr>
          <p:cNvPr id="258" name="CustomShape 3"/>
          <p:cNvSpPr/>
          <p:nvPr/>
        </p:nvSpPr>
        <p:spPr>
          <a:xfrm>
            <a:off x="8433720" y="5148720"/>
            <a:ext cx="619200" cy="429120"/>
          </a:xfrm>
          <a:prstGeom prst="rect">
            <a:avLst/>
          </a:prstGeom>
          <a:noFill/>
          <a:ln>
            <a:noFill/>
          </a:ln>
        </p:spPr>
        <p:txBody>
          <a:bodyPr lIns="90000" rIns="90000" tIns="45000" bIns="45000"/>
          <a:p>
            <a:fld id="{3F2AF82B-6BEC-49CE-A1A6-75969AC7F08E}" type="slidenum">
              <a:rPr lang="en-US">
                <a:latin typeface="Arial"/>
              </a:rPr>
              <a:t>&lt;number&gt;</a:t>
            </a:fld>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CustomShape 1"/>
          <p:cNvSpPr/>
          <p:nvPr/>
        </p:nvSpPr>
        <p:spPr>
          <a:xfrm>
            <a:off x="457200" y="228960"/>
            <a:ext cx="8227440" cy="7758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Parallel Execution of Sequential Scans,</a:t>
            </a:r>
            <a:endParaRPr/>
          </a:p>
          <a:p>
            <a:pPr algn="ctr">
              <a:lnSpc>
                <a:spcPct val="100000"/>
              </a:lnSpc>
            </a:pPr>
            <a:r>
              <a:rPr b="1" lang="en-US" sz="2400">
                <a:solidFill>
                  <a:srgbClr val="000000"/>
                </a:solidFill>
                <a:latin typeface="Arial"/>
                <a:ea typeface="Arial"/>
              </a:rPr>
              <a:t>Joins and Aggregates (9.6)</a:t>
            </a:r>
            <a:endParaRPr/>
          </a:p>
        </p:txBody>
      </p:sp>
      <p:sp>
        <p:nvSpPr>
          <p:cNvPr id="260" name="CustomShape 2"/>
          <p:cNvSpPr/>
          <p:nvPr/>
        </p:nvSpPr>
        <p:spPr>
          <a:xfrm>
            <a:off x="274320" y="1097280"/>
            <a:ext cx="8685360" cy="4373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PostgreSQL can now execute a full table scan in multiple parallel processes, up to the limits set by the user.</a:t>
            </a:r>
            <a:endParaRPr/>
          </a:p>
          <a:p>
            <a:pPr>
              <a:lnSpc>
                <a:spcPct val="100000"/>
              </a:lnSpc>
            </a:pPr>
            <a:endParaRPr/>
          </a:p>
          <a:p>
            <a:pPr>
              <a:lnSpc>
                <a:spcPct val="100000"/>
              </a:lnSpc>
            </a:pPr>
            <a:r>
              <a:rPr lang="en-US" sz="1400">
                <a:solidFill>
                  <a:srgbClr val="000000"/>
                </a:solidFill>
                <a:latin typeface="DejaVu Sans Mono"/>
                <a:ea typeface="Arial"/>
              </a:rPr>
              <a:t>CREATE TABLE partest (x INTEGER);</a:t>
            </a:r>
            <a:endParaRPr/>
          </a:p>
          <a:p>
            <a:pPr>
              <a:lnSpc>
                <a:spcPct val="100000"/>
              </a:lnSpc>
            </a:pPr>
            <a:r>
              <a:rPr lang="en-US" sz="1400">
                <a:solidFill>
                  <a:srgbClr val="000000"/>
                </a:solidFill>
                <a:latin typeface="DejaVu Sans Mono"/>
                <a:ea typeface="Consolas"/>
              </a:rPr>
              <a:t>INSERT INTO partest</a:t>
            </a:r>
            <a:endParaRPr/>
          </a:p>
          <a:p>
            <a:pPr>
              <a:lnSpc>
                <a:spcPct val="100000"/>
              </a:lnSpc>
            </a:pPr>
            <a:r>
              <a:rPr lang="en-US" sz="1400">
                <a:solidFill>
                  <a:srgbClr val="000000"/>
                </a:solidFill>
                <a:latin typeface="DejaVu Sans Mono"/>
                <a:ea typeface="Consolas"/>
              </a:rPr>
              <a:t>SELECT * FROM generate_series(1, 2000000);</a:t>
            </a:r>
            <a:endParaRPr/>
          </a:p>
          <a:p>
            <a:pPr>
              <a:lnSpc>
                <a:spcPct val="100000"/>
              </a:lnSpc>
            </a:pPr>
            <a:endParaRPr/>
          </a:p>
          <a:p>
            <a:pPr>
              <a:lnSpc>
                <a:spcPct val="100000"/>
              </a:lnSpc>
            </a:pPr>
            <a:r>
              <a:rPr b="1" lang="en-US" sz="1400">
                <a:solidFill>
                  <a:srgbClr val="000000"/>
                </a:solidFill>
                <a:latin typeface="DejaVu Sans Mono"/>
                <a:ea typeface="Consolas"/>
              </a:rPr>
              <a:t>SET max_parallel_workers_per_gather = 8;</a:t>
            </a:r>
            <a:endParaRPr/>
          </a:p>
          <a:p>
            <a:pPr>
              <a:lnSpc>
                <a:spcPct val="100000"/>
              </a:lnSpc>
            </a:pPr>
            <a:endParaRPr/>
          </a:p>
          <a:p>
            <a:pPr>
              <a:lnSpc>
                <a:spcPct val="100000"/>
              </a:lnSpc>
            </a:pPr>
            <a:r>
              <a:rPr lang="en-US" sz="1400">
                <a:solidFill>
                  <a:srgbClr val="000000"/>
                </a:solidFill>
                <a:latin typeface="DejaVu Sans Mono"/>
                <a:ea typeface="Consolas"/>
              </a:rPr>
              <a:t>EXPLAIN SELECT count(*) FROM partest;</a:t>
            </a:r>
            <a:endParaRPr/>
          </a:p>
          <a:p>
            <a:pPr>
              <a:lnSpc>
                <a:spcPct val="100000"/>
              </a:lnSpc>
            </a:pPr>
            <a:r>
              <a:rPr lang="en-US" sz="1400">
                <a:solidFill>
                  <a:srgbClr val="000000"/>
                </a:solidFill>
                <a:latin typeface="DejaVu Sans Mono"/>
                <a:ea typeface="Consolas"/>
              </a:rPr>
              <a:t>QUERY PLAN</a:t>
            </a:r>
            <a:endParaRPr/>
          </a:p>
          <a:p>
            <a:pPr>
              <a:lnSpc>
                <a:spcPct val="100000"/>
              </a:lnSpc>
            </a:pP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Finalize Aggregate (cost=21604.12..21604.13 rows=1 width=8)</a:t>
            </a:r>
            <a:endParaRPr/>
          </a:p>
          <a:p>
            <a:pPr>
              <a:lnSpc>
                <a:spcPct val="100000"/>
              </a:lnSpc>
            </a:pPr>
            <a:r>
              <a:rPr lang="en-US" sz="1400">
                <a:solidFill>
                  <a:srgbClr val="000000"/>
                </a:solidFill>
                <a:latin typeface="DejaVu Sans Mono"/>
                <a:ea typeface="Consolas"/>
              </a:rPr>
              <a:t>-&gt; Gather (cost=21603.90..21604.11 rows=2 width=8)</a:t>
            </a:r>
            <a:endParaRPr/>
          </a:p>
          <a:p>
            <a:pPr>
              <a:lnSpc>
                <a:spcPct val="100000"/>
              </a:lnSpc>
            </a:pPr>
            <a:r>
              <a:rPr lang="en-US" sz="1400">
                <a:solidFill>
                  <a:srgbClr val="000000"/>
                </a:solidFill>
                <a:latin typeface="DejaVu Sans Mono"/>
                <a:ea typeface="Consolas"/>
              </a:rPr>
              <a:t>       </a:t>
            </a:r>
            <a:r>
              <a:rPr b="1" lang="en-US" sz="1400">
                <a:solidFill>
                  <a:srgbClr val="000000"/>
                </a:solidFill>
                <a:latin typeface="DejaVu Sans Mono"/>
                <a:ea typeface="Consolas"/>
              </a:rPr>
              <a:t>Workers Planned: 2</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-&gt; Partial Aggregate (cost=20603.90..20603.91 row…</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-&gt; Parallel Seq Scan on partest (cost=0.00..…</a:t>
            </a:r>
            <a:endParaRPr/>
          </a:p>
          <a:p>
            <a:pPr>
              <a:lnSpc>
                <a:spcPct val="100000"/>
              </a:lnSpc>
            </a:pPr>
            <a:endParaRPr/>
          </a:p>
        </p:txBody>
      </p:sp>
      <p:sp>
        <p:nvSpPr>
          <p:cNvPr id="261" name="CustomShape 3"/>
          <p:cNvSpPr/>
          <p:nvPr/>
        </p:nvSpPr>
        <p:spPr>
          <a:xfrm>
            <a:off x="8433720" y="5148720"/>
            <a:ext cx="619200" cy="429120"/>
          </a:xfrm>
          <a:prstGeom prst="rect">
            <a:avLst/>
          </a:prstGeom>
          <a:noFill/>
          <a:ln>
            <a:noFill/>
          </a:ln>
        </p:spPr>
        <p:txBody>
          <a:bodyPr lIns="90000" rIns="90000" tIns="45000" bIns="45000"/>
          <a:p>
            <a:fld id="{8B940197-3604-427B-A82F-B8BE31F83B93}" type="slidenum">
              <a:rPr lang="en-US">
                <a:latin typeface="Arial"/>
              </a:rPr>
              <a:t>&lt;number&gt;</a:t>
            </a:fld>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457200" y="228960"/>
            <a:ext cx="8227440" cy="7758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Phrase full text search (9.6)</a:t>
            </a:r>
            <a:endParaRPr/>
          </a:p>
        </p:txBody>
      </p:sp>
      <p:sp>
        <p:nvSpPr>
          <p:cNvPr id="263" name="CustomShape 2"/>
          <p:cNvSpPr/>
          <p:nvPr/>
        </p:nvSpPr>
        <p:spPr>
          <a:xfrm>
            <a:off x="274320" y="1097280"/>
            <a:ext cx="8685360" cy="4373640"/>
          </a:xfrm>
          <a:prstGeom prst="rect">
            <a:avLst/>
          </a:prstGeom>
          <a:noFill/>
          <a:ln>
            <a:noFill/>
          </a:ln>
        </p:spPr>
        <p:txBody>
          <a:bodyPr lIns="90000" rIns="90000" tIns="91440" bIns="91440"/>
          <a:p>
            <a:pPr>
              <a:lnSpc>
                <a:spcPct val="100000"/>
              </a:lnSpc>
            </a:pPr>
            <a:r>
              <a:rPr lang="en-US">
                <a:solidFill>
                  <a:srgbClr val="000000"/>
                </a:solidFill>
                <a:latin typeface="Arial"/>
                <a:ea typeface="Arial"/>
              </a:rPr>
              <a:t>You can now search for words positioned relative to other</a:t>
            </a:r>
            <a:endParaRPr/>
          </a:p>
          <a:p>
            <a:pPr>
              <a:lnSpc>
                <a:spcPct val="100000"/>
              </a:lnSpc>
            </a:pPr>
            <a:r>
              <a:rPr lang="en-US">
                <a:solidFill>
                  <a:srgbClr val="000000"/>
                </a:solidFill>
                <a:latin typeface="Arial"/>
                <a:ea typeface="Arial"/>
              </a:rPr>
              <a:t>words.</a:t>
            </a:r>
            <a:endParaRPr/>
          </a:p>
          <a:p>
            <a:pPr>
              <a:lnSpc>
                <a:spcPct val="100000"/>
              </a:lnSpc>
            </a:pPr>
            <a:endParaRPr/>
          </a:p>
          <a:p>
            <a:pPr>
              <a:lnSpc>
                <a:spcPct val="100000"/>
              </a:lnSpc>
            </a:pPr>
            <a:r>
              <a:rPr lang="en-US" sz="1400">
                <a:solidFill>
                  <a:srgbClr val="000000"/>
                </a:solidFill>
                <a:latin typeface="DejaVu Sans Mono"/>
                <a:ea typeface="Arial"/>
              </a:rPr>
              <a:t>-- ’ice &lt;-&gt; cream’ matches strings with ’ice’ and ’cream’</a:t>
            </a:r>
            <a:endParaRPr/>
          </a:p>
          <a:p>
            <a:pPr>
              <a:lnSpc>
                <a:spcPct val="100000"/>
              </a:lnSpc>
            </a:pPr>
            <a:r>
              <a:rPr lang="en-US" sz="1400">
                <a:solidFill>
                  <a:srgbClr val="000000"/>
                </a:solidFill>
                <a:latin typeface="DejaVu Sans Mono"/>
                <a:ea typeface="Arial"/>
              </a:rPr>
              <a:t>adjacent and in order</a:t>
            </a:r>
            <a:endParaRPr/>
          </a:p>
          <a:p>
            <a:pPr>
              <a:lnSpc>
                <a:spcPct val="100000"/>
              </a:lnSpc>
            </a:pPr>
            <a:r>
              <a:rPr lang="en-US" sz="1400">
                <a:solidFill>
                  <a:srgbClr val="000000"/>
                </a:solidFill>
                <a:latin typeface="DejaVu Sans Mono"/>
                <a:ea typeface="Arial"/>
              </a:rPr>
              <a:t>-- ’mutually &lt;2&gt; destruction’ matches a word in between</a:t>
            </a:r>
            <a:endParaRPr/>
          </a:p>
          <a:p>
            <a:pPr>
              <a:lnSpc>
                <a:spcPct val="100000"/>
              </a:lnSpc>
            </a:pPr>
            <a:r>
              <a:rPr lang="en-US" sz="1400">
                <a:solidFill>
                  <a:srgbClr val="000000"/>
                </a:solidFill>
                <a:latin typeface="DejaVu Sans Mono"/>
                <a:ea typeface="Arial"/>
              </a:rPr>
              <a:t>-- phraseto_tsquery() creates a tsquery with &lt;-&gt; between</a:t>
            </a:r>
            <a:endParaRPr/>
          </a:p>
          <a:p>
            <a:pPr>
              <a:lnSpc>
                <a:spcPct val="100000"/>
              </a:lnSpc>
            </a:pPr>
            <a:r>
              <a:rPr lang="en-US" sz="1400">
                <a:solidFill>
                  <a:srgbClr val="000000"/>
                </a:solidFill>
                <a:latin typeface="DejaVu Sans Mono"/>
                <a:ea typeface="Arial"/>
              </a:rPr>
              <a:t>each supplied word</a:t>
            </a:r>
            <a:endParaRPr/>
          </a:p>
          <a:p>
            <a:pPr>
              <a:lnSpc>
                <a:spcPct val="100000"/>
              </a:lnSpc>
            </a:pPr>
            <a:endParaRPr/>
          </a:p>
          <a:p>
            <a:pPr>
              <a:lnSpc>
                <a:spcPct val="100000"/>
              </a:lnSpc>
            </a:pPr>
            <a:r>
              <a:rPr lang="en-US" sz="1400">
                <a:solidFill>
                  <a:srgbClr val="000000"/>
                </a:solidFill>
                <a:latin typeface="DejaVu Sans Mono"/>
                <a:ea typeface="Consolas"/>
              </a:rPr>
              <a:t>-- a distance of exactly 2 words between "quick" and "fox"</a:t>
            </a:r>
            <a:endParaRPr/>
          </a:p>
          <a:p>
            <a:pPr>
              <a:lnSpc>
                <a:spcPct val="100000"/>
              </a:lnSpc>
            </a:pPr>
            <a:r>
              <a:rPr lang="en-US" sz="1400">
                <a:solidFill>
                  <a:srgbClr val="000000"/>
                </a:solidFill>
                <a:latin typeface="DejaVu Sans Mono"/>
                <a:ea typeface="Consolas"/>
              </a:rPr>
              <a:t>select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from (values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('the quick brown fox'),</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('quick brown cute fox')</a:t>
            </a:r>
            <a:endParaRPr/>
          </a:p>
          <a:p>
            <a:pPr>
              <a:lnSpc>
                <a:spcPct val="100000"/>
              </a:lnSpc>
            </a:pPr>
            <a:r>
              <a:rPr lang="en-US" sz="1400">
                <a:solidFill>
                  <a:srgbClr val="000000"/>
                </a:solidFill>
                <a:latin typeface="DejaVu Sans Mono"/>
                <a:ea typeface="Consolas"/>
              </a:rPr>
              <a:t>) docs(body)</a:t>
            </a:r>
            <a:endParaRPr/>
          </a:p>
          <a:p>
            <a:pPr>
              <a:lnSpc>
                <a:spcPct val="100000"/>
              </a:lnSpc>
            </a:pPr>
            <a:r>
              <a:rPr lang="en-US" sz="1400">
                <a:solidFill>
                  <a:srgbClr val="000000"/>
                </a:solidFill>
                <a:latin typeface="DejaVu Sans Mono"/>
                <a:ea typeface="Consolas"/>
              </a:rPr>
              <a:t>where</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to_tsvector(body) @@ to_tsquery('quick </a:t>
            </a:r>
            <a:r>
              <a:rPr b="1" lang="en-US" sz="1400">
                <a:solidFill>
                  <a:srgbClr val="000000"/>
                </a:solidFill>
                <a:latin typeface="DejaVu Sans Mono"/>
                <a:ea typeface="Consolas"/>
              </a:rPr>
              <a:t>&lt;2&gt;</a:t>
            </a:r>
            <a:r>
              <a:rPr lang="en-US" sz="1400">
                <a:solidFill>
                  <a:srgbClr val="000000"/>
                </a:solidFill>
                <a:latin typeface="DejaVu Sans Mono"/>
                <a:ea typeface="Consolas"/>
              </a:rPr>
              <a:t> fox')</a:t>
            </a:r>
            <a:endParaRPr/>
          </a:p>
          <a:p>
            <a:pPr>
              <a:lnSpc>
                <a:spcPct val="100000"/>
              </a:lnSpc>
            </a:pPr>
            <a:endParaRPr/>
          </a:p>
        </p:txBody>
      </p:sp>
      <p:sp>
        <p:nvSpPr>
          <p:cNvPr id="264" name="CustomShape 3"/>
          <p:cNvSpPr/>
          <p:nvPr/>
        </p:nvSpPr>
        <p:spPr>
          <a:xfrm>
            <a:off x="8433720" y="5148720"/>
            <a:ext cx="619200" cy="429120"/>
          </a:xfrm>
          <a:prstGeom prst="rect">
            <a:avLst/>
          </a:prstGeom>
          <a:noFill/>
          <a:ln>
            <a:noFill/>
          </a:ln>
        </p:spPr>
        <p:txBody>
          <a:bodyPr lIns="90000" rIns="90000" tIns="45000" bIns="45000"/>
          <a:p>
            <a:fld id="{EAC51952-A2E0-4A1B-B725-5940082BED3C}" type="slidenum">
              <a:rPr lang="en-US">
                <a:latin typeface="Arial"/>
              </a:rPr>
              <a:t>&lt;number&gt;</a:t>
            </a:fld>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457200" y="228960"/>
            <a:ext cx="8227440" cy="7758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Various improvements (9.5-9.6)</a:t>
            </a:r>
            <a:endParaRPr/>
          </a:p>
        </p:txBody>
      </p:sp>
      <p:sp>
        <p:nvSpPr>
          <p:cNvPr id="266" name="CustomShape 2"/>
          <p:cNvSpPr/>
          <p:nvPr/>
        </p:nvSpPr>
        <p:spPr>
          <a:xfrm>
            <a:off x="274320" y="1097280"/>
            <a:ext cx="8685360" cy="4373640"/>
          </a:xfrm>
          <a:prstGeom prst="rect">
            <a:avLst/>
          </a:prstGeom>
          <a:noFill/>
          <a:ln>
            <a:noFill/>
          </a:ln>
        </p:spPr>
        <p:txBody>
          <a:bodyPr lIns="90000" rIns="90000" tIns="91440" bIns="91440"/>
          <a:p>
            <a:pPr>
              <a:lnSpc>
                <a:spcPct val="100000"/>
              </a:lnSpc>
            </a:pPr>
            <a:r>
              <a:rPr lang="en-US" sz="1400">
                <a:solidFill>
                  <a:srgbClr val="000000"/>
                </a:solidFill>
                <a:latin typeface="DejaVu Sans Mono"/>
              </a:rPr>
              <a:t>ALTER TABLE ADD COLUMN IF NOT EXISTS; – 9.6</a:t>
            </a:r>
            <a:endParaRPr/>
          </a:p>
          <a:p>
            <a:pPr>
              <a:lnSpc>
                <a:spcPct val="100000"/>
              </a:lnSpc>
            </a:pPr>
            <a:endParaRPr/>
          </a:p>
          <a:p>
            <a:pPr>
              <a:lnSpc>
                <a:spcPct val="100000"/>
              </a:lnSpc>
            </a:pPr>
            <a:r>
              <a:rPr lang="en-US" sz="1400">
                <a:solidFill>
                  <a:srgbClr val="000000"/>
                </a:solidFill>
                <a:latin typeface="DejaVu Sans Mono"/>
                <a:ea typeface="Arial"/>
              </a:rPr>
              <a:t>-- Index-only scans for partial indexes – 9.6</a:t>
            </a:r>
            <a:endParaRPr/>
          </a:p>
          <a:p>
            <a:pPr>
              <a:lnSpc>
                <a:spcPct val="100000"/>
              </a:lnSpc>
            </a:pPr>
            <a:endParaRPr/>
          </a:p>
          <a:p>
            <a:pPr>
              <a:lnSpc>
                <a:spcPct val="100000"/>
              </a:lnSpc>
            </a:pPr>
            <a:r>
              <a:rPr lang="en-US" sz="1400">
                <a:solidFill>
                  <a:srgbClr val="000000"/>
                </a:solidFill>
                <a:latin typeface="DejaVu Sans Mono"/>
                <a:ea typeface="Arial"/>
              </a:rPr>
              <a:t>-- GiST Index-Only Scans – 9.5</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1400">
                <a:solidFill>
                  <a:srgbClr val="000000"/>
                </a:solidFill>
                <a:latin typeface="DejaVu Sans Mono"/>
                <a:ea typeface="Arial"/>
              </a:rPr>
              <a:t>TBD...</a:t>
            </a:r>
            <a:endParaRPr/>
          </a:p>
        </p:txBody>
      </p:sp>
      <p:sp>
        <p:nvSpPr>
          <p:cNvPr id="267" name="CustomShape 3"/>
          <p:cNvSpPr/>
          <p:nvPr/>
        </p:nvSpPr>
        <p:spPr>
          <a:xfrm>
            <a:off x="8433720" y="5148720"/>
            <a:ext cx="619200" cy="429120"/>
          </a:xfrm>
          <a:prstGeom prst="rect">
            <a:avLst/>
          </a:prstGeom>
          <a:noFill/>
          <a:ln>
            <a:noFill/>
          </a:ln>
        </p:spPr>
        <p:txBody>
          <a:bodyPr lIns="90000" rIns="90000" tIns="45000" bIns="45000"/>
          <a:p>
            <a:fld id="{57FB7001-48FE-4129-B0A1-5CCEB65FB421}" type="slidenum">
              <a:rPr lang="en-US">
                <a:latin typeface="Arial"/>
              </a:rPr>
              <a:t>&lt;number&gt;</a:t>
            </a:fld>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457200" y="228960"/>
            <a:ext cx="8227440" cy="7758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Possible new features (10)</a:t>
            </a:r>
            <a:endParaRPr/>
          </a:p>
        </p:txBody>
      </p:sp>
      <p:sp>
        <p:nvSpPr>
          <p:cNvPr id="269" name="CustomShape 2"/>
          <p:cNvSpPr/>
          <p:nvPr/>
        </p:nvSpPr>
        <p:spPr>
          <a:xfrm>
            <a:off x="274320" y="1097280"/>
            <a:ext cx="8685360" cy="4373640"/>
          </a:xfrm>
          <a:prstGeom prst="rect">
            <a:avLst/>
          </a:prstGeom>
          <a:noFill/>
          <a:ln>
            <a:noFill/>
          </a:ln>
        </p:spPr>
        <p:txBody>
          <a:bodyPr lIns="90000" rIns="90000" tIns="91440" bIns="91440"/>
          <a:p>
            <a:pPr>
              <a:lnSpc>
                <a:spcPct val="100000"/>
              </a:lnSpc>
              <a:buFont typeface="StarSymbol"/>
              <a:buChar char=""/>
            </a:pPr>
            <a:r>
              <a:rPr lang="en-US" sz="1600">
                <a:solidFill>
                  <a:srgbClr val="000000"/>
                </a:solidFill>
                <a:latin typeface="Arial"/>
              </a:rPr>
              <a:t>Additional parallelism</a:t>
            </a:r>
            <a:endParaRPr/>
          </a:p>
          <a:p>
            <a:pPr>
              <a:lnSpc>
                <a:spcPct val="100000"/>
              </a:lnSpc>
              <a:buFont typeface="StarSymbol"/>
              <a:buChar char=""/>
            </a:pPr>
            <a:r>
              <a:rPr lang="en-US" sz="1600">
                <a:solidFill>
                  <a:srgbClr val="000000"/>
                </a:solidFill>
                <a:latin typeface="Arial"/>
                <a:ea typeface="Arial"/>
              </a:rPr>
              <a:t>FDW enhancements for sharding</a:t>
            </a:r>
            <a:endParaRPr/>
          </a:p>
          <a:p>
            <a:pPr>
              <a:lnSpc>
                <a:spcPct val="100000"/>
              </a:lnSpc>
              <a:buFont typeface="StarSymbol"/>
              <a:buChar char=""/>
            </a:pPr>
            <a:r>
              <a:rPr lang="en-US" sz="1600">
                <a:solidFill>
                  <a:srgbClr val="000000"/>
                </a:solidFill>
                <a:latin typeface="Arial"/>
                <a:ea typeface="Arial"/>
              </a:rPr>
              <a:t>Partitioning syntax</a:t>
            </a:r>
            <a:endParaRPr/>
          </a:p>
          <a:p>
            <a:pPr>
              <a:lnSpc>
                <a:spcPct val="100000"/>
              </a:lnSpc>
              <a:buFont typeface="StarSymbol"/>
              <a:buChar char=""/>
            </a:pPr>
            <a:r>
              <a:rPr lang="en-US" sz="1600">
                <a:solidFill>
                  <a:srgbClr val="000000"/>
                </a:solidFill>
                <a:latin typeface="Arial"/>
                <a:ea typeface="Arial"/>
              </a:rPr>
              <a:t>Built-in logical replication</a:t>
            </a:r>
            <a:endParaRPr/>
          </a:p>
          <a:p>
            <a:pPr>
              <a:lnSpc>
                <a:spcPct val="100000"/>
              </a:lnSpc>
              <a:buFont typeface="StarSymbol"/>
              <a:buChar char=""/>
            </a:pPr>
            <a:r>
              <a:rPr lang="en-US" sz="1600">
                <a:solidFill>
                  <a:srgbClr val="000000"/>
                </a:solidFill>
                <a:latin typeface="Arial"/>
                <a:ea typeface="Arial"/>
              </a:rPr>
              <a:t>HOT improvements</a:t>
            </a:r>
            <a:endParaRPr/>
          </a:p>
          <a:p>
            <a:pPr>
              <a:lnSpc>
                <a:spcPct val="100000"/>
              </a:lnSpc>
              <a:buFont typeface="StarSymbol"/>
              <a:buChar char=""/>
            </a:pPr>
            <a:r>
              <a:rPr lang="en-US" sz="1600">
                <a:solidFill>
                  <a:srgbClr val="000000"/>
                </a:solidFill>
                <a:latin typeface="Arial"/>
                <a:ea typeface="Arial"/>
              </a:rPr>
              <a:t>Multivariate statistics</a:t>
            </a:r>
            <a:endParaRPr/>
          </a:p>
          <a:p>
            <a:pPr>
              <a:lnSpc>
                <a:spcPct val="100000"/>
              </a:lnSpc>
              <a:buFont typeface="StarSymbol"/>
              <a:buChar char=""/>
            </a:pPr>
            <a:r>
              <a:rPr lang="en-US" sz="1600">
                <a:solidFill>
                  <a:srgbClr val="000000"/>
                </a:solidFill>
                <a:latin typeface="Arial"/>
                <a:ea typeface="Arial"/>
              </a:rPr>
              <a:t>Client-side failover</a:t>
            </a:r>
            <a:endParaRPr/>
          </a:p>
        </p:txBody>
      </p:sp>
      <p:sp>
        <p:nvSpPr>
          <p:cNvPr id="270" name="CustomShape 3"/>
          <p:cNvSpPr/>
          <p:nvPr/>
        </p:nvSpPr>
        <p:spPr>
          <a:xfrm>
            <a:off x="8433720" y="5148720"/>
            <a:ext cx="619200" cy="429120"/>
          </a:xfrm>
          <a:prstGeom prst="rect">
            <a:avLst/>
          </a:prstGeom>
          <a:noFill/>
          <a:ln>
            <a:noFill/>
          </a:ln>
        </p:spPr>
        <p:txBody>
          <a:bodyPr lIns="90000" rIns="90000" tIns="45000" bIns="45000"/>
          <a:p>
            <a:fld id="{6B3E5A63-C250-4E96-9138-ECAA52DBCA91}" type="slidenum">
              <a:rPr lang="en-US">
                <a:latin typeface="Arial"/>
              </a:rPr>
              <a:t>&lt;number&gt;</a:t>
            </a:fld>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Control over whether NULLs sort first or last (8.3)</a:t>
            </a:r>
            <a:endParaRPr/>
          </a:p>
        </p:txBody>
      </p:sp>
      <p:sp>
        <p:nvSpPr>
          <p:cNvPr id="156" name="CustomShape 2"/>
          <p:cNvSpPr/>
          <p:nvPr/>
        </p:nvSpPr>
        <p:spPr>
          <a:xfrm>
            <a:off x="457200" y="1034280"/>
            <a:ext cx="8227440" cy="4436640"/>
          </a:xfrm>
          <a:prstGeom prst="rect">
            <a:avLst/>
          </a:prstGeom>
          <a:noFill/>
          <a:ln>
            <a:noFill/>
          </a:ln>
        </p:spPr>
        <p:txBody>
          <a:bodyPr lIns="90000" rIns="90000" tIns="91440" bIns="91440"/>
          <a:p>
            <a:pPr>
              <a:lnSpc>
                <a:spcPct val="100000"/>
              </a:lnSpc>
            </a:pPr>
            <a:endParaRPr/>
          </a:p>
          <a:p>
            <a:pPr>
              <a:lnSpc>
                <a:spcPct val="100000"/>
              </a:lnSpc>
            </a:pPr>
            <a:endParaRPr/>
          </a:p>
          <a:p>
            <a:pPr>
              <a:lnSpc>
                <a:spcPct val="100000"/>
              </a:lnSpc>
            </a:pPr>
            <a:r>
              <a:rPr lang="en-US">
                <a:solidFill>
                  <a:srgbClr val="000000"/>
                </a:solidFill>
                <a:latin typeface="DejaVu Sans Mono"/>
                <a:ea typeface="Consolas"/>
              </a:rPr>
              <a:t>SELECT …ORDER BY</a:t>
            </a:r>
            <a:endParaRPr/>
          </a:p>
          <a:p>
            <a:pPr>
              <a:lnSpc>
                <a:spcPct val="100000"/>
              </a:lnSpc>
            </a:pPr>
            <a:r>
              <a:rPr lang="en-US">
                <a:solidFill>
                  <a:srgbClr val="000000"/>
                </a:solidFill>
                <a:latin typeface="DejaVu Sans Mono"/>
                <a:ea typeface="Consolas"/>
              </a:rPr>
              <a:t>  </a:t>
            </a:r>
            <a:r>
              <a:rPr lang="en-US">
                <a:solidFill>
                  <a:srgbClr val="000000"/>
                </a:solidFill>
                <a:latin typeface="DejaVu Sans Mono"/>
                <a:ea typeface="Consolas"/>
              </a:rPr>
              <a:t>sort_expression [ASC | DESC] </a:t>
            </a:r>
            <a:r>
              <a:rPr b="1" lang="en-US">
                <a:solidFill>
                  <a:srgbClr val="000000"/>
                </a:solidFill>
                <a:latin typeface="DejaVu Sans Mono"/>
                <a:ea typeface="Consolas"/>
              </a:rPr>
              <a:t>[NULLS { FIRST | LAST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i="1" lang="en-US">
                <a:solidFill>
                  <a:srgbClr val="000000"/>
                </a:solidFill>
                <a:latin typeface="Arial"/>
                <a:ea typeface="Arial"/>
              </a:rPr>
              <a:t>By default, null values sort as if larger than any non-null value; that is, NULLS FIRST is the default for DESC order, and NULLS LAST otherwise.</a:t>
            </a:r>
            <a:endParaRPr/>
          </a:p>
        </p:txBody>
      </p:sp>
      <p:sp>
        <p:nvSpPr>
          <p:cNvPr id="157" name="CustomShape 3"/>
          <p:cNvSpPr/>
          <p:nvPr/>
        </p:nvSpPr>
        <p:spPr>
          <a:xfrm>
            <a:off x="8433360" y="5148360"/>
            <a:ext cx="619200" cy="429120"/>
          </a:xfrm>
          <a:prstGeom prst="rect">
            <a:avLst/>
          </a:prstGeom>
          <a:noFill/>
          <a:ln>
            <a:noFill/>
          </a:ln>
        </p:spPr>
        <p:txBody>
          <a:bodyPr lIns="90000" rIns="90000" tIns="45000" bIns="45000"/>
          <a:p>
            <a:fld id="{A1403429-CB0C-4BDA-8E54-F865427D0FC1}" type="slidenum">
              <a:rPr lang="en-US">
                <a:latin typeface="Arial"/>
              </a:rPr>
              <a:t>&lt;number&gt;</a:t>
            </a:fld>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457200" y="228960"/>
            <a:ext cx="8227440" cy="54864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Arrays of composite types (8.3)</a:t>
            </a:r>
            <a:endParaRPr/>
          </a:p>
        </p:txBody>
      </p:sp>
      <p:sp>
        <p:nvSpPr>
          <p:cNvPr id="159" name="CustomShape 2"/>
          <p:cNvSpPr/>
          <p:nvPr/>
        </p:nvSpPr>
        <p:spPr>
          <a:xfrm>
            <a:off x="457200" y="902880"/>
            <a:ext cx="2807640" cy="4568040"/>
          </a:xfrm>
          <a:prstGeom prst="rect">
            <a:avLst/>
          </a:prstGeom>
          <a:noFill/>
          <a:ln>
            <a:noFill/>
          </a:ln>
        </p:spPr>
        <p:txBody>
          <a:bodyPr lIns="90000" rIns="90000" tIns="91440" bIns="91440"/>
          <a:p>
            <a:pPr>
              <a:lnSpc>
                <a:spcPct val="100000"/>
              </a:lnSpc>
            </a:pPr>
            <a:r>
              <a:rPr lang="en-US" sz="1400">
                <a:solidFill>
                  <a:srgbClr val="000000"/>
                </a:solidFill>
                <a:latin typeface="DejaVu Sans Mono"/>
                <a:ea typeface="Consolas"/>
              </a:rPr>
              <a:t>CREATE TYPE email_t AS (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address text,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type text</a:t>
            </a:r>
            <a:endParaRPr/>
          </a:p>
          <a:p>
            <a:pPr>
              <a:lnSpc>
                <a:spcPct val="100000"/>
              </a:lnSpc>
            </a:pPr>
            <a:r>
              <a:rPr lang="en-US" sz="1400">
                <a:solidFill>
                  <a:srgbClr val="000000"/>
                </a:solidFill>
                <a:latin typeface="DejaVu Sans Mono"/>
                <a:ea typeface="Consolas"/>
              </a:rPr>
              <a:t>); </a:t>
            </a:r>
            <a:endParaRPr/>
          </a:p>
          <a:p>
            <a:pPr>
              <a:lnSpc>
                <a:spcPct val="100000"/>
              </a:lnSpc>
            </a:pPr>
            <a:endParaRPr/>
          </a:p>
          <a:p>
            <a:pPr>
              <a:lnSpc>
                <a:spcPct val="100000"/>
              </a:lnSpc>
            </a:pPr>
            <a:r>
              <a:rPr lang="en-US" sz="1400">
                <a:solidFill>
                  <a:srgbClr val="000000"/>
                </a:solidFill>
                <a:latin typeface="DejaVu Sans Mono"/>
                <a:ea typeface="Consolas"/>
              </a:rPr>
              <a:t>CREATE TABLE employees (</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name text,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email </a:t>
            </a:r>
            <a:r>
              <a:rPr b="1" lang="en-US" sz="1400">
                <a:solidFill>
                  <a:srgbClr val="000000"/>
                </a:solidFill>
                <a:latin typeface="DejaVu Sans Mono"/>
                <a:ea typeface="Consolas"/>
              </a:rPr>
              <a:t>email_t[]</a:t>
            </a:r>
            <a:endParaRPr/>
          </a:p>
          <a:p>
            <a:pPr>
              <a:lnSpc>
                <a:spcPct val="100000"/>
              </a:lnSpc>
            </a:pPr>
            <a:r>
              <a:rPr lang="en-US" sz="1400">
                <a:solidFill>
                  <a:srgbClr val="000000"/>
                </a:solidFill>
                <a:latin typeface="DejaVu Sans Mono"/>
                <a:ea typeface="Consolas"/>
              </a:rPr>
              <a:t>)</a:t>
            </a:r>
            <a:endParaRPr/>
          </a:p>
        </p:txBody>
      </p:sp>
      <p:sp>
        <p:nvSpPr>
          <p:cNvPr id="160" name="CustomShape 3"/>
          <p:cNvSpPr/>
          <p:nvPr/>
        </p:nvSpPr>
        <p:spPr>
          <a:xfrm>
            <a:off x="3267000" y="902880"/>
            <a:ext cx="5417640" cy="4568040"/>
          </a:xfrm>
          <a:prstGeom prst="rect">
            <a:avLst/>
          </a:prstGeom>
          <a:noFill/>
          <a:ln>
            <a:noFill/>
          </a:ln>
        </p:spPr>
        <p:txBody>
          <a:bodyPr lIns="90000" rIns="90000" tIns="91440" bIns="91440"/>
          <a:p>
            <a:pPr>
              <a:lnSpc>
                <a:spcPct val="100000"/>
              </a:lnSpc>
            </a:pPr>
            <a:r>
              <a:rPr lang="en-US" sz="1400">
                <a:solidFill>
                  <a:srgbClr val="000000"/>
                </a:solidFill>
                <a:latin typeface="DejaVu Sans Mono"/>
                <a:ea typeface="Consolas"/>
              </a:rPr>
              <a:t>SELECT * from employees;</a:t>
            </a:r>
            <a:endParaRPr/>
          </a:p>
          <a:p>
            <a:pPr>
              <a:lnSpc>
                <a:spcPct val="100000"/>
              </a:lnSpc>
            </a:pPr>
            <a:r>
              <a:rPr lang="en-US" sz="1400">
                <a:solidFill>
                  <a:srgbClr val="000000"/>
                </a:solidFill>
                <a:latin typeface="DejaVu Sans Mono"/>
                <a:ea typeface="Consolas"/>
              </a:rPr>
              <a:t>------------------------</a:t>
            </a:r>
            <a:endParaRPr/>
          </a:p>
          <a:p>
            <a:pPr>
              <a:lnSpc>
                <a:spcPct val="100000"/>
              </a:lnSpc>
            </a:pPr>
            <a:r>
              <a:rPr lang="en-US" sz="1400">
                <a:solidFill>
                  <a:srgbClr val="000000"/>
                </a:solidFill>
                <a:latin typeface="DejaVu Sans Mono"/>
                <a:ea typeface="Consolas"/>
              </a:rPr>
              <a:t>Alice |  {{alicec@and.com,work},{alice1948@gmail.com,home}}</a:t>
            </a:r>
            <a:endParaRPr/>
          </a:p>
          <a:p>
            <a:pPr>
              <a:lnSpc>
                <a:spcPct val="100000"/>
              </a:lnSpc>
            </a:pPr>
            <a:r>
              <a:rPr lang="en-US" sz="1400">
                <a:solidFill>
                  <a:srgbClr val="000000"/>
                </a:solidFill>
                <a:latin typeface="DejaVu Sans Mono"/>
                <a:ea typeface="Consolas"/>
              </a:rPr>
              <a:t>Bob   | {{bobm@and.com,work},{bobbie@gmail.com,home}}</a:t>
            </a:r>
            <a:endParaRPr/>
          </a:p>
          <a:p>
            <a:pPr>
              <a:lnSpc>
                <a:spcPct val="100000"/>
              </a:lnSpc>
            </a:pPr>
            <a:r>
              <a:rPr lang="en-US" sz="1400">
                <a:solidFill>
                  <a:srgbClr val="000000"/>
                </a:solidFill>
                <a:latin typeface="DejaVu Sans Mono"/>
                <a:ea typeface="Consolas"/>
              </a:rPr>
              <a:t>------------------------</a:t>
            </a:r>
            <a:endParaRPr/>
          </a:p>
          <a:p>
            <a:pPr>
              <a:lnSpc>
                <a:spcPct val="100000"/>
              </a:lnSpc>
            </a:pPr>
            <a:endParaRPr/>
          </a:p>
          <a:p>
            <a:pPr>
              <a:lnSpc>
                <a:spcPct val="100000"/>
              </a:lnSpc>
            </a:pPr>
            <a:r>
              <a:rPr lang="en-US" sz="1400">
                <a:solidFill>
                  <a:srgbClr val="000000"/>
                </a:solidFill>
                <a:latin typeface="DejaVu Sans Mono"/>
                <a:ea typeface="Consolas"/>
              </a:rPr>
              <a:t>INSERT INTO employees</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VALUES (‘marilyn’,</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'{{"marilynm@and.com", "work"}, {"me@manson.com", "home"}}');</a:t>
            </a:r>
            <a:endParaRPr/>
          </a:p>
          <a:p>
            <a:pPr>
              <a:lnSpc>
                <a:spcPct val="100000"/>
              </a:lnSpc>
            </a:pPr>
            <a:endParaRPr/>
          </a:p>
          <a:p>
            <a:pPr>
              <a:lnSpc>
                <a:spcPct val="100000"/>
              </a:lnSpc>
            </a:pPr>
            <a:endParaRPr/>
          </a:p>
          <a:p>
            <a:pPr>
              <a:lnSpc>
                <a:spcPct val="100000"/>
              </a:lnSpc>
            </a:pPr>
            <a:endParaRPr/>
          </a:p>
        </p:txBody>
      </p:sp>
      <p:sp>
        <p:nvSpPr>
          <p:cNvPr id="161" name="CustomShape 4"/>
          <p:cNvSpPr/>
          <p:nvPr/>
        </p:nvSpPr>
        <p:spPr>
          <a:xfrm>
            <a:off x="8433720" y="5148720"/>
            <a:ext cx="619200" cy="429120"/>
          </a:xfrm>
          <a:prstGeom prst="rect">
            <a:avLst/>
          </a:prstGeom>
          <a:noFill/>
          <a:ln>
            <a:noFill/>
          </a:ln>
        </p:spPr>
        <p:txBody>
          <a:bodyPr lIns="90000" rIns="90000" tIns="45000" bIns="45000"/>
          <a:p>
            <a:fld id="{190AFDE4-9110-4D7E-9C46-05643DABCA5E}" type="slidenum">
              <a:rPr lang="en-US">
                <a:latin typeface="Arial"/>
              </a:rPr>
              <a:t>&lt;number&gt;</a:t>
            </a:fld>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UUID data type (8.3)</a:t>
            </a:r>
            <a:endParaRPr/>
          </a:p>
        </p:txBody>
      </p:sp>
      <p:sp>
        <p:nvSpPr>
          <p:cNvPr id="163" name="CustomShape 2"/>
          <p:cNvSpPr/>
          <p:nvPr/>
        </p:nvSpPr>
        <p:spPr>
          <a:xfrm>
            <a:off x="457200" y="1034280"/>
            <a:ext cx="8227440" cy="4436640"/>
          </a:xfrm>
          <a:prstGeom prst="rect">
            <a:avLst/>
          </a:prstGeom>
          <a:noFill/>
          <a:ln>
            <a:noFill/>
          </a:ln>
        </p:spPr>
        <p:txBody>
          <a:bodyPr lIns="90000" rIns="90000" tIns="91440" bIns="91440"/>
          <a:p>
            <a:pPr>
              <a:lnSpc>
                <a:spcPct val="100000"/>
              </a:lnSpc>
            </a:pPr>
            <a:endParaRPr/>
          </a:p>
          <a:p>
            <a:pPr>
              <a:lnSpc>
                <a:spcPct val="100000"/>
              </a:lnSpc>
            </a:pPr>
            <a:r>
              <a:rPr lang="en-US">
                <a:solidFill>
                  <a:srgbClr val="000000"/>
                </a:solidFill>
                <a:latin typeface="Arial"/>
                <a:ea typeface="Arial"/>
              </a:rPr>
              <a:t>Many input forms supported:</a:t>
            </a:r>
            <a:endParaRPr/>
          </a:p>
          <a:p>
            <a:pPr>
              <a:lnSpc>
                <a:spcPct val="100000"/>
              </a:lnSpc>
            </a:pPr>
            <a:endParaRPr/>
          </a:p>
          <a:p>
            <a:pPr>
              <a:lnSpc>
                <a:spcPct val="100000"/>
              </a:lnSpc>
            </a:pPr>
            <a:r>
              <a:rPr lang="en-US">
                <a:solidFill>
                  <a:srgbClr val="000000"/>
                </a:solidFill>
                <a:latin typeface="DejaVu Sans Mono"/>
                <a:ea typeface="Consolas"/>
              </a:rPr>
              <a:t>A0EEBC99-9C0B-4EF8-BB6D-6BB9BD380A11</a:t>
            </a:r>
            <a:endParaRPr/>
          </a:p>
          <a:p>
            <a:pPr>
              <a:lnSpc>
                <a:spcPct val="100000"/>
              </a:lnSpc>
            </a:pPr>
            <a:r>
              <a:rPr lang="en-US">
                <a:solidFill>
                  <a:srgbClr val="000000"/>
                </a:solidFill>
                <a:latin typeface="DejaVu Sans Mono"/>
                <a:ea typeface="Consolas"/>
              </a:rPr>
              <a:t>{a0eebc99-9c0b-4ef8-bb6d-6bb9bd380a11}</a:t>
            </a:r>
            <a:endParaRPr/>
          </a:p>
          <a:p>
            <a:pPr>
              <a:lnSpc>
                <a:spcPct val="100000"/>
              </a:lnSpc>
            </a:pPr>
            <a:r>
              <a:rPr lang="en-US">
                <a:solidFill>
                  <a:srgbClr val="000000"/>
                </a:solidFill>
                <a:latin typeface="DejaVu Sans Mono"/>
                <a:ea typeface="Consolas"/>
              </a:rPr>
              <a:t>a0eebc999c0b4ef8bb6d6bb9bd380a11</a:t>
            </a:r>
            <a:endParaRPr/>
          </a:p>
          <a:p>
            <a:pPr>
              <a:lnSpc>
                <a:spcPct val="100000"/>
              </a:lnSpc>
            </a:pPr>
            <a:r>
              <a:rPr lang="en-US">
                <a:solidFill>
                  <a:srgbClr val="000000"/>
                </a:solidFill>
                <a:latin typeface="DejaVu Sans Mono"/>
                <a:ea typeface="Consolas"/>
              </a:rPr>
              <a:t>a0ee-bc99-9c0b-4ef8-bb6d-6bb9-bd38-0a11</a:t>
            </a:r>
            <a:endParaRPr/>
          </a:p>
          <a:p>
            <a:pPr>
              <a:lnSpc>
                <a:spcPct val="100000"/>
              </a:lnSpc>
            </a:pPr>
            <a:r>
              <a:rPr lang="en-US">
                <a:solidFill>
                  <a:srgbClr val="000000"/>
                </a:solidFill>
                <a:latin typeface="DejaVu Sans Mono"/>
                <a:ea typeface="Consolas"/>
              </a:rPr>
              <a:t>{a0eebc99-9c0b4ef8-bb6d6bb9-bd380a11}</a:t>
            </a:r>
            <a:endParaRPr/>
          </a:p>
          <a:p>
            <a:pPr>
              <a:lnSpc>
                <a:spcPct val="100000"/>
              </a:lnSpc>
            </a:pPr>
            <a:endParaRPr/>
          </a:p>
          <a:p>
            <a:pPr>
              <a:lnSpc>
                <a:spcPct val="100000"/>
              </a:lnSpc>
            </a:pPr>
            <a:endParaRPr/>
          </a:p>
          <a:p>
            <a:pPr>
              <a:lnSpc>
                <a:spcPct val="100000"/>
              </a:lnSpc>
            </a:pPr>
            <a:r>
              <a:rPr i="1" lang="en-US">
                <a:solidFill>
                  <a:srgbClr val="000000"/>
                </a:solidFill>
                <a:latin typeface="Arial"/>
                <a:ea typeface="Arial"/>
              </a:rPr>
              <a:t>Output always in standard form: a0eebc99-9c0b-4ef8-bb6d-6bb9bd380a11</a:t>
            </a:r>
            <a:endParaRPr/>
          </a:p>
        </p:txBody>
      </p:sp>
      <p:sp>
        <p:nvSpPr>
          <p:cNvPr id="164" name="CustomShape 3"/>
          <p:cNvSpPr/>
          <p:nvPr/>
        </p:nvSpPr>
        <p:spPr>
          <a:xfrm>
            <a:off x="8433720" y="5148720"/>
            <a:ext cx="619200" cy="429120"/>
          </a:xfrm>
          <a:prstGeom prst="rect">
            <a:avLst/>
          </a:prstGeom>
          <a:noFill/>
          <a:ln>
            <a:noFill/>
          </a:ln>
        </p:spPr>
        <p:txBody>
          <a:bodyPr lIns="90000" rIns="90000" tIns="45000" bIns="45000"/>
          <a:p>
            <a:fld id="{4E326456-53E3-4BB3-8715-112C180DAF9D}" type="slidenum">
              <a:rPr lang="en-US">
                <a:latin typeface="Arial"/>
              </a:rPr>
              <a:t>&lt;number&gt;</a:t>
            </a:fl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457200" y="228960"/>
            <a:ext cx="8227440" cy="63900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RETURN QUERY (8.3) and RETURNS TABLE (8.4)</a:t>
            </a:r>
            <a:endParaRPr/>
          </a:p>
        </p:txBody>
      </p:sp>
      <p:sp>
        <p:nvSpPr>
          <p:cNvPr id="166" name="CustomShape 2"/>
          <p:cNvSpPr/>
          <p:nvPr/>
        </p:nvSpPr>
        <p:spPr>
          <a:xfrm>
            <a:off x="457200" y="1034280"/>
            <a:ext cx="8227440" cy="4436640"/>
          </a:xfrm>
          <a:prstGeom prst="rect">
            <a:avLst/>
          </a:prstGeom>
          <a:noFill/>
          <a:ln>
            <a:noFill/>
          </a:ln>
        </p:spPr>
        <p:txBody>
          <a:bodyPr lIns="90000" rIns="90000" tIns="91440" bIns="91440"/>
          <a:p>
            <a:pPr>
              <a:lnSpc>
                <a:spcPct val="100000"/>
              </a:lnSpc>
            </a:pPr>
            <a:r>
              <a:rPr lang="en-US" sz="1400">
                <a:solidFill>
                  <a:srgbClr val="000000"/>
                </a:solidFill>
                <a:latin typeface="DejaVu Sans Mono"/>
                <a:ea typeface="Consolas"/>
              </a:rPr>
              <a:t>CREATE OR REPLACE FUNCTION find_something(key text)</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RETURNS TABLE ( name text, count integer ) AS</a:t>
            </a:r>
            <a:endParaRPr/>
          </a:p>
          <a:p>
            <a:pPr>
              <a:lnSpc>
                <a:spcPct val="100000"/>
              </a:lnSpc>
            </a:pPr>
            <a:r>
              <a:rPr lang="en-US" sz="1400">
                <a:solidFill>
                  <a:srgbClr val="000000"/>
                </a:solidFill>
                <a:latin typeface="DejaVu Sans Mono"/>
                <a:ea typeface="Consolas"/>
              </a:rPr>
              <a:t>$func$</a:t>
            </a:r>
            <a:endParaRPr/>
          </a:p>
          <a:p>
            <a:pPr>
              <a:lnSpc>
                <a:spcPct val="100000"/>
              </a:lnSpc>
            </a:pPr>
            <a:r>
              <a:rPr lang="en-US" sz="1400">
                <a:solidFill>
                  <a:srgbClr val="000000"/>
                </a:solidFill>
                <a:latin typeface="DejaVu Sans Mono"/>
                <a:ea typeface="Consolas"/>
              </a:rPr>
              <a:t>BEGIN</a:t>
            </a:r>
            <a:endParaRPr/>
          </a:p>
          <a:p>
            <a:pPr>
              <a:lnSpc>
                <a:spcPct val="100000"/>
              </a:lnSpc>
            </a:pPr>
            <a:r>
              <a:rPr lang="en-US" sz="1400">
                <a:solidFill>
                  <a:srgbClr val="000000"/>
                </a:solidFill>
                <a:latin typeface="DejaVu Sans Mono"/>
                <a:ea typeface="Consolas"/>
              </a:rPr>
              <a:t>   </a:t>
            </a:r>
            <a:r>
              <a:rPr b="1" lang="en-US" sz="1400">
                <a:solidFill>
                  <a:srgbClr val="000000"/>
                </a:solidFill>
                <a:latin typeface="DejaVu Sans Mono"/>
                <a:ea typeface="Consolas"/>
              </a:rPr>
              <a:t>RETURN QUERY</a:t>
            </a:r>
            <a:endParaRPr/>
          </a:p>
          <a:p>
            <a:pPr>
              <a:lnSpc>
                <a:spcPct val="100000"/>
              </a:lnSpc>
            </a:pPr>
            <a:r>
              <a:rPr lang="en-US" sz="1400">
                <a:solidFill>
                  <a:srgbClr val="000000"/>
                </a:solidFill>
                <a:latin typeface="DejaVu Sans Mono"/>
                <a:ea typeface="Consolas"/>
              </a:rPr>
              <a:t>   </a:t>
            </a:r>
            <a:r>
              <a:rPr lang="en-US" sz="1400">
                <a:solidFill>
                  <a:srgbClr val="000000"/>
                </a:solidFill>
                <a:latin typeface="DejaVu Sans Mono"/>
                <a:ea typeface="Consolas"/>
              </a:rPr>
              <a:t>SELECT * FROM place WHERE name = key;</a:t>
            </a:r>
            <a:endParaRPr/>
          </a:p>
          <a:p>
            <a:pPr>
              <a:lnSpc>
                <a:spcPct val="100000"/>
              </a:lnSpc>
            </a:pPr>
            <a:r>
              <a:rPr lang="en-US" sz="1400">
                <a:solidFill>
                  <a:srgbClr val="000000"/>
                </a:solidFill>
                <a:latin typeface="DejaVu Sans Mono"/>
                <a:ea typeface="Consolas"/>
              </a:rPr>
              <a:t>END</a:t>
            </a:r>
            <a:endParaRPr/>
          </a:p>
          <a:p>
            <a:pPr>
              <a:lnSpc>
                <a:spcPct val="100000"/>
              </a:lnSpc>
            </a:pPr>
            <a:r>
              <a:rPr lang="en-US" sz="1400">
                <a:solidFill>
                  <a:srgbClr val="000000"/>
                </a:solidFill>
                <a:latin typeface="DejaVu Sans Mono"/>
                <a:ea typeface="Consolas"/>
              </a:rPr>
              <a:t>$func$  LANGUAGE plpgsql;</a:t>
            </a:r>
            <a:endParaRPr/>
          </a:p>
          <a:p>
            <a:pPr>
              <a:lnSpc>
                <a:spcPct val="100000"/>
              </a:lnSpc>
            </a:pPr>
            <a:endParaRPr/>
          </a:p>
          <a:p>
            <a:pPr>
              <a:lnSpc>
                <a:spcPct val="100000"/>
              </a:lnSpc>
            </a:pPr>
            <a:endParaRPr/>
          </a:p>
          <a:p>
            <a:pPr>
              <a:lnSpc>
                <a:spcPct val="100000"/>
              </a:lnSpc>
            </a:pPr>
            <a:endParaRPr/>
          </a:p>
          <a:p>
            <a:pPr>
              <a:lnSpc>
                <a:spcPct val="100000"/>
              </a:lnSpc>
            </a:pPr>
            <a:r>
              <a:rPr i="1" lang="en-US" sz="1400">
                <a:solidFill>
                  <a:srgbClr val="000000"/>
                </a:solidFill>
                <a:latin typeface="Arial"/>
                <a:ea typeface="Arial"/>
              </a:rPr>
              <a:t>RETURN QUERY (and RETURN NEXT) do not actually return from the function — they simply append zero or more rows to the function's result set. Execution then continues with the next statement in the PL/pgSQL function.</a:t>
            </a:r>
            <a:endParaRPr/>
          </a:p>
        </p:txBody>
      </p:sp>
      <p:sp>
        <p:nvSpPr>
          <p:cNvPr id="167" name="CustomShape 3"/>
          <p:cNvSpPr/>
          <p:nvPr/>
        </p:nvSpPr>
        <p:spPr>
          <a:xfrm>
            <a:off x="8433720" y="5148720"/>
            <a:ext cx="619200" cy="429120"/>
          </a:xfrm>
          <a:prstGeom prst="rect">
            <a:avLst/>
          </a:prstGeom>
          <a:noFill/>
          <a:ln>
            <a:noFill/>
          </a:ln>
        </p:spPr>
        <p:txBody>
          <a:bodyPr lIns="90000" rIns="90000" tIns="45000" bIns="45000"/>
          <a:p>
            <a:fld id="{56A8BDAC-CF4E-46CE-81A9-B71181A1935E}" type="slidenum">
              <a:rPr lang="en-US">
                <a:latin typeface="Arial"/>
              </a:rPr>
              <a:t>&lt;number&gt;</a:t>
            </a:fl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457200" y="228960"/>
            <a:ext cx="8227440" cy="60624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Common table expression (CTE) 1/2 (8.4)</a:t>
            </a:r>
            <a:endParaRPr/>
          </a:p>
        </p:txBody>
      </p:sp>
      <p:sp>
        <p:nvSpPr>
          <p:cNvPr id="169" name="CustomShape 2"/>
          <p:cNvSpPr/>
          <p:nvPr/>
        </p:nvSpPr>
        <p:spPr>
          <a:xfrm>
            <a:off x="457200" y="1058760"/>
            <a:ext cx="8227440" cy="4412160"/>
          </a:xfrm>
          <a:prstGeom prst="rect">
            <a:avLst/>
          </a:prstGeom>
          <a:noFill/>
          <a:ln>
            <a:noFill/>
          </a:ln>
        </p:spPr>
        <p:txBody>
          <a:bodyPr lIns="90000" rIns="90000" tIns="91440" bIns="91440"/>
          <a:p>
            <a:pPr>
              <a:lnSpc>
                <a:spcPct val="115000"/>
              </a:lnSpc>
            </a:pPr>
            <a:r>
              <a:rPr lang="en-US">
                <a:solidFill>
                  <a:srgbClr val="000000"/>
                </a:solidFill>
                <a:latin typeface="DejaVu Sans Mono"/>
                <a:ea typeface="Arial"/>
              </a:rPr>
              <a:t>WITH queries - convenient way to have temporary tables within a query:</a:t>
            </a:r>
            <a:endParaRPr/>
          </a:p>
          <a:p>
            <a:pPr>
              <a:lnSpc>
                <a:spcPct val="115000"/>
              </a:lnSpc>
            </a:pPr>
            <a:endParaRPr/>
          </a:p>
          <a:p>
            <a:pPr>
              <a:lnSpc>
                <a:spcPct val="115000"/>
              </a:lnSpc>
            </a:pPr>
            <a:r>
              <a:rPr lang="en-US" sz="1400">
                <a:solidFill>
                  <a:srgbClr val="000000"/>
                </a:solidFill>
                <a:latin typeface="DejaVu Sans Mono"/>
                <a:ea typeface="Consolas"/>
              </a:rPr>
              <a:t>WITH good_polygons AS (</a:t>
            </a:r>
            <a:endParaRPr/>
          </a:p>
          <a:p>
            <a:pPr>
              <a:lnSpc>
                <a:spcPct val="115000"/>
              </a:lnSpc>
            </a:pPr>
            <a:r>
              <a:rPr lang="en-US" sz="1400">
                <a:solidFill>
                  <a:srgbClr val="000000"/>
                </a:solidFill>
                <a:latin typeface="DejaVu Sans Mono"/>
                <a:ea typeface="Consolas"/>
              </a:rPr>
              <a:t>  </a:t>
            </a:r>
            <a:r>
              <a:rPr lang="en-US" sz="1400">
                <a:solidFill>
                  <a:srgbClr val="000000"/>
                </a:solidFill>
                <a:latin typeface="DejaVu Sans Mono"/>
                <a:ea typeface="Consolas"/>
              </a:rPr>
              <a:t>SELECT geom FROM lakes WHERE IsGood(geom)</a:t>
            </a:r>
            <a:endParaRPr/>
          </a:p>
          <a:p>
            <a:pPr>
              <a:lnSpc>
                <a:spcPct val="115000"/>
              </a:lnSpc>
            </a:pPr>
            <a:r>
              <a:rPr lang="en-US" sz="1400">
                <a:solidFill>
                  <a:srgbClr val="000000"/>
                </a:solidFill>
                <a:latin typeface="DejaVu Sans Mono"/>
                <a:ea typeface="Consolas"/>
              </a:rPr>
              <a:t>  </a:t>
            </a:r>
            <a:r>
              <a:rPr lang="en-US" sz="1400">
                <a:solidFill>
                  <a:srgbClr val="000000"/>
                </a:solidFill>
                <a:latin typeface="DejaVu Sans Mono"/>
                <a:ea typeface="Consolas"/>
              </a:rPr>
              <a:t>), fixed_bowties_polygons AS (</a:t>
            </a:r>
            <a:endParaRPr/>
          </a:p>
          <a:p>
            <a:pPr>
              <a:lnSpc>
                <a:spcPct val="115000"/>
              </a:lnSpc>
            </a:pPr>
            <a:r>
              <a:rPr lang="en-US" sz="1400">
                <a:solidFill>
                  <a:srgbClr val="000000"/>
                </a:solidFill>
                <a:latin typeface="DejaVu Sans Mono"/>
                <a:ea typeface="Consolas"/>
              </a:rPr>
              <a:t>  </a:t>
            </a:r>
            <a:r>
              <a:rPr lang="en-US" sz="1400">
                <a:solidFill>
                  <a:srgbClr val="000000"/>
                </a:solidFill>
                <a:latin typeface="DejaVu Sans Mono"/>
                <a:ea typeface="Consolas"/>
              </a:rPr>
              <a:t>SELECT fix_bowties(geom) FROM lakes WHERE NOT IsGood(geom) AND HasBowties(geom)</a:t>
            </a:r>
            <a:endParaRPr/>
          </a:p>
          <a:p>
            <a:pPr>
              <a:lnSpc>
                <a:spcPct val="115000"/>
              </a:lnSpc>
            </a:pPr>
            <a:r>
              <a:rPr lang="en-US" sz="1400">
                <a:solidFill>
                  <a:srgbClr val="000000"/>
                </a:solidFill>
                <a:latin typeface="DejaVu Sans Mono"/>
                <a:ea typeface="Consolas"/>
              </a:rPr>
              <a:t>  </a:t>
            </a:r>
            <a:r>
              <a:rPr lang="en-US" sz="1400">
                <a:solidFill>
                  <a:srgbClr val="000000"/>
                </a:solidFill>
                <a:latin typeface="DejaVu Sans Mono"/>
                <a:ea typeface="Consolas"/>
              </a:rPr>
              <a:t>)</a:t>
            </a:r>
            <a:endParaRPr/>
          </a:p>
          <a:p>
            <a:pPr>
              <a:lnSpc>
                <a:spcPct val="115000"/>
              </a:lnSpc>
            </a:pPr>
            <a:r>
              <a:rPr lang="en-US" sz="1400">
                <a:solidFill>
                  <a:srgbClr val="000000"/>
                </a:solidFill>
                <a:latin typeface="DejaVu Sans Mono"/>
                <a:ea typeface="Consolas"/>
              </a:rPr>
              <a:t>SELECT * FROM good_polygons</a:t>
            </a:r>
            <a:endParaRPr/>
          </a:p>
          <a:p>
            <a:pPr>
              <a:lnSpc>
                <a:spcPct val="115000"/>
              </a:lnSpc>
            </a:pPr>
            <a:r>
              <a:rPr lang="en-US" sz="1400">
                <a:solidFill>
                  <a:srgbClr val="000000"/>
                </a:solidFill>
                <a:latin typeface="DejaVu Sans Mono"/>
                <a:ea typeface="Consolas"/>
              </a:rPr>
              <a:t>  </a:t>
            </a:r>
            <a:r>
              <a:rPr lang="en-US" sz="1400">
                <a:solidFill>
                  <a:srgbClr val="000000"/>
                </a:solidFill>
                <a:latin typeface="DejaVu Sans Mono"/>
                <a:ea typeface="Consolas"/>
              </a:rPr>
              <a:t>UNION ALL</a:t>
            </a:r>
            <a:endParaRPr/>
          </a:p>
          <a:p>
            <a:pPr>
              <a:lnSpc>
                <a:spcPct val="115000"/>
              </a:lnSpc>
            </a:pPr>
            <a:r>
              <a:rPr lang="en-US" sz="1400">
                <a:solidFill>
                  <a:srgbClr val="000000"/>
                </a:solidFill>
                <a:latin typeface="DejaVu Sans Mono"/>
                <a:ea typeface="Consolas"/>
              </a:rPr>
              <a:t>SELECT * FROM fixed_bowties_polygons;</a:t>
            </a:r>
            <a:endParaRPr/>
          </a:p>
        </p:txBody>
      </p:sp>
      <p:sp>
        <p:nvSpPr>
          <p:cNvPr id="170" name="CustomShape 3"/>
          <p:cNvSpPr/>
          <p:nvPr/>
        </p:nvSpPr>
        <p:spPr>
          <a:xfrm>
            <a:off x="8433720" y="5148720"/>
            <a:ext cx="619200" cy="429120"/>
          </a:xfrm>
          <a:prstGeom prst="rect">
            <a:avLst/>
          </a:prstGeom>
          <a:noFill/>
          <a:ln>
            <a:noFill/>
          </a:ln>
        </p:spPr>
        <p:txBody>
          <a:bodyPr lIns="90000" rIns="90000" tIns="45000" bIns="45000"/>
          <a:p>
            <a:fld id="{BC1287D7-294D-4028-A52A-383CB4AD1040}" type="slidenum">
              <a:rPr lang="en-US">
                <a:latin typeface="Arial"/>
              </a:rPr>
              <a:t>&lt;number&gt;</a:t>
            </a:fld>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457200" y="228960"/>
            <a:ext cx="8227440" cy="606240"/>
          </a:xfrm>
          <a:prstGeom prst="rect">
            <a:avLst/>
          </a:prstGeom>
          <a:noFill/>
          <a:ln>
            <a:noFill/>
          </a:ln>
        </p:spPr>
        <p:txBody>
          <a:bodyPr lIns="90000" rIns="90000" tIns="91440" bIns="91440" anchor="b"/>
          <a:p>
            <a:pPr algn="ctr">
              <a:lnSpc>
                <a:spcPct val="100000"/>
              </a:lnSpc>
            </a:pPr>
            <a:r>
              <a:rPr b="1" lang="en-US" sz="2400">
                <a:solidFill>
                  <a:srgbClr val="000000"/>
                </a:solidFill>
                <a:latin typeface="Arial"/>
                <a:ea typeface="Arial"/>
              </a:rPr>
              <a:t>Common table expression (CTE) 2/2 (8.4)</a:t>
            </a:r>
            <a:endParaRPr/>
          </a:p>
        </p:txBody>
      </p:sp>
      <p:sp>
        <p:nvSpPr>
          <p:cNvPr id="172" name="CustomShape 2"/>
          <p:cNvSpPr/>
          <p:nvPr/>
        </p:nvSpPr>
        <p:spPr>
          <a:xfrm>
            <a:off x="457200" y="1058760"/>
            <a:ext cx="8227440" cy="4412160"/>
          </a:xfrm>
          <a:prstGeom prst="rect">
            <a:avLst/>
          </a:prstGeom>
          <a:noFill/>
          <a:ln>
            <a:noFill/>
          </a:ln>
        </p:spPr>
        <p:txBody>
          <a:bodyPr lIns="90000" rIns="90000" tIns="91440" bIns="91440"/>
          <a:p>
            <a:pPr>
              <a:lnSpc>
                <a:spcPct val="115000"/>
              </a:lnSpc>
            </a:pPr>
            <a:r>
              <a:rPr lang="en-US">
                <a:solidFill>
                  <a:srgbClr val="000000"/>
                </a:solidFill>
                <a:latin typeface="DejaVu Sans Mono"/>
                <a:ea typeface="Arial"/>
              </a:rPr>
              <a:t>WITH RECURSIVE queries -query can refer to its own output:</a:t>
            </a:r>
            <a:endParaRPr/>
          </a:p>
          <a:p>
            <a:pPr>
              <a:lnSpc>
                <a:spcPct val="115000"/>
              </a:lnSpc>
            </a:pPr>
            <a:endParaRPr/>
          </a:p>
          <a:p>
            <a:pPr>
              <a:lnSpc>
                <a:spcPct val="115000"/>
              </a:lnSpc>
            </a:pPr>
            <a:r>
              <a:rPr lang="en-US" sz="1400">
                <a:solidFill>
                  <a:srgbClr val="000000"/>
                </a:solidFill>
                <a:latin typeface="DejaVu Sans Mono"/>
                <a:ea typeface="Consolas"/>
              </a:rPr>
              <a:t>WITH RECURSIVE t(n) AS (</a:t>
            </a:r>
            <a:endParaRPr/>
          </a:p>
          <a:p>
            <a:pPr>
              <a:lnSpc>
                <a:spcPct val="115000"/>
              </a:lnSpc>
            </a:pPr>
            <a:r>
              <a:rPr lang="en-US" sz="1400">
                <a:solidFill>
                  <a:srgbClr val="000000"/>
                </a:solidFill>
                <a:latin typeface="DejaVu Sans Mono"/>
                <a:ea typeface="Consolas"/>
              </a:rPr>
              <a:t>    </a:t>
            </a:r>
            <a:r>
              <a:rPr lang="en-US" sz="1400">
                <a:solidFill>
                  <a:srgbClr val="000000"/>
                </a:solidFill>
                <a:latin typeface="DejaVu Sans Mono"/>
                <a:ea typeface="Consolas"/>
              </a:rPr>
              <a:t>VALUES (1)</a:t>
            </a:r>
            <a:endParaRPr/>
          </a:p>
          <a:p>
            <a:pPr>
              <a:lnSpc>
                <a:spcPct val="115000"/>
              </a:lnSpc>
            </a:pPr>
            <a:r>
              <a:rPr lang="en-US" sz="1400">
                <a:solidFill>
                  <a:srgbClr val="000000"/>
                </a:solidFill>
                <a:latin typeface="DejaVu Sans Mono"/>
                <a:ea typeface="Consolas"/>
              </a:rPr>
              <a:t>  </a:t>
            </a:r>
            <a:r>
              <a:rPr lang="en-US" sz="1400">
                <a:solidFill>
                  <a:srgbClr val="000000"/>
                </a:solidFill>
                <a:latin typeface="DejaVu Sans Mono"/>
                <a:ea typeface="Consolas"/>
              </a:rPr>
              <a:t>UNION ALL</a:t>
            </a:r>
            <a:endParaRPr/>
          </a:p>
          <a:p>
            <a:pPr>
              <a:lnSpc>
                <a:spcPct val="115000"/>
              </a:lnSpc>
            </a:pPr>
            <a:r>
              <a:rPr lang="en-US" sz="1400">
                <a:solidFill>
                  <a:srgbClr val="000000"/>
                </a:solidFill>
                <a:latin typeface="DejaVu Sans Mono"/>
                <a:ea typeface="Consolas"/>
              </a:rPr>
              <a:t>    </a:t>
            </a:r>
            <a:r>
              <a:rPr lang="en-US" sz="1400">
                <a:solidFill>
                  <a:srgbClr val="000000"/>
                </a:solidFill>
                <a:latin typeface="DejaVu Sans Mono"/>
                <a:ea typeface="Consolas"/>
              </a:rPr>
              <a:t>SELECT n+1 FROM t WHERE n &lt; 100</a:t>
            </a:r>
            <a:endParaRPr/>
          </a:p>
          <a:p>
            <a:pPr>
              <a:lnSpc>
                <a:spcPct val="115000"/>
              </a:lnSpc>
            </a:pPr>
            <a:r>
              <a:rPr lang="en-US" sz="1400">
                <a:solidFill>
                  <a:srgbClr val="000000"/>
                </a:solidFill>
                <a:latin typeface="DejaVu Sans Mono"/>
                <a:ea typeface="Consolas"/>
              </a:rPr>
              <a:t>)</a:t>
            </a:r>
            <a:endParaRPr/>
          </a:p>
          <a:p>
            <a:pPr>
              <a:lnSpc>
                <a:spcPct val="115000"/>
              </a:lnSpc>
            </a:pPr>
            <a:r>
              <a:rPr lang="en-US" sz="1400">
                <a:solidFill>
                  <a:srgbClr val="000000"/>
                </a:solidFill>
                <a:latin typeface="DejaVu Sans Mono"/>
                <a:ea typeface="Consolas"/>
              </a:rPr>
              <a:t>SELECT sum(n) FROM t;</a:t>
            </a:r>
            <a:endParaRPr/>
          </a:p>
          <a:p>
            <a:pPr>
              <a:lnSpc>
                <a:spcPct val="115000"/>
              </a:lnSpc>
            </a:pPr>
            <a:endParaRPr/>
          </a:p>
        </p:txBody>
      </p:sp>
      <p:sp>
        <p:nvSpPr>
          <p:cNvPr id="173" name="CustomShape 3"/>
          <p:cNvSpPr/>
          <p:nvPr/>
        </p:nvSpPr>
        <p:spPr>
          <a:xfrm>
            <a:off x="8433720" y="5148720"/>
            <a:ext cx="619200" cy="429120"/>
          </a:xfrm>
          <a:prstGeom prst="rect">
            <a:avLst/>
          </a:prstGeom>
          <a:noFill/>
          <a:ln>
            <a:noFill/>
          </a:ln>
        </p:spPr>
        <p:txBody>
          <a:bodyPr lIns="90000" rIns="90000" tIns="45000" bIns="45000"/>
          <a:p>
            <a:fld id="{9C75F18A-5118-403F-A62D-415658794EA7}" type="slidenum">
              <a:rPr lang="en-US">
                <a:latin typeface="Arial"/>
              </a:rPr>
              <a:t>&lt;number&gt;</a:t>
            </a:fld>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