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Google Shape;31;p: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b76a0fd6_1_5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b76a0fd6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b778ee9ed_1_4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778ee9ed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b778ee9ed_1_1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778ee9e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b778ee9ed_1_2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778ee9ed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b778ee9ed_1_3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778ee9e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b778ee9ed_1_4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778ee9ed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b778ee9ed_1_5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778ee9ed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b778ee9ed_1_6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778ee9ed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b778ee9ed_1_7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778ee9ed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b778ee9ed_1_8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778ee9ed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Google Shape;37;g5b76a0fd6_1_6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g5b76a0fd6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b778ee9ed_1_9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778ee9ed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b778ee9ed_1_10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778ee9ed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b778ee9ed_1_11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778ee9ed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b778ee9ed_1_12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778ee9ed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dd4a716fd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d4a716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Google Shape;43;g5b76a0fd6_1_6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5b76a0fd6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g5b76a0fd6_1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5b76a0fd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g5b76a0fd6_1_1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5b76a0fd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b76a0fd6_1_2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b76a0fd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b76a0fd6_1_3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b76a0fd6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b76a0fd6_1_4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b76a0fd6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b76a0fd6_1_4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b76a0fd6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85800" y="1759269"/>
            <a:ext cx="7772400" cy="12888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1" name="Google Shape;11;p2"/>
          <p:cNvSpPr txBox="1"/>
          <p:nvPr>
            <p:ph idx="1" type="subTitle"/>
          </p:nvPr>
        </p:nvSpPr>
        <p:spPr>
          <a:xfrm>
            <a:off x="685800" y="3155615"/>
            <a:ext cx="7772400" cy="871800"/>
          </a:xfrm>
          <a:prstGeom prst="rect">
            <a:avLst/>
          </a:prstGeom>
        </p:spPr>
        <p:txBody>
          <a:bodyPr anchorCtr="0" anchor="t" bIns="91425" lIns="91425" spcFirstLastPara="1" rIns="91425" wrap="square" tIns="91425"/>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12" name="Google Shape;12;p2"/>
          <p:cNvSpPr txBox="1"/>
          <p:nvPr>
            <p:ph idx="12" type="sldNum"/>
          </p:nvPr>
        </p:nvSpPr>
        <p:spPr>
          <a:xfrm>
            <a:off x="8556791" y="5277612"/>
            <a:ext cx="548700" cy="437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457200" y="228865"/>
            <a:ext cx="8229600" cy="9525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 name="Google Shape;15;p3"/>
          <p:cNvSpPr txBox="1"/>
          <p:nvPr>
            <p:ph idx="1" type="body"/>
          </p:nvPr>
        </p:nvSpPr>
        <p:spPr>
          <a:xfrm>
            <a:off x="457200" y="1333500"/>
            <a:ext cx="8229600" cy="4139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6" name="Google Shape;16;p3"/>
          <p:cNvSpPr txBox="1"/>
          <p:nvPr>
            <p:ph idx="12" type="sldNum"/>
          </p:nvPr>
        </p:nvSpPr>
        <p:spPr>
          <a:xfrm>
            <a:off x="8556791" y="5277612"/>
            <a:ext cx="548700" cy="437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457200" y="228865"/>
            <a:ext cx="8229600" cy="9525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4"/>
          <p:cNvSpPr txBox="1"/>
          <p:nvPr>
            <p:ph idx="1" type="body"/>
          </p:nvPr>
        </p:nvSpPr>
        <p:spPr>
          <a:xfrm>
            <a:off x="457200" y="1333500"/>
            <a:ext cx="3994500" cy="4139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4"/>
          <p:cNvSpPr txBox="1"/>
          <p:nvPr>
            <p:ph idx="2" type="body"/>
          </p:nvPr>
        </p:nvSpPr>
        <p:spPr>
          <a:xfrm>
            <a:off x="4692274" y="1333500"/>
            <a:ext cx="3994500" cy="4139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1" name="Google Shape;21;p4"/>
          <p:cNvSpPr txBox="1"/>
          <p:nvPr>
            <p:ph idx="12" type="sldNum"/>
          </p:nvPr>
        </p:nvSpPr>
        <p:spPr>
          <a:xfrm>
            <a:off x="8556791" y="5277612"/>
            <a:ext cx="548700" cy="437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457200" y="228865"/>
            <a:ext cx="8229600" cy="9525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 name="Google Shape;24;p5"/>
          <p:cNvSpPr txBox="1"/>
          <p:nvPr>
            <p:ph idx="12" type="sldNum"/>
          </p:nvPr>
        </p:nvSpPr>
        <p:spPr>
          <a:xfrm>
            <a:off x="8556791" y="5277612"/>
            <a:ext cx="548700" cy="437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5" name="Shape 25"/>
        <p:cNvGrpSpPr/>
        <p:nvPr/>
      </p:nvGrpSpPr>
      <p:grpSpPr>
        <a:xfrm>
          <a:off x="0" y="0"/>
          <a:ext cx="0" cy="0"/>
          <a:chOff x="0" y="0"/>
          <a:chExt cx="0" cy="0"/>
        </a:xfrm>
      </p:grpSpPr>
      <p:sp>
        <p:nvSpPr>
          <p:cNvPr id="26" name="Google Shape;26;p6"/>
          <p:cNvSpPr txBox="1"/>
          <p:nvPr>
            <p:ph idx="1" type="body"/>
          </p:nvPr>
        </p:nvSpPr>
        <p:spPr>
          <a:xfrm>
            <a:off x="457200" y="4895899"/>
            <a:ext cx="8229600" cy="5772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800"/>
              <a:buNone/>
              <a:defRPr sz="1800"/>
            </a:lvl1pPr>
          </a:lstStyle>
          <a:p/>
        </p:txBody>
      </p:sp>
      <p:sp>
        <p:nvSpPr>
          <p:cNvPr id="27" name="Google Shape;27;p6"/>
          <p:cNvSpPr txBox="1"/>
          <p:nvPr>
            <p:ph idx="12" type="sldNum"/>
          </p:nvPr>
        </p:nvSpPr>
        <p:spPr>
          <a:xfrm>
            <a:off x="8556791" y="5277612"/>
            <a:ext cx="548700" cy="437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 name="Shape 28"/>
        <p:cNvGrpSpPr/>
        <p:nvPr/>
      </p:nvGrpSpPr>
      <p:grpSpPr>
        <a:xfrm>
          <a:off x="0" y="0"/>
          <a:ext cx="0" cy="0"/>
          <a:chOff x="0" y="0"/>
          <a:chExt cx="0" cy="0"/>
        </a:xfrm>
      </p:grpSpPr>
      <p:sp>
        <p:nvSpPr>
          <p:cNvPr id="29" name="Google Shape;29;p7"/>
          <p:cNvSpPr txBox="1"/>
          <p:nvPr>
            <p:ph idx="12" type="sldNum"/>
          </p:nvPr>
        </p:nvSpPr>
        <p:spPr>
          <a:xfrm>
            <a:off x="8556791" y="5277612"/>
            <a:ext cx="548700" cy="437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28865"/>
            <a:ext cx="8229600" cy="9525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333500"/>
            <a:ext cx="8229600" cy="4139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5277612"/>
            <a:ext cx="548700" cy="4371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 name="Shape 33"/>
        <p:cNvGrpSpPr/>
        <p:nvPr/>
      </p:nvGrpSpPr>
      <p:grpSpPr>
        <a:xfrm>
          <a:off x="0" y="0"/>
          <a:ext cx="0" cy="0"/>
          <a:chOff x="0" y="0"/>
          <a:chExt cx="0" cy="0"/>
        </a:xfrm>
      </p:grpSpPr>
      <p:sp>
        <p:nvSpPr>
          <p:cNvPr id="34" name="Google Shape;34;p8"/>
          <p:cNvSpPr txBox="1"/>
          <p:nvPr>
            <p:ph type="ctrTitle"/>
          </p:nvPr>
        </p:nvSpPr>
        <p:spPr>
          <a:xfrm>
            <a:off x="685800" y="1759269"/>
            <a:ext cx="7772400" cy="128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What’s new (and not)</a:t>
            </a:r>
            <a:endParaRPr/>
          </a:p>
          <a:p>
            <a:pPr indent="0" lvl="0" marL="0" rtl="0" algn="ctr">
              <a:spcBef>
                <a:spcPts val="0"/>
              </a:spcBef>
              <a:spcAft>
                <a:spcPts val="0"/>
              </a:spcAft>
              <a:buNone/>
            </a:pPr>
            <a:r>
              <a:rPr lang="en"/>
              <a:t>in PostgreSQL</a:t>
            </a:r>
            <a:endParaRPr/>
          </a:p>
        </p:txBody>
      </p:sp>
      <p:sp>
        <p:nvSpPr>
          <p:cNvPr id="35" name="Google Shape;35;p8"/>
          <p:cNvSpPr txBox="1"/>
          <p:nvPr>
            <p:ph idx="1" type="subTitle"/>
          </p:nvPr>
        </p:nvSpPr>
        <p:spPr>
          <a:xfrm>
            <a:off x="685800" y="3155615"/>
            <a:ext cx="7772400" cy="87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Features that you’ve probably missed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457200" y="228871"/>
            <a:ext cx="8229600" cy="53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Window functions (8.4)</a:t>
            </a:r>
            <a:endParaRPr sz="1200"/>
          </a:p>
        </p:txBody>
      </p:sp>
      <p:sp>
        <p:nvSpPr>
          <p:cNvPr id="90" name="Google Shape;90;p17"/>
          <p:cNvSpPr txBox="1"/>
          <p:nvPr>
            <p:ph idx="1" type="body"/>
          </p:nvPr>
        </p:nvSpPr>
        <p:spPr>
          <a:xfrm>
            <a:off x="457200" y="764400"/>
            <a:ext cx="4227600" cy="47088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1800"/>
              <a:t>Allow you to do aggregate operations, such as count, sum, and rank, over a subset of your data.</a:t>
            </a:r>
            <a:endParaRPr sz="1800"/>
          </a:p>
          <a:p>
            <a:pPr indent="0" lvl="0" marL="0" rtl="0" algn="l">
              <a:lnSpc>
                <a:spcPct val="100000"/>
              </a:lnSpc>
              <a:spcBef>
                <a:spcPts val="1200"/>
              </a:spcBef>
              <a:spcAft>
                <a:spcPts val="0"/>
              </a:spcAft>
              <a:buNone/>
            </a:pPr>
            <a:r>
              <a:rPr lang="en" sz="1800"/>
              <a:t>But unlike regular aggregate functions, use of a window function does not cause rows to become grouped into a single output row — the rows retain their separate identities.</a:t>
            </a:r>
            <a:endParaRPr sz="1800"/>
          </a:p>
          <a:p>
            <a:pPr indent="0" lvl="0" marL="0" rtl="0" algn="l">
              <a:lnSpc>
                <a:spcPct val="100000"/>
              </a:lnSpc>
              <a:spcBef>
                <a:spcPts val="1200"/>
              </a:spcBef>
              <a:spcAft>
                <a:spcPts val="0"/>
              </a:spcAft>
              <a:buNone/>
            </a:pPr>
            <a:r>
              <a:t/>
            </a:r>
            <a:endParaRPr sz="1400">
              <a:latin typeface="Consolas"/>
              <a:ea typeface="Consolas"/>
              <a:cs typeface="Consolas"/>
              <a:sym typeface="Consolas"/>
            </a:endParaRPr>
          </a:p>
          <a:p>
            <a:pPr indent="0" lvl="0" marL="0" rtl="0" algn="l">
              <a:lnSpc>
                <a:spcPct val="100000"/>
              </a:lnSpc>
              <a:spcBef>
                <a:spcPts val="1200"/>
              </a:spcBef>
              <a:spcAft>
                <a:spcPts val="0"/>
              </a:spcAft>
              <a:buNone/>
            </a:pPr>
            <a:r>
              <a:rPr lang="en" sz="1400">
                <a:latin typeface="Consolas"/>
                <a:ea typeface="Consolas"/>
                <a:cs typeface="Consolas"/>
                <a:sym typeface="Consolas"/>
              </a:rPr>
              <a:t>SELECT depname, empno, salary, rank() OVER (PARTITION BY depname ORDER BY salary DESC) FROM empsalary;</a:t>
            </a:r>
            <a:endParaRPr sz="1400">
              <a:latin typeface="Consolas"/>
              <a:ea typeface="Consolas"/>
              <a:cs typeface="Consolas"/>
              <a:sym typeface="Consolas"/>
            </a:endParaRPr>
          </a:p>
          <a:p>
            <a:pPr indent="0" lvl="0" marL="0" rtl="0" algn="l">
              <a:lnSpc>
                <a:spcPct val="100000"/>
              </a:lnSpc>
              <a:spcBef>
                <a:spcPts val="1200"/>
              </a:spcBef>
              <a:spcAft>
                <a:spcPts val="0"/>
              </a:spcAft>
              <a:buNone/>
            </a:pPr>
            <a:r>
              <a:t/>
            </a:r>
            <a:endParaRPr sz="1400">
              <a:latin typeface="Consolas"/>
              <a:ea typeface="Consolas"/>
              <a:cs typeface="Consolas"/>
              <a:sym typeface="Consolas"/>
            </a:endParaRPr>
          </a:p>
          <a:p>
            <a:pPr indent="0" lvl="0" marL="0" rtl="0" algn="l">
              <a:lnSpc>
                <a:spcPct val="100000"/>
              </a:lnSpc>
              <a:spcBef>
                <a:spcPts val="1200"/>
              </a:spcBef>
              <a:spcAft>
                <a:spcPts val="1200"/>
              </a:spcAft>
              <a:buNone/>
            </a:pPr>
            <a:r>
              <a:t/>
            </a:r>
            <a:endParaRPr sz="1400">
              <a:latin typeface="Consolas"/>
              <a:ea typeface="Consolas"/>
              <a:cs typeface="Consolas"/>
              <a:sym typeface="Consolas"/>
            </a:endParaRPr>
          </a:p>
        </p:txBody>
      </p:sp>
      <p:sp>
        <p:nvSpPr>
          <p:cNvPr id="91" name="Google Shape;91;p17"/>
          <p:cNvSpPr txBox="1"/>
          <p:nvPr>
            <p:ph idx="2" type="body"/>
          </p:nvPr>
        </p:nvSpPr>
        <p:spPr>
          <a:xfrm>
            <a:off x="4684700" y="764375"/>
            <a:ext cx="4002300" cy="4708800"/>
          </a:xfrm>
          <a:prstGeom prst="rect">
            <a:avLst/>
          </a:prstGeom>
        </p:spPr>
        <p:txBody>
          <a:bodyPr anchorCtr="0" anchor="t" bIns="91425" lIns="91425" spcFirstLastPara="1" rIns="91425" wrap="square" tIns="91425">
            <a:noAutofit/>
          </a:bodyPr>
          <a:lstStyle/>
          <a:p>
            <a:pPr indent="0" lvl="0" marL="152400" rtl="0" algn="l">
              <a:lnSpc>
                <a:spcPct val="100000"/>
              </a:lnSpc>
              <a:spcBef>
                <a:spcPts val="1200"/>
              </a:spcBef>
              <a:spcAft>
                <a:spcPts val="0"/>
              </a:spcAft>
              <a:buClr>
                <a:schemeClr val="dk1"/>
              </a:buClr>
              <a:buSzPts val="1100"/>
              <a:buFont typeface="Arial"/>
              <a:buNone/>
            </a:pPr>
            <a:r>
              <a:rPr lang="en" sz="1400">
                <a:latin typeface="Consolas"/>
                <a:ea typeface="Consolas"/>
                <a:cs typeface="Consolas"/>
                <a:sym typeface="Consolas"/>
              </a:rPr>
              <a:t># depname  | empno | salary | rank </a:t>
            </a:r>
            <a:endParaRPr sz="1400">
              <a:latin typeface="Consolas"/>
              <a:ea typeface="Consolas"/>
              <a:cs typeface="Consolas"/>
              <a:sym typeface="Consolas"/>
            </a:endParaRPr>
          </a:p>
          <a:p>
            <a:pPr indent="0" lvl="0" marL="152400" rtl="0" algn="l">
              <a:lnSpc>
                <a:spcPct val="100000"/>
              </a:lnSpc>
              <a:spcBef>
                <a:spcPts val="1200"/>
              </a:spcBef>
              <a:spcAft>
                <a:spcPts val="0"/>
              </a:spcAft>
              <a:buClr>
                <a:schemeClr val="dk1"/>
              </a:buClr>
              <a:buSzPts val="1100"/>
              <a:buFont typeface="Arial"/>
              <a:buNone/>
            </a:pPr>
            <a:r>
              <a:rPr lang="en" sz="1400">
                <a:latin typeface="Consolas"/>
                <a:ea typeface="Consolas"/>
                <a:cs typeface="Consolas"/>
                <a:sym typeface="Consolas"/>
              </a:rPr>
              <a:t> develop   |     8 |   6000 |    1</a:t>
            </a:r>
            <a:endParaRPr sz="1400">
              <a:latin typeface="Consolas"/>
              <a:ea typeface="Consolas"/>
              <a:cs typeface="Consolas"/>
              <a:sym typeface="Consolas"/>
            </a:endParaRPr>
          </a:p>
          <a:p>
            <a:pPr indent="0" lvl="0" marL="152400" rtl="0" algn="l">
              <a:lnSpc>
                <a:spcPct val="100000"/>
              </a:lnSpc>
              <a:spcBef>
                <a:spcPts val="1200"/>
              </a:spcBef>
              <a:spcAft>
                <a:spcPts val="0"/>
              </a:spcAft>
              <a:buClr>
                <a:schemeClr val="dk1"/>
              </a:buClr>
              <a:buSzPts val="1100"/>
              <a:buFont typeface="Arial"/>
              <a:buNone/>
            </a:pPr>
            <a:r>
              <a:rPr lang="en" sz="1400">
                <a:latin typeface="Consolas"/>
                <a:ea typeface="Consolas"/>
                <a:cs typeface="Consolas"/>
                <a:sym typeface="Consolas"/>
              </a:rPr>
              <a:t> develop   |    10 |   5200 |    2</a:t>
            </a:r>
            <a:endParaRPr sz="1400">
              <a:latin typeface="Consolas"/>
              <a:ea typeface="Consolas"/>
              <a:cs typeface="Consolas"/>
              <a:sym typeface="Consolas"/>
            </a:endParaRPr>
          </a:p>
          <a:p>
            <a:pPr indent="0" lvl="0" marL="152400" rtl="0" algn="l">
              <a:lnSpc>
                <a:spcPct val="100000"/>
              </a:lnSpc>
              <a:spcBef>
                <a:spcPts val="1200"/>
              </a:spcBef>
              <a:spcAft>
                <a:spcPts val="0"/>
              </a:spcAft>
              <a:buClr>
                <a:schemeClr val="dk1"/>
              </a:buClr>
              <a:buSzPts val="1100"/>
              <a:buFont typeface="Arial"/>
              <a:buNone/>
            </a:pPr>
            <a:r>
              <a:rPr lang="en" sz="1400">
                <a:latin typeface="Consolas"/>
                <a:ea typeface="Consolas"/>
                <a:cs typeface="Consolas"/>
                <a:sym typeface="Consolas"/>
              </a:rPr>
              <a:t> develop   |    11 |   5200 |    2</a:t>
            </a:r>
            <a:endParaRPr sz="1400">
              <a:latin typeface="Consolas"/>
              <a:ea typeface="Consolas"/>
              <a:cs typeface="Consolas"/>
              <a:sym typeface="Consolas"/>
            </a:endParaRPr>
          </a:p>
          <a:p>
            <a:pPr indent="0" lvl="0" marL="152400" rtl="0" algn="l">
              <a:lnSpc>
                <a:spcPct val="100000"/>
              </a:lnSpc>
              <a:spcBef>
                <a:spcPts val="1200"/>
              </a:spcBef>
              <a:spcAft>
                <a:spcPts val="0"/>
              </a:spcAft>
              <a:buClr>
                <a:schemeClr val="dk1"/>
              </a:buClr>
              <a:buSzPts val="1100"/>
              <a:buFont typeface="Arial"/>
              <a:buNone/>
            </a:pPr>
            <a:r>
              <a:rPr lang="en" sz="1400">
                <a:latin typeface="Consolas"/>
                <a:ea typeface="Consolas"/>
                <a:cs typeface="Consolas"/>
                <a:sym typeface="Consolas"/>
              </a:rPr>
              <a:t> develop   |     9 |   4500 |    4</a:t>
            </a:r>
            <a:endParaRPr sz="1400">
              <a:latin typeface="Consolas"/>
              <a:ea typeface="Consolas"/>
              <a:cs typeface="Consolas"/>
              <a:sym typeface="Consolas"/>
            </a:endParaRPr>
          </a:p>
          <a:p>
            <a:pPr indent="0" lvl="0" marL="152400" rtl="0" algn="l">
              <a:lnSpc>
                <a:spcPct val="100000"/>
              </a:lnSpc>
              <a:spcBef>
                <a:spcPts val="1200"/>
              </a:spcBef>
              <a:spcAft>
                <a:spcPts val="0"/>
              </a:spcAft>
              <a:buClr>
                <a:schemeClr val="dk1"/>
              </a:buClr>
              <a:buSzPts val="1100"/>
              <a:buFont typeface="Arial"/>
              <a:buNone/>
            </a:pPr>
            <a:r>
              <a:rPr lang="en" sz="1400">
                <a:latin typeface="Consolas"/>
                <a:ea typeface="Consolas"/>
                <a:cs typeface="Consolas"/>
                <a:sym typeface="Consolas"/>
              </a:rPr>
              <a:t> develop   |     7 |   4200 |    5</a:t>
            </a:r>
            <a:endParaRPr sz="1400">
              <a:latin typeface="Consolas"/>
              <a:ea typeface="Consolas"/>
              <a:cs typeface="Consolas"/>
              <a:sym typeface="Consolas"/>
            </a:endParaRPr>
          </a:p>
          <a:p>
            <a:pPr indent="0" lvl="0" marL="152400" rtl="0" algn="l">
              <a:lnSpc>
                <a:spcPct val="100000"/>
              </a:lnSpc>
              <a:spcBef>
                <a:spcPts val="1200"/>
              </a:spcBef>
              <a:spcAft>
                <a:spcPts val="0"/>
              </a:spcAft>
              <a:buClr>
                <a:schemeClr val="dk1"/>
              </a:buClr>
              <a:buSzPts val="1100"/>
              <a:buFont typeface="Arial"/>
              <a:buNone/>
            </a:pPr>
            <a:r>
              <a:rPr lang="en" sz="1400">
                <a:latin typeface="Consolas"/>
                <a:ea typeface="Consolas"/>
                <a:cs typeface="Consolas"/>
                <a:sym typeface="Consolas"/>
              </a:rPr>
              <a:t> personnel |     2 |   3900 |    1</a:t>
            </a:r>
            <a:endParaRPr sz="1400">
              <a:latin typeface="Consolas"/>
              <a:ea typeface="Consolas"/>
              <a:cs typeface="Consolas"/>
              <a:sym typeface="Consolas"/>
            </a:endParaRPr>
          </a:p>
          <a:p>
            <a:pPr indent="0" lvl="0" marL="152400" rtl="0" algn="l">
              <a:lnSpc>
                <a:spcPct val="100000"/>
              </a:lnSpc>
              <a:spcBef>
                <a:spcPts val="1200"/>
              </a:spcBef>
              <a:spcAft>
                <a:spcPts val="0"/>
              </a:spcAft>
              <a:buClr>
                <a:schemeClr val="dk1"/>
              </a:buClr>
              <a:buSzPts val="1100"/>
              <a:buFont typeface="Arial"/>
              <a:buNone/>
            </a:pPr>
            <a:r>
              <a:rPr lang="en" sz="1400">
                <a:latin typeface="Consolas"/>
                <a:ea typeface="Consolas"/>
                <a:cs typeface="Consolas"/>
                <a:sym typeface="Consolas"/>
              </a:rPr>
              <a:t> personnel |     5 |   3500 |    2</a:t>
            </a:r>
            <a:endParaRPr sz="1400">
              <a:latin typeface="Consolas"/>
              <a:ea typeface="Consolas"/>
              <a:cs typeface="Consolas"/>
              <a:sym typeface="Consolas"/>
            </a:endParaRPr>
          </a:p>
          <a:p>
            <a:pPr indent="0" lvl="0" marL="152400" rtl="0" algn="l">
              <a:lnSpc>
                <a:spcPct val="100000"/>
              </a:lnSpc>
              <a:spcBef>
                <a:spcPts val="1200"/>
              </a:spcBef>
              <a:spcAft>
                <a:spcPts val="0"/>
              </a:spcAft>
              <a:buClr>
                <a:schemeClr val="dk1"/>
              </a:buClr>
              <a:buSzPts val="1100"/>
              <a:buFont typeface="Arial"/>
              <a:buNone/>
            </a:pPr>
            <a:r>
              <a:rPr lang="en" sz="1400">
                <a:latin typeface="Consolas"/>
                <a:ea typeface="Consolas"/>
                <a:cs typeface="Consolas"/>
                <a:sym typeface="Consolas"/>
              </a:rPr>
              <a:t> sales     |     1 |   5000 |    1</a:t>
            </a:r>
            <a:endParaRPr sz="1400">
              <a:latin typeface="Consolas"/>
              <a:ea typeface="Consolas"/>
              <a:cs typeface="Consolas"/>
              <a:sym typeface="Consolas"/>
            </a:endParaRPr>
          </a:p>
          <a:p>
            <a:pPr indent="0" lvl="0" marL="152400" rtl="0" algn="l">
              <a:lnSpc>
                <a:spcPct val="100000"/>
              </a:lnSpc>
              <a:spcBef>
                <a:spcPts val="1200"/>
              </a:spcBef>
              <a:spcAft>
                <a:spcPts val="0"/>
              </a:spcAft>
              <a:buClr>
                <a:schemeClr val="dk1"/>
              </a:buClr>
              <a:buSzPts val="1100"/>
              <a:buFont typeface="Arial"/>
              <a:buNone/>
            </a:pPr>
            <a:r>
              <a:rPr lang="en" sz="1400">
                <a:latin typeface="Consolas"/>
                <a:ea typeface="Consolas"/>
                <a:cs typeface="Consolas"/>
                <a:sym typeface="Consolas"/>
              </a:rPr>
              <a:t> sales     |     4 |   4800 |    2</a:t>
            </a:r>
            <a:endParaRPr sz="1400">
              <a:latin typeface="Consolas"/>
              <a:ea typeface="Consolas"/>
              <a:cs typeface="Consolas"/>
              <a:sym typeface="Consolas"/>
            </a:endParaRPr>
          </a:p>
          <a:p>
            <a:pPr indent="0" lvl="0" marL="152400" rtl="0" algn="l">
              <a:lnSpc>
                <a:spcPct val="100000"/>
              </a:lnSpc>
              <a:spcBef>
                <a:spcPts val="1200"/>
              </a:spcBef>
              <a:spcAft>
                <a:spcPts val="1200"/>
              </a:spcAft>
              <a:buClr>
                <a:schemeClr val="dk1"/>
              </a:buClr>
              <a:buSzPts val="1100"/>
              <a:buFont typeface="Arial"/>
              <a:buNone/>
            </a:pPr>
            <a:r>
              <a:rPr lang="en" sz="1400">
                <a:latin typeface="Consolas"/>
                <a:ea typeface="Consolas"/>
                <a:cs typeface="Consolas"/>
                <a:sym typeface="Consolas"/>
              </a:rPr>
              <a:t> sales     |     3 |   4800 |    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457200" y="228875"/>
            <a:ext cx="8229600" cy="64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highlight>
                  <a:srgbClr val="FFFFFF"/>
                </a:highlight>
              </a:rPr>
              <a:t>Default parameters  (8.4)</a:t>
            </a:r>
            <a:endParaRPr sz="1800"/>
          </a:p>
        </p:txBody>
      </p:sp>
      <p:sp>
        <p:nvSpPr>
          <p:cNvPr id="97" name="Google Shape;97;p18"/>
          <p:cNvSpPr txBox="1"/>
          <p:nvPr>
            <p:ph idx="1" type="body"/>
          </p:nvPr>
        </p:nvSpPr>
        <p:spPr>
          <a:xfrm>
            <a:off x="457200" y="1034250"/>
            <a:ext cx="8229600" cy="443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highlight>
                  <a:srgbClr val="FFFFFF"/>
                </a:highlight>
              </a:rPr>
              <a:t>Definition of default values for stored procedure parameters not supplied by the user.</a:t>
            </a:r>
            <a:endParaRPr sz="1800"/>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CREATE FUNCTION foo(a int, b int default 42) …</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RETURN a + b;</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SELECT foo(1);</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foo |</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43  |</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57200" y="228875"/>
            <a:ext cx="8229600" cy="64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highlight>
                  <a:srgbClr val="FFFFFF"/>
                </a:highlight>
              </a:rPr>
              <a:t>Deferrable unique constraints (9.0)</a:t>
            </a:r>
            <a:endParaRPr sz="1800"/>
          </a:p>
        </p:txBody>
      </p:sp>
      <p:sp>
        <p:nvSpPr>
          <p:cNvPr id="103" name="Google Shape;103;p19"/>
          <p:cNvSpPr txBox="1"/>
          <p:nvPr>
            <p:ph idx="1" type="body"/>
          </p:nvPr>
        </p:nvSpPr>
        <p:spPr>
          <a:xfrm>
            <a:off x="457200" y="1034250"/>
            <a:ext cx="8229600" cy="443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highlight>
                  <a:srgbClr val="FFFFFF"/>
                </a:highlight>
              </a:rPr>
              <a:t>With a DEFERRABLE unique index, uniqueness is enforced as of the end of the statement, rather than after each row update as with a simple index.</a:t>
            </a:r>
            <a:endParaRPr sz="18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 CREATE TABLE test (a int primary key);</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 INSERT INTO test values (1), (2);</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 UPDATE test set a = a+1;</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ERROR:  duplicate key value violates unique constraint "test_pkey"</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DETAIL:  Key (a)=(2) already exists.</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 CREATE TABLE test (a int primary key </a:t>
            </a:r>
            <a:r>
              <a:rPr b="1" lang="en" sz="1400">
                <a:latin typeface="Consolas"/>
                <a:ea typeface="Consolas"/>
                <a:cs typeface="Consolas"/>
                <a:sym typeface="Consolas"/>
              </a:rPr>
              <a:t>deferrable</a:t>
            </a:r>
            <a:r>
              <a:rPr lang="en" sz="1400">
                <a:latin typeface="Consolas"/>
                <a:ea typeface="Consolas"/>
                <a:cs typeface="Consolas"/>
                <a:sym typeface="Consolas"/>
              </a:rPr>
              <a:t>);</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 INSERT INTO test values (1), (2);</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 UPDATE test set a = a+1;</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UPDATE 2</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57200" y="228875"/>
            <a:ext cx="8229600" cy="64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highlight>
                  <a:srgbClr val="FFFFFF"/>
                </a:highlight>
              </a:rPr>
              <a:t>Sort in aggregates (9.0)</a:t>
            </a:r>
            <a:endParaRPr sz="1800"/>
          </a:p>
        </p:txBody>
      </p:sp>
      <p:sp>
        <p:nvSpPr>
          <p:cNvPr id="109" name="Google Shape;109;p20"/>
          <p:cNvSpPr txBox="1"/>
          <p:nvPr>
            <p:ph idx="1" type="body"/>
          </p:nvPr>
        </p:nvSpPr>
        <p:spPr>
          <a:xfrm>
            <a:off x="457200" y="1034250"/>
            <a:ext cx="8229600" cy="443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highlight>
                  <a:srgbClr val="FFFFFF"/>
                </a:highlight>
              </a:rPr>
              <a:t>It’s an unexpected surprise sometimes, but the result of an aggregate function may depend on the order it receives the data. Usually you want it be sorted in some way.</a:t>
            </a:r>
            <a:endParaRPr sz="18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 SELECT entity,string_agg(name,', ' ORDER BY name) FROM salary GROUP BY entity;</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 entity     |          string_agg          </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 -----------+-------------------------------</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 Accounting | etienne, stephanie</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 R&amp;D        | john, kevin, marc, maria, tom</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57200" y="228875"/>
            <a:ext cx="8229600" cy="64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highlight>
                  <a:srgbClr val="FFFFFF"/>
                </a:highlight>
              </a:rPr>
              <a:t>Anonymous functions (9.0)</a:t>
            </a:r>
            <a:endParaRPr sz="1800"/>
          </a:p>
        </p:txBody>
      </p:sp>
      <p:sp>
        <p:nvSpPr>
          <p:cNvPr id="115" name="Google Shape;115;p21"/>
          <p:cNvSpPr txBox="1"/>
          <p:nvPr>
            <p:ph idx="1" type="body"/>
          </p:nvPr>
        </p:nvSpPr>
        <p:spPr>
          <a:xfrm>
            <a:off x="457200" y="1034250"/>
            <a:ext cx="8229600" cy="443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DO $$DECLARE r record;</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BEGIN</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    FOR r IN SELECT id, name FROM users</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    LOOP</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        RAISE NOTICE ‘id: %, name: %’, r.id, r.name;</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    END LOOP;</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END$$;</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rPr i="1" lang="en" sz="1800"/>
              <a:t>PostgreSQL allows you to run an anonymous function in </a:t>
            </a:r>
            <a:r>
              <a:rPr b="1" i="1" lang="en" sz="1800"/>
              <a:t>any</a:t>
            </a:r>
            <a:r>
              <a:rPr i="1" lang="en" sz="1800"/>
              <a:t> procedural language which is installed (so, quick Python function is possible too).</a:t>
            </a:r>
            <a:endParaRPr sz="14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457200" y="228875"/>
            <a:ext cx="8229600" cy="64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highlight>
                  <a:srgbClr val="FFFFFF"/>
                </a:highlight>
              </a:rPr>
              <a:t>Named Parameter Calls (9.0)</a:t>
            </a:r>
            <a:endParaRPr sz="1800"/>
          </a:p>
        </p:txBody>
      </p:sp>
      <p:sp>
        <p:nvSpPr>
          <p:cNvPr id="121" name="Google Shape;121;p22"/>
          <p:cNvSpPr txBox="1"/>
          <p:nvPr>
            <p:ph idx="1" type="body"/>
          </p:nvPr>
        </p:nvSpPr>
        <p:spPr>
          <a:xfrm>
            <a:off x="457200" y="1034250"/>
            <a:ext cx="8229600" cy="443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latin typeface="Consolas"/>
                <a:ea typeface="Consolas"/>
                <a:cs typeface="Consolas"/>
                <a:sym typeface="Consolas"/>
              </a:rPr>
              <a:t>CREATE FUNCTION test (a int, b text) RETURNS text AS $$</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DECLARE</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value text;</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BEGIN</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value := 'a is ' || a::text || ' and b is ' || b;</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RETURN value;</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END;</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 LANGUAGE plpgsql;</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SELECT test( b:='foo', a:=1);</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 test          </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 -------------------------</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 a is 1 and b is foo</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(1 row)</a:t>
            </a:r>
            <a:endParaRPr sz="1400">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457200" y="228875"/>
            <a:ext cx="8229600" cy="64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highlight>
                  <a:srgbClr val="FFFFFF"/>
                </a:highlight>
              </a:rPr>
              <a:t>Unlogged Tables (9.1)</a:t>
            </a:r>
            <a:endParaRPr sz="1800"/>
          </a:p>
        </p:txBody>
      </p:sp>
      <p:sp>
        <p:nvSpPr>
          <p:cNvPr id="127" name="Google Shape;127;p23"/>
          <p:cNvSpPr txBox="1"/>
          <p:nvPr>
            <p:ph idx="1" type="body"/>
          </p:nvPr>
        </p:nvSpPr>
        <p:spPr>
          <a:xfrm>
            <a:off x="457200" y="1034250"/>
            <a:ext cx="8229600" cy="443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Tables for ephemeral data. An unlogged table is much faster to write, but won't survive a crash (it will be truncated at database restart in case of a crash).</a:t>
            </a:r>
            <a:endParaRPr sz="1800"/>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CREATE TABLE test (a int);</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CREATE UNLOGGED table testu (a int);</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INSERT INTO test SELECT generate_series(1,1000000);</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Time: </a:t>
            </a:r>
            <a:r>
              <a:rPr b="1" lang="en" sz="1400">
                <a:latin typeface="Consolas"/>
                <a:ea typeface="Consolas"/>
                <a:cs typeface="Consolas"/>
                <a:sym typeface="Consolas"/>
              </a:rPr>
              <a:t>17601,201 ms</a:t>
            </a:r>
            <a:endParaRPr b="1"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INSERT INTO testu SELECT generate_series(1,1000000);</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Time: </a:t>
            </a:r>
            <a:r>
              <a:rPr b="1" lang="en" sz="1400">
                <a:latin typeface="Consolas"/>
                <a:ea typeface="Consolas"/>
                <a:cs typeface="Consolas"/>
                <a:sym typeface="Consolas"/>
              </a:rPr>
              <a:t>3439,982 ms</a:t>
            </a:r>
            <a:endParaRPr b="1"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rPr i="1" lang="en" sz="1800"/>
              <a:t>These table are very efficient for caching data, or for anything that can be rebuilt in case of a crash.</a:t>
            </a:r>
            <a:endParaRPr sz="140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457200" y="228875"/>
            <a:ext cx="8229600" cy="64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highlight>
                  <a:srgbClr val="FFFFFF"/>
                </a:highlight>
              </a:rPr>
              <a:t>K-Nearest-Neighbor Indexing (9.1)</a:t>
            </a:r>
            <a:endParaRPr sz="1800"/>
          </a:p>
        </p:txBody>
      </p:sp>
      <p:sp>
        <p:nvSpPr>
          <p:cNvPr id="133" name="Google Shape;133;p24"/>
          <p:cNvSpPr txBox="1"/>
          <p:nvPr>
            <p:ph idx="1" type="body"/>
          </p:nvPr>
        </p:nvSpPr>
        <p:spPr>
          <a:xfrm>
            <a:off x="457200" y="1034250"/>
            <a:ext cx="8229600" cy="443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GIST indexes can now be used to return sorted rows, if a 'distance' has a meaning and can be defined for the data type. So, not only geometries, but text columns as well.</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SELECT name, name &lt;-&gt; 'Coolsingel'</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FROM streets </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ORDER BY name &lt;-&gt; 'Coolsingel'</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LIMIT 1;</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rPr i="1" lang="en" sz="1800"/>
              <a:t>LIKE and ILIKE operators can now automatically make use of a GIST index</a:t>
            </a:r>
            <a:endParaRPr sz="14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457200" y="228875"/>
            <a:ext cx="8229600" cy="64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highlight>
                  <a:srgbClr val="FFFFFF"/>
                </a:highlight>
              </a:rPr>
              <a:t>Writeable Common Table Expressions (9.1)</a:t>
            </a:r>
            <a:endParaRPr sz="1800"/>
          </a:p>
        </p:txBody>
      </p:sp>
      <p:sp>
        <p:nvSpPr>
          <p:cNvPr id="139" name="Google Shape;139;p25"/>
          <p:cNvSpPr txBox="1"/>
          <p:nvPr>
            <p:ph idx="1" type="body"/>
          </p:nvPr>
        </p:nvSpPr>
        <p:spPr>
          <a:xfrm>
            <a:off x="457200" y="1034250"/>
            <a:ext cx="8229600" cy="443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Data modification queries can be put in the WITH part of the query, and the returned data used later.</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1400">
                <a:latin typeface="Consolas"/>
                <a:ea typeface="Consolas"/>
                <a:cs typeface="Consolas"/>
                <a:sym typeface="Consolas"/>
              </a:rPr>
              <a:t>WITH deleted AS (</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DELETE FROM test_trgm WHERE text_data like '%hello%' RETURNING text_data</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CREATE TABLE old_text_data AS SELECT * FROM deleted;</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rPr i="1" lang="en" sz="1800"/>
              <a:t>The sub-statements in WITH are executed concurrently with each other and with the main query. Therefore, when using data-modifying statements in WITH, the order in which the specified updates actually happen is unpredictable. The statements cannot "see" one another's effects on the target tables. RETURNING data is the only way to communicate changes between different WITH sub-statements and the main query.</a:t>
            </a:r>
            <a:endParaRPr sz="14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457200" y="228875"/>
            <a:ext cx="8229600" cy="64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highlight>
                  <a:srgbClr val="FFFFFF"/>
                </a:highlight>
              </a:rPr>
              <a:t>JSON data type (9.2/9.3)</a:t>
            </a:r>
            <a:endParaRPr sz="1800"/>
          </a:p>
        </p:txBody>
      </p:sp>
      <p:sp>
        <p:nvSpPr>
          <p:cNvPr id="145" name="Google Shape;145;p26"/>
          <p:cNvSpPr txBox="1"/>
          <p:nvPr>
            <p:ph idx="1" type="body"/>
          </p:nvPr>
        </p:nvSpPr>
        <p:spPr>
          <a:xfrm>
            <a:off x="457200" y="1034250"/>
            <a:ext cx="8229600" cy="443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Create (since 9.2) and manipulate (since 9.3) JSON data.</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1400">
                <a:latin typeface="Consolas"/>
                <a:ea typeface="Consolas"/>
                <a:cs typeface="Consolas"/>
                <a:sym typeface="Consolas"/>
              </a:rPr>
              <a:t>=#SELECT * FROM demo ;</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username | posts |    emailaddress     </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john     |   121 | john@nowhere.com</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mickael  |   215 | mickael@nowhere.com</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 SELECT row_to_json(demo) FROM demo;</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row_to_json                               </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{"username":"john","posts":121,"emailaddress":"john@nowhere.com"}</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{"username":"mickael","posts":215,"emailaddress":"mickael@nowhere.com"}</a:t>
            </a:r>
            <a:endParaRPr sz="1400">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 name="Shape 39"/>
        <p:cNvGrpSpPr/>
        <p:nvPr/>
      </p:nvGrpSpPr>
      <p:grpSpPr>
        <a:xfrm>
          <a:off x="0" y="0"/>
          <a:ext cx="0" cy="0"/>
          <a:chOff x="0" y="0"/>
          <a:chExt cx="0" cy="0"/>
        </a:xfrm>
      </p:grpSpPr>
      <p:sp>
        <p:nvSpPr>
          <p:cNvPr id="40" name="Google Shape;40;p9"/>
          <p:cNvSpPr txBox="1"/>
          <p:nvPr>
            <p:ph type="title"/>
          </p:nvPr>
        </p:nvSpPr>
        <p:spPr>
          <a:xfrm>
            <a:off x="457200" y="228875"/>
            <a:ext cx="8229600" cy="64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highlight>
                  <a:srgbClr val="FFFFFF"/>
                </a:highlight>
              </a:rPr>
              <a:t>COPY TO with arbitrary SELECT (8.2)</a:t>
            </a:r>
            <a:endParaRPr sz="1800"/>
          </a:p>
        </p:txBody>
      </p:sp>
      <p:sp>
        <p:nvSpPr>
          <p:cNvPr id="41" name="Google Shape;41;p9"/>
          <p:cNvSpPr txBox="1"/>
          <p:nvPr>
            <p:ph idx="1" type="body"/>
          </p:nvPr>
        </p:nvSpPr>
        <p:spPr>
          <a:xfrm>
            <a:off x="457200" y="1034250"/>
            <a:ext cx="8229600" cy="443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2400">
              <a:highlight>
                <a:srgbClr val="FFFFFF"/>
              </a:highlight>
            </a:endParaRPr>
          </a:p>
          <a:p>
            <a:pPr indent="0" lvl="0" marL="0" rtl="0" algn="l">
              <a:spcBef>
                <a:spcPts val="600"/>
              </a:spcBef>
              <a:spcAft>
                <a:spcPts val="0"/>
              </a:spcAft>
              <a:buNone/>
            </a:pPr>
            <a:r>
              <a:t/>
            </a:r>
            <a:endParaRPr sz="2400">
              <a:highlight>
                <a:srgbClr val="FFFFFF"/>
              </a:highlight>
            </a:endParaRPr>
          </a:p>
          <a:p>
            <a:pPr indent="0" lvl="0" marL="0" rtl="0" algn="l">
              <a:spcBef>
                <a:spcPts val="600"/>
              </a:spcBef>
              <a:spcAft>
                <a:spcPts val="0"/>
              </a:spcAft>
              <a:buNone/>
            </a:pPr>
            <a:r>
              <a:t/>
            </a:r>
            <a:endParaRPr b="1" sz="1800">
              <a:latin typeface="Consolas"/>
              <a:ea typeface="Consolas"/>
              <a:cs typeface="Consolas"/>
              <a:sym typeface="Consolas"/>
            </a:endParaRPr>
          </a:p>
          <a:p>
            <a:pPr indent="0" lvl="0" marL="0" rtl="0" algn="l">
              <a:spcBef>
                <a:spcPts val="600"/>
              </a:spcBef>
              <a:spcAft>
                <a:spcPts val="0"/>
              </a:spcAft>
              <a:buNone/>
            </a:pPr>
            <a:r>
              <a:rPr lang="en" sz="1800">
                <a:latin typeface="Consolas"/>
                <a:ea typeface="Consolas"/>
                <a:cs typeface="Consolas"/>
                <a:sym typeface="Consolas"/>
              </a:rPr>
              <a:t>COPY </a:t>
            </a:r>
            <a:r>
              <a:rPr b="1" lang="en" sz="1800">
                <a:latin typeface="Consolas"/>
                <a:ea typeface="Consolas"/>
                <a:cs typeface="Consolas"/>
                <a:sym typeface="Consolas"/>
              </a:rPr>
              <a:t>(SELECT * FROM country WHERE country_name LIKE 'A%')</a:t>
            </a:r>
            <a:r>
              <a:rPr lang="en" sz="1800">
                <a:latin typeface="Consolas"/>
                <a:ea typeface="Consolas"/>
                <a:cs typeface="Consolas"/>
                <a:sym typeface="Consolas"/>
              </a:rPr>
              <a:t> TO 'work/a_countries.txt';</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457200" y="228875"/>
            <a:ext cx="8229600" cy="55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highlight>
                  <a:srgbClr val="FFFFFF"/>
                </a:highlight>
              </a:rPr>
              <a:t>LATERAL JOIN (9.3)</a:t>
            </a:r>
            <a:endParaRPr sz="1800"/>
          </a:p>
        </p:txBody>
      </p:sp>
      <p:sp>
        <p:nvSpPr>
          <p:cNvPr id="151" name="Google Shape;151;p27"/>
          <p:cNvSpPr txBox="1"/>
          <p:nvPr>
            <p:ph idx="1" type="body"/>
          </p:nvPr>
        </p:nvSpPr>
        <p:spPr>
          <a:xfrm>
            <a:off x="457200" y="863000"/>
            <a:ext cx="8229600" cy="4610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 LATERAL JOIN enables a subquery in the FROM part of a clause to reference columns from preceding items in the FROM list.</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1400">
                <a:latin typeface="Consolas"/>
                <a:ea typeface="Consolas"/>
                <a:cs typeface="Consolas"/>
                <a:sym typeface="Consolas"/>
              </a:rPr>
              <a:t>SELECT base.nr,</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multiples.multiple</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FROM (SELECT generate_series(1,10) AS nr) base,</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LATERAL (</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SELECT multiples.multiple FROM</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 SELECT generate_series(1,10) AS b_nr, base.nr * 2 AS multiple ) multiples</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WHERE multiples.b_nr = base.nr</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 multiples;</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342900" lvl="0" marL="457200" rtl="0" algn="l">
              <a:spcBef>
                <a:spcPts val="600"/>
              </a:spcBef>
              <a:spcAft>
                <a:spcPts val="0"/>
              </a:spcAft>
              <a:buSzPts val="1800"/>
              <a:buChar char="●"/>
            </a:pPr>
            <a:r>
              <a:rPr i="1" lang="en" sz="1800"/>
              <a:t>Also LEFT JOIN LATERAL is possible</a:t>
            </a:r>
            <a:endParaRPr i="1" sz="1800"/>
          </a:p>
          <a:p>
            <a:pPr indent="-342900" lvl="0" marL="457200" rtl="0" algn="l">
              <a:spcBef>
                <a:spcPts val="0"/>
              </a:spcBef>
              <a:spcAft>
                <a:spcPts val="0"/>
              </a:spcAft>
              <a:buSzPts val="1800"/>
              <a:buChar char="●"/>
            </a:pPr>
            <a:r>
              <a:rPr i="1" lang="en" sz="1800"/>
              <a:t>Note that since 9.3 function calls can now directly reference columns from preceding FROM items, even without the LATERAL keyword.</a:t>
            </a:r>
            <a:endParaRPr sz="1400">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457200" y="228875"/>
            <a:ext cx="8229600" cy="55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highlight>
                  <a:srgbClr val="FFFFFF"/>
                </a:highlight>
              </a:rPr>
              <a:t>Materialized Views (9.3)</a:t>
            </a:r>
            <a:endParaRPr sz="1800"/>
          </a:p>
        </p:txBody>
      </p:sp>
      <p:sp>
        <p:nvSpPr>
          <p:cNvPr id="157" name="Google Shape;157;p28"/>
          <p:cNvSpPr txBox="1"/>
          <p:nvPr>
            <p:ph idx="1" type="body"/>
          </p:nvPr>
        </p:nvSpPr>
        <p:spPr>
          <a:xfrm>
            <a:off x="457200" y="785375"/>
            <a:ext cx="8229600" cy="4687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Materialized views are a special kind of view which cache the view's output as a physical table, rather than executing the underlying query on every access. Conceptually they are similar to "CREATE TABLE AS", but store the view definition so it can be easily refreshed.</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1400">
                <a:latin typeface="Consolas"/>
                <a:ea typeface="Consolas"/>
                <a:cs typeface="Consolas"/>
                <a:sym typeface="Consolas"/>
              </a:rPr>
              <a:t>CREATE MATERIALIZED VIEW matview_top10_longest_links AS</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SELECT id, geom FROM links</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ORDER BY ST_Length(geom) DESC LIMIT 10;</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If/when necessary</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REFRESH MATERIALIZED VIEW matview_top10_longest_links;</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Since 9.4</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REFRESH MATERIALIZED VIEW CONCURRENTLY matview_top10_longest_links</a:t>
            </a:r>
            <a:r>
              <a:rPr i="1" lang="en" sz="1800"/>
              <a:t>;</a:t>
            </a:r>
            <a:endParaRPr i="1" sz="1800"/>
          </a:p>
          <a:p>
            <a:pPr indent="0" lvl="0" marL="0" rtl="0" algn="l">
              <a:spcBef>
                <a:spcPts val="600"/>
              </a:spcBef>
              <a:spcAft>
                <a:spcPts val="0"/>
              </a:spcAft>
              <a:buNone/>
            </a:pPr>
            <a:r>
              <a:t/>
            </a:r>
            <a:endParaRPr i="1" sz="1800"/>
          </a:p>
          <a:p>
            <a:pPr indent="0" lvl="0" marL="0" rtl="0" algn="l">
              <a:spcBef>
                <a:spcPts val="600"/>
              </a:spcBef>
              <a:spcAft>
                <a:spcPts val="0"/>
              </a:spcAft>
              <a:buNone/>
            </a:pPr>
            <a:r>
              <a:rPr i="1" lang="en" sz="1800"/>
              <a:t>Note that unlike VIEWs you can create indexes on materialized views. </a:t>
            </a:r>
            <a:endParaRPr sz="1400">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457200" y="228877"/>
            <a:ext cx="8229600" cy="59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highlight>
                  <a:srgbClr val="FFFFFF"/>
                </a:highlight>
              </a:rPr>
              <a:t>Recursive view syntax (9.3)</a:t>
            </a:r>
            <a:endParaRPr sz="1800"/>
          </a:p>
        </p:txBody>
      </p:sp>
      <p:sp>
        <p:nvSpPr>
          <p:cNvPr id="163" name="Google Shape;163;p29"/>
          <p:cNvSpPr txBox="1"/>
          <p:nvPr>
            <p:ph idx="1" type="body"/>
          </p:nvPr>
        </p:nvSpPr>
        <p:spPr>
          <a:xfrm>
            <a:off x="457200" y="1086025"/>
            <a:ext cx="3994500" cy="416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Old way:</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1400">
                <a:latin typeface="Consolas"/>
                <a:ea typeface="Consolas"/>
                <a:cs typeface="Consolas"/>
                <a:sym typeface="Consolas"/>
              </a:rPr>
              <a:t>CREATE VIEW t(n)</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WITH RECURSIVE t(n) AS (</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VALUES (1)</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UNION ALL</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SELECT n+1 FROM t WHERE n &lt; 100</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SELECT * FROM t;</a:t>
            </a:r>
            <a:endParaRPr sz="1400">
              <a:latin typeface="Consolas"/>
              <a:ea typeface="Consolas"/>
              <a:cs typeface="Consolas"/>
              <a:sym typeface="Consolas"/>
            </a:endParaRPr>
          </a:p>
        </p:txBody>
      </p:sp>
      <p:sp>
        <p:nvSpPr>
          <p:cNvPr id="164" name="Google Shape;164;p29"/>
          <p:cNvSpPr txBox="1"/>
          <p:nvPr>
            <p:ph idx="2" type="body"/>
          </p:nvPr>
        </p:nvSpPr>
        <p:spPr>
          <a:xfrm>
            <a:off x="4692275" y="1085975"/>
            <a:ext cx="3994500" cy="416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New way:</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1400">
                <a:latin typeface="Consolas"/>
                <a:ea typeface="Consolas"/>
                <a:cs typeface="Consolas"/>
                <a:sym typeface="Consolas"/>
              </a:rPr>
              <a:t>CREATE RECURSIVE VIEW t(n) AS</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VALUES (1)</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UNION ALL</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SELECT n+1 FROM t WHERE n &lt; 100;</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400">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457200" y="228875"/>
            <a:ext cx="8229600" cy="55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highlight>
                  <a:srgbClr val="FFFFFF"/>
                </a:highlight>
              </a:rPr>
              <a:t>Updatable views (9.3)</a:t>
            </a:r>
            <a:endParaRPr sz="1800"/>
          </a:p>
        </p:txBody>
      </p:sp>
      <p:sp>
        <p:nvSpPr>
          <p:cNvPr id="170" name="Google Shape;170;p30"/>
          <p:cNvSpPr txBox="1"/>
          <p:nvPr>
            <p:ph idx="1" type="body"/>
          </p:nvPr>
        </p:nvSpPr>
        <p:spPr>
          <a:xfrm>
            <a:off x="457200" y="863000"/>
            <a:ext cx="8229600" cy="4610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Simple views can now be updated in the same way as regular tables.</a:t>
            </a:r>
            <a:endParaRPr sz="1800"/>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CREATE VIEW postgres_versions_9 AS</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SELECT version, nickname</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FROM postgres_versions</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WHERE version LIKE '9.%';</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UPDATE postgres_versions_9 SET nickname='Maniac Master' WHERE version='9.3';</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t/>
            </a:r>
            <a:endParaRPr i="1" sz="1800"/>
          </a:p>
          <a:p>
            <a:pPr indent="0" lvl="0" marL="0" rtl="0" algn="l">
              <a:spcBef>
                <a:spcPts val="600"/>
              </a:spcBef>
              <a:spcAft>
                <a:spcPts val="0"/>
              </a:spcAft>
              <a:buNone/>
            </a:pPr>
            <a:r>
              <a:rPr i="1" lang="en" sz="1800"/>
              <a:t>The view can only reference one table (or another updatable view) and must not contain more complex operators, join types etc. </a:t>
            </a:r>
            <a:endParaRPr sz="140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457200" y="228875"/>
            <a:ext cx="8229600" cy="55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highlight>
                  <a:srgbClr val="FFFFFF"/>
                </a:highlight>
              </a:rPr>
              <a:t>Writable foreign tables with importable schemas (9.3)</a:t>
            </a:r>
            <a:endParaRPr sz="1800"/>
          </a:p>
        </p:txBody>
      </p:sp>
      <p:sp>
        <p:nvSpPr>
          <p:cNvPr id="176" name="Google Shape;176;p31"/>
          <p:cNvSpPr txBox="1"/>
          <p:nvPr>
            <p:ph idx="1" type="body"/>
          </p:nvPr>
        </p:nvSpPr>
        <p:spPr>
          <a:xfrm>
            <a:off x="457200" y="863000"/>
            <a:ext cx="8229600" cy="4610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Replacement for </a:t>
            </a:r>
            <a:r>
              <a:rPr i="1" lang="en" sz="1800"/>
              <a:t>dblink</a:t>
            </a:r>
            <a:r>
              <a:rPr lang="en" sz="1800"/>
              <a:t> - extension </a:t>
            </a:r>
            <a:r>
              <a:rPr i="1" lang="en" sz="1800"/>
              <a:t>postgres_fdw</a:t>
            </a:r>
            <a:r>
              <a:rPr lang="en" sz="1800"/>
              <a:t> provides more transparent and standards-compliant syntax for accessing remote tables, and can give better performance in many cases.</a:t>
            </a:r>
            <a:endParaRPr sz="1800"/>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CREATE SERVER fdw_test FOREIGN DATA WRAPPER postgres_fdw OPTIONS (host 'localhost', dbname 'fdw_test');</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IMPORT FOREIGN SCHEMA public LIMIT TO (customers, purchases) FROM SERVER fdw_test INTO remote;</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INSERT INTO customers VALUES('Fruit company');</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rPr i="1" lang="en" sz="1800"/>
              <a:t>Many non-pgsql foreign wrappers are available:</a:t>
            </a:r>
            <a:endParaRPr i="1" sz="1800"/>
          </a:p>
          <a:p>
            <a:pPr indent="-342900" lvl="0" marL="457200" rtl="0" algn="l">
              <a:spcBef>
                <a:spcPts val="600"/>
              </a:spcBef>
              <a:spcAft>
                <a:spcPts val="0"/>
              </a:spcAft>
              <a:buSzPts val="1800"/>
              <a:buChar char="●"/>
            </a:pPr>
            <a:r>
              <a:rPr i="1" lang="en" sz="1800"/>
              <a:t>SQL (ODBC, Oracle, MySQL, MSSQL, ...)</a:t>
            </a:r>
            <a:endParaRPr i="1" sz="1800"/>
          </a:p>
          <a:p>
            <a:pPr indent="-342900" lvl="0" marL="457200" rtl="0" algn="l">
              <a:spcBef>
                <a:spcPts val="0"/>
              </a:spcBef>
              <a:spcAft>
                <a:spcPts val="0"/>
              </a:spcAft>
              <a:buSzPts val="1800"/>
              <a:buChar char="●"/>
            </a:pPr>
            <a:r>
              <a:rPr i="1" lang="en" sz="1800"/>
              <a:t>NoSQL (CouchDB, MongoDB, Redis, Riak, ...)</a:t>
            </a:r>
            <a:endParaRPr i="1" sz="1800"/>
          </a:p>
          <a:p>
            <a:pPr indent="-342900" lvl="0" marL="457200" rtl="0" algn="l">
              <a:spcBef>
                <a:spcPts val="0"/>
              </a:spcBef>
              <a:spcAft>
                <a:spcPts val="0"/>
              </a:spcAft>
              <a:buSzPts val="1800"/>
              <a:buChar char="●"/>
            </a:pPr>
            <a:r>
              <a:rPr i="1" lang="en" sz="1800"/>
              <a:t>file based (CSV, JSON, XML, ...)</a:t>
            </a:r>
            <a:endParaRPr i="1" sz="1800"/>
          </a:p>
          <a:p>
            <a:pPr indent="-342900" lvl="0" marL="457200" rtl="0" algn="l">
              <a:spcBef>
                <a:spcPts val="0"/>
              </a:spcBef>
              <a:spcAft>
                <a:spcPts val="0"/>
              </a:spcAft>
              <a:buSzPts val="1800"/>
              <a:buChar char="●"/>
            </a:pPr>
            <a:r>
              <a:rPr i="1" lang="en" sz="1800"/>
              <a:t>service based (www, git, ldap, GDAL/OGR, twitter, hadoop, ...)</a:t>
            </a:r>
            <a:endParaRPr i="1"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 name="Shape 45"/>
        <p:cNvGrpSpPr/>
        <p:nvPr/>
      </p:nvGrpSpPr>
      <p:grpSpPr>
        <a:xfrm>
          <a:off x="0" y="0"/>
          <a:ext cx="0" cy="0"/>
          <a:chOff x="0" y="0"/>
          <a:chExt cx="0" cy="0"/>
        </a:xfrm>
      </p:grpSpPr>
      <p:sp>
        <p:nvSpPr>
          <p:cNvPr id="46" name="Google Shape;46;p10"/>
          <p:cNvSpPr txBox="1"/>
          <p:nvPr>
            <p:ph type="title"/>
          </p:nvPr>
        </p:nvSpPr>
        <p:spPr>
          <a:xfrm>
            <a:off x="457200" y="228875"/>
            <a:ext cx="8229600" cy="64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highlight>
                  <a:srgbClr val="FFFFFF"/>
                </a:highlight>
              </a:rPr>
              <a:t>INSERT/DELETE/UPDATE … RETURNING { * | … } (8.2)</a:t>
            </a:r>
            <a:endParaRPr sz="1800"/>
          </a:p>
        </p:txBody>
      </p:sp>
      <p:sp>
        <p:nvSpPr>
          <p:cNvPr id="47" name="Google Shape;47;p10"/>
          <p:cNvSpPr txBox="1"/>
          <p:nvPr>
            <p:ph idx="1" type="body"/>
          </p:nvPr>
        </p:nvSpPr>
        <p:spPr>
          <a:xfrm>
            <a:off x="457200" y="1034250"/>
            <a:ext cx="8229600" cy="443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highlight>
                  <a:srgbClr val="FFFFFF"/>
                </a:highlight>
              </a:rPr>
              <a:t>Useful to to return values, such as the computed serial key for a new row.</a:t>
            </a:r>
            <a:endParaRPr sz="2400">
              <a:highlight>
                <a:srgbClr val="FFFFFF"/>
              </a:highlight>
            </a:endParaRPr>
          </a:p>
          <a:p>
            <a:pPr indent="0" lvl="0" marL="0" rtl="0" algn="l">
              <a:spcBef>
                <a:spcPts val="600"/>
              </a:spcBef>
              <a:spcAft>
                <a:spcPts val="0"/>
              </a:spcAft>
              <a:buNone/>
            </a:pPr>
            <a:r>
              <a:t/>
            </a:r>
            <a:endParaRPr sz="2400">
              <a:highlight>
                <a:srgbClr val="FFFFFF"/>
              </a:highlight>
            </a:endParaRPr>
          </a:p>
          <a:p>
            <a:pPr indent="0" lvl="0" marL="0" rtl="0" algn="l">
              <a:spcBef>
                <a:spcPts val="600"/>
              </a:spcBef>
              <a:spcAft>
                <a:spcPts val="0"/>
              </a:spcAft>
              <a:buNone/>
            </a:pPr>
            <a:r>
              <a:rPr lang="en" sz="1800">
                <a:latin typeface="Consolas"/>
                <a:ea typeface="Consolas"/>
                <a:cs typeface="Consolas"/>
                <a:sym typeface="Consolas"/>
              </a:rPr>
              <a:t>cur.execute("""INSERT INTO items</a:t>
            </a:r>
            <a:endParaRPr sz="18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latin typeface="Consolas"/>
                <a:ea typeface="Consolas"/>
                <a:cs typeface="Consolas"/>
                <a:sym typeface="Consolas"/>
              </a:rPr>
              <a:t>    (count, label, tag) VALUES (%s, %s, %s)</a:t>
            </a:r>
            <a:endParaRPr sz="1800">
              <a:latin typeface="Consolas"/>
              <a:ea typeface="Consolas"/>
              <a:cs typeface="Consolas"/>
              <a:sym typeface="Consolas"/>
            </a:endParaRPr>
          </a:p>
          <a:p>
            <a:pPr indent="0" lvl="0" marL="0" rtl="0" algn="l">
              <a:spcBef>
                <a:spcPts val="600"/>
              </a:spcBef>
              <a:spcAft>
                <a:spcPts val="0"/>
              </a:spcAft>
              <a:buNone/>
            </a:pPr>
            <a:r>
              <a:rPr lang="en" sz="1800">
                <a:latin typeface="Consolas"/>
                <a:ea typeface="Consolas"/>
                <a:cs typeface="Consolas"/>
                <a:sym typeface="Consolas"/>
              </a:rPr>
              <a:t>    </a:t>
            </a:r>
            <a:r>
              <a:rPr b="1" lang="en" sz="1800">
                <a:latin typeface="Consolas"/>
                <a:ea typeface="Consolas"/>
                <a:cs typeface="Consolas"/>
                <a:sym typeface="Consolas"/>
              </a:rPr>
              <a:t>RETURNING id,count,label,tag</a:t>
            </a:r>
            <a:r>
              <a:rPr lang="en" sz="1800">
                <a:latin typeface="Consolas"/>
                <a:ea typeface="Consolas"/>
                <a:cs typeface="Consolas"/>
                <a:sym typeface="Consolas"/>
              </a:rPr>
              <a:t>""", (None, 0, label, tag))</a:t>
            </a:r>
            <a:endParaRPr sz="1800">
              <a:latin typeface="Consolas"/>
              <a:ea typeface="Consolas"/>
              <a:cs typeface="Consolas"/>
              <a:sym typeface="Consolas"/>
            </a:endParaRPr>
          </a:p>
          <a:p>
            <a:pPr indent="0" lvl="0" marL="0" rtl="0" algn="l">
              <a:spcBef>
                <a:spcPts val="600"/>
              </a:spcBef>
              <a:spcAft>
                <a:spcPts val="0"/>
              </a:spcAft>
              <a:buNone/>
            </a:pPr>
            <a:r>
              <a:rPr lang="en" sz="1800">
                <a:latin typeface="Consolas"/>
                <a:ea typeface="Consolas"/>
                <a:cs typeface="Consolas"/>
                <a:sym typeface="Consolas"/>
              </a:rPr>
              <a:t>res = cur.fetchone()[0] # now we know what values were actually inserted, even serial-type ‘id’</a:t>
            </a:r>
            <a:endParaRPr sz="1800">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11"/>
          <p:cNvSpPr txBox="1"/>
          <p:nvPr>
            <p:ph type="title"/>
          </p:nvPr>
        </p:nvSpPr>
        <p:spPr>
          <a:xfrm>
            <a:off x="457200" y="228875"/>
            <a:ext cx="8229600" cy="64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highlight>
                  <a:srgbClr val="FFFFFF"/>
                </a:highlight>
              </a:rPr>
              <a:t>Control over whether NULLs sort first or last (8.3)</a:t>
            </a:r>
            <a:endParaRPr sz="1800"/>
          </a:p>
        </p:txBody>
      </p:sp>
      <p:sp>
        <p:nvSpPr>
          <p:cNvPr id="53" name="Google Shape;53;p11"/>
          <p:cNvSpPr txBox="1"/>
          <p:nvPr>
            <p:ph idx="1" type="body"/>
          </p:nvPr>
        </p:nvSpPr>
        <p:spPr>
          <a:xfrm>
            <a:off x="457200" y="1034250"/>
            <a:ext cx="8229600" cy="443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2400">
              <a:highlight>
                <a:srgbClr val="FFFFFF"/>
              </a:highlight>
            </a:endParaRPr>
          </a:p>
          <a:p>
            <a:pPr indent="0" lvl="0" marL="0" rtl="0" algn="l">
              <a:spcBef>
                <a:spcPts val="600"/>
              </a:spcBef>
              <a:spcAft>
                <a:spcPts val="0"/>
              </a:spcAft>
              <a:buNone/>
            </a:pPr>
            <a:r>
              <a:t/>
            </a:r>
            <a:endParaRPr sz="2400">
              <a:highlight>
                <a:srgbClr val="FFFFFF"/>
              </a:highlight>
            </a:endParaRPr>
          </a:p>
          <a:p>
            <a:pPr indent="0" lvl="0" marL="0" rtl="0" algn="l">
              <a:spcBef>
                <a:spcPts val="600"/>
              </a:spcBef>
              <a:spcAft>
                <a:spcPts val="0"/>
              </a:spcAft>
              <a:buNone/>
            </a:pPr>
            <a:r>
              <a:rPr lang="en" sz="1800">
                <a:latin typeface="Consolas"/>
                <a:ea typeface="Consolas"/>
                <a:cs typeface="Consolas"/>
                <a:sym typeface="Consolas"/>
              </a:rPr>
              <a:t>SELECT …ORDER BY</a:t>
            </a:r>
            <a:endParaRPr sz="1800">
              <a:latin typeface="Consolas"/>
              <a:ea typeface="Consolas"/>
              <a:cs typeface="Consolas"/>
              <a:sym typeface="Consolas"/>
            </a:endParaRPr>
          </a:p>
          <a:p>
            <a:pPr indent="0" lvl="0" marL="0" rtl="0" algn="l">
              <a:spcBef>
                <a:spcPts val="600"/>
              </a:spcBef>
              <a:spcAft>
                <a:spcPts val="0"/>
              </a:spcAft>
              <a:buNone/>
            </a:pPr>
            <a:r>
              <a:rPr lang="en" sz="1800">
                <a:latin typeface="Consolas"/>
                <a:ea typeface="Consolas"/>
                <a:cs typeface="Consolas"/>
                <a:sym typeface="Consolas"/>
              </a:rPr>
              <a:t>  sort_expression [ASC | DESC] </a:t>
            </a:r>
            <a:r>
              <a:rPr b="1" lang="en" sz="1800">
                <a:latin typeface="Consolas"/>
                <a:ea typeface="Consolas"/>
                <a:cs typeface="Consolas"/>
                <a:sym typeface="Consolas"/>
              </a:rPr>
              <a:t>[NULLS { FIRST | LAST }]</a:t>
            </a:r>
            <a:endParaRPr b="1" sz="1800">
              <a:latin typeface="Consolas"/>
              <a:ea typeface="Consolas"/>
              <a:cs typeface="Consolas"/>
              <a:sym typeface="Consolas"/>
            </a:endParaRPr>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i="1" lang="en" sz="1800"/>
              <a:t>By default, null values sort as if larger than any non-null value; that is, NULLS FIRST is the default for DESC order, and NULLS LAST otherwise.</a:t>
            </a:r>
            <a:endParaRPr i="1"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2"/>
          <p:cNvSpPr txBox="1"/>
          <p:nvPr>
            <p:ph type="title"/>
          </p:nvPr>
        </p:nvSpPr>
        <p:spPr>
          <a:xfrm>
            <a:off x="457200" y="228871"/>
            <a:ext cx="8229600" cy="55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Arrays of composite types (8.3)</a:t>
            </a:r>
            <a:endParaRPr sz="1200"/>
          </a:p>
        </p:txBody>
      </p:sp>
      <p:sp>
        <p:nvSpPr>
          <p:cNvPr id="59" name="Google Shape;59;p12"/>
          <p:cNvSpPr txBox="1"/>
          <p:nvPr>
            <p:ph idx="1" type="body"/>
          </p:nvPr>
        </p:nvSpPr>
        <p:spPr>
          <a:xfrm>
            <a:off x="457200" y="902900"/>
            <a:ext cx="2809800" cy="4570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CREATE TYPE email_t AS (  </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  address text,</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  type text</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 </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CREATE TABLE employees (</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name text,</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email </a:t>
            </a:r>
            <a:r>
              <a:rPr b="1" lang="en" sz="1400">
                <a:latin typeface="Consolas"/>
                <a:ea typeface="Consolas"/>
                <a:cs typeface="Consolas"/>
                <a:sym typeface="Consolas"/>
              </a:rPr>
              <a:t>email_t[]</a:t>
            </a:r>
            <a:endParaRPr b="1"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a:t>
            </a:r>
            <a:endParaRPr sz="1800"/>
          </a:p>
        </p:txBody>
      </p:sp>
      <p:sp>
        <p:nvSpPr>
          <p:cNvPr id="60" name="Google Shape;60;p12"/>
          <p:cNvSpPr txBox="1"/>
          <p:nvPr>
            <p:ph idx="2" type="body"/>
          </p:nvPr>
        </p:nvSpPr>
        <p:spPr>
          <a:xfrm>
            <a:off x="3267000" y="903000"/>
            <a:ext cx="5419800" cy="4570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latin typeface="Consolas"/>
                <a:ea typeface="Consolas"/>
                <a:cs typeface="Consolas"/>
                <a:sym typeface="Consolas"/>
              </a:rPr>
              <a:t>SELECT * from employees;</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Alice |  {{alicec@and.com,work},{alice1948@gmail.com,home}}</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Bob   | {{bobm@and.com,work},{bobbie@gmail.com,home}}</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INSERT INTO employees</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VALUES (‘marilyn’,</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'{{"marilynm@and.com", "work"}, {"me@manson.com", "home"}}');</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None/>
            </a:pPr>
            <a:r>
              <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sz="1400">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3"/>
          <p:cNvSpPr txBox="1"/>
          <p:nvPr>
            <p:ph type="title"/>
          </p:nvPr>
        </p:nvSpPr>
        <p:spPr>
          <a:xfrm>
            <a:off x="457200" y="228875"/>
            <a:ext cx="8229600" cy="64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highlight>
                  <a:srgbClr val="FFFFFF"/>
                </a:highlight>
              </a:rPr>
              <a:t>UUID data type (8.3)</a:t>
            </a:r>
            <a:endParaRPr sz="1800"/>
          </a:p>
        </p:txBody>
      </p:sp>
      <p:sp>
        <p:nvSpPr>
          <p:cNvPr id="66" name="Google Shape;66;p13"/>
          <p:cNvSpPr txBox="1"/>
          <p:nvPr>
            <p:ph idx="1" type="body"/>
          </p:nvPr>
        </p:nvSpPr>
        <p:spPr>
          <a:xfrm>
            <a:off x="457200" y="1034250"/>
            <a:ext cx="8229600" cy="443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2400">
              <a:highlight>
                <a:srgbClr val="FFFFFF"/>
              </a:highlight>
            </a:endParaRPr>
          </a:p>
          <a:p>
            <a:pPr indent="0" lvl="0" marL="0" rtl="0" algn="l">
              <a:spcBef>
                <a:spcPts val="600"/>
              </a:spcBef>
              <a:spcAft>
                <a:spcPts val="0"/>
              </a:spcAft>
              <a:buNone/>
            </a:pPr>
            <a:r>
              <a:rPr lang="en" sz="1800">
                <a:highlight>
                  <a:srgbClr val="FFFFFF"/>
                </a:highlight>
              </a:rPr>
              <a:t>Many input forms supported:</a:t>
            </a:r>
            <a:endParaRPr sz="1800">
              <a:highlight>
                <a:srgbClr val="FFFFFF"/>
              </a:highlight>
            </a:endParaRPr>
          </a:p>
          <a:p>
            <a:pPr indent="0" lvl="0" marL="0" rtl="0" algn="l">
              <a:spcBef>
                <a:spcPts val="600"/>
              </a:spcBef>
              <a:spcAft>
                <a:spcPts val="0"/>
              </a:spcAft>
              <a:buNone/>
            </a:pPr>
            <a:r>
              <a:t/>
            </a:r>
            <a:endParaRPr sz="2400">
              <a:highlight>
                <a:srgbClr val="FFFFFF"/>
              </a:highlight>
            </a:endParaRPr>
          </a:p>
          <a:p>
            <a:pPr indent="0" lvl="0" marL="0" rtl="0" algn="l">
              <a:spcBef>
                <a:spcPts val="600"/>
              </a:spcBef>
              <a:spcAft>
                <a:spcPts val="0"/>
              </a:spcAft>
              <a:buClr>
                <a:schemeClr val="dk1"/>
              </a:buClr>
              <a:buSzPts val="1100"/>
              <a:buFont typeface="Arial"/>
              <a:buNone/>
            </a:pPr>
            <a:r>
              <a:rPr lang="en" sz="1800">
                <a:latin typeface="Consolas"/>
                <a:ea typeface="Consolas"/>
                <a:cs typeface="Consolas"/>
                <a:sym typeface="Consolas"/>
              </a:rPr>
              <a:t>A0EEBC99-9C0B-4EF8-BB6D-6BB9BD380A11</a:t>
            </a:r>
            <a:endParaRPr sz="18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latin typeface="Consolas"/>
                <a:ea typeface="Consolas"/>
                <a:cs typeface="Consolas"/>
                <a:sym typeface="Consolas"/>
              </a:rPr>
              <a:t>{a0eebc99-9c0b-4ef8-bb6d-6bb9bd380a11}</a:t>
            </a:r>
            <a:endParaRPr sz="18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latin typeface="Consolas"/>
                <a:ea typeface="Consolas"/>
                <a:cs typeface="Consolas"/>
                <a:sym typeface="Consolas"/>
              </a:rPr>
              <a:t>a0eebc999c0b4ef8bb6d6bb9bd380a11</a:t>
            </a:r>
            <a:endParaRPr sz="18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latin typeface="Consolas"/>
                <a:ea typeface="Consolas"/>
                <a:cs typeface="Consolas"/>
                <a:sym typeface="Consolas"/>
              </a:rPr>
              <a:t>a0ee-bc99-9c0b-4ef8-bb6d-6bb9-bd38-0a11</a:t>
            </a:r>
            <a:endParaRPr sz="18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latin typeface="Consolas"/>
                <a:ea typeface="Consolas"/>
                <a:cs typeface="Consolas"/>
                <a:sym typeface="Consolas"/>
              </a:rPr>
              <a:t>{a0eebc99-9c0b4ef8-bb6d6bb9-bd380a11}</a:t>
            </a:r>
            <a:endParaRPr sz="1800">
              <a:latin typeface="Consolas"/>
              <a:ea typeface="Consolas"/>
              <a:cs typeface="Consolas"/>
              <a:sym typeface="Consolas"/>
            </a:endParaRPr>
          </a:p>
          <a:p>
            <a:pPr indent="0" lvl="0" marL="0" rtl="0" algn="l">
              <a:spcBef>
                <a:spcPts val="600"/>
              </a:spcBef>
              <a:spcAft>
                <a:spcPts val="0"/>
              </a:spcAft>
              <a:buNone/>
            </a:pPr>
            <a:r>
              <a:t/>
            </a:r>
            <a:endParaRPr sz="1800">
              <a:latin typeface="Consolas"/>
              <a:ea typeface="Consolas"/>
              <a:cs typeface="Consolas"/>
              <a:sym typeface="Consolas"/>
            </a:endParaRPr>
          </a:p>
          <a:p>
            <a:pPr indent="0" lvl="0" marL="0" rtl="0" algn="l">
              <a:spcBef>
                <a:spcPts val="600"/>
              </a:spcBef>
              <a:spcAft>
                <a:spcPts val="0"/>
              </a:spcAft>
              <a:buNone/>
            </a:pPr>
            <a:r>
              <a:t/>
            </a:r>
            <a:endParaRPr sz="1800"/>
          </a:p>
          <a:p>
            <a:pPr indent="0" lvl="0" marL="0" rtl="0" algn="l">
              <a:spcBef>
                <a:spcPts val="600"/>
              </a:spcBef>
              <a:spcAft>
                <a:spcPts val="0"/>
              </a:spcAft>
              <a:buNone/>
            </a:pPr>
            <a:r>
              <a:rPr i="1" lang="en" sz="1800"/>
              <a:t>Output always in standard form: a0eebc99-9c0b-4ef8-bb6d-6bb9bd380a11</a:t>
            </a:r>
            <a:endParaRPr i="1"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457200" y="228875"/>
            <a:ext cx="8229600" cy="64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highlight>
                  <a:srgbClr val="FFFFFF"/>
                </a:highlight>
              </a:rPr>
              <a:t>RETURN QUERY (8.3) and RETURNS TABLE (8.4)</a:t>
            </a:r>
            <a:endParaRPr sz="1800"/>
          </a:p>
        </p:txBody>
      </p:sp>
      <p:sp>
        <p:nvSpPr>
          <p:cNvPr id="72" name="Google Shape;72;p14"/>
          <p:cNvSpPr txBox="1"/>
          <p:nvPr>
            <p:ph idx="1" type="body"/>
          </p:nvPr>
        </p:nvSpPr>
        <p:spPr>
          <a:xfrm>
            <a:off x="457200" y="1034250"/>
            <a:ext cx="8229600" cy="443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CREATE OR REPLACE FUNCTION find_something(key text)</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  RETURNS TABLE ( name text, count integer ) AS</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$func$</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BEGIN</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   </a:t>
            </a:r>
            <a:r>
              <a:rPr b="1" lang="en" sz="1400">
                <a:latin typeface="Consolas"/>
                <a:ea typeface="Consolas"/>
                <a:cs typeface="Consolas"/>
                <a:sym typeface="Consolas"/>
              </a:rPr>
              <a:t>RETURN QUERY</a:t>
            </a:r>
            <a:endParaRPr b="1"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   SELECT * FROM place WHERE name = key;</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END</a:t>
            </a:r>
            <a:endParaRPr sz="1400">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400">
                <a:latin typeface="Consolas"/>
                <a:ea typeface="Consolas"/>
                <a:cs typeface="Consolas"/>
                <a:sym typeface="Consolas"/>
              </a:rPr>
              <a:t>$func$  LANGUAGE plpgsql;</a:t>
            </a:r>
            <a:endParaRPr sz="1400">
              <a:latin typeface="Consolas"/>
              <a:ea typeface="Consolas"/>
              <a:cs typeface="Consolas"/>
              <a:sym typeface="Consolas"/>
            </a:endParaRPr>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i="1" lang="en" sz="1800"/>
              <a:t>RETURN QUERY (and RETURN NEXT) do not actually return from the function — they simply append zero or more rows to the function's result set. Execution then continues with the next statement in the PL/pgSQL function.</a:t>
            </a:r>
            <a:endParaRPr i="1"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457200" y="228871"/>
            <a:ext cx="8229600" cy="60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Common table expression (CTE) 1/2 (8.4)</a:t>
            </a:r>
            <a:endParaRPr sz="1200"/>
          </a:p>
        </p:txBody>
      </p:sp>
      <p:sp>
        <p:nvSpPr>
          <p:cNvPr id="78" name="Google Shape;78;p15"/>
          <p:cNvSpPr txBox="1"/>
          <p:nvPr>
            <p:ph idx="1" type="body"/>
          </p:nvPr>
        </p:nvSpPr>
        <p:spPr>
          <a:xfrm>
            <a:off x="457200" y="1058875"/>
            <a:ext cx="8229600" cy="4414200"/>
          </a:xfrm>
          <a:prstGeom prst="rect">
            <a:avLst/>
          </a:prstGeom>
        </p:spPr>
        <p:txBody>
          <a:bodyPr anchorCtr="0" anchor="t" bIns="91425" lIns="91425" spcFirstLastPara="1" rIns="91425" wrap="square" tIns="91425">
            <a:noAutofit/>
          </a:bodyPr>
          <a:lstStyle/>
          <a:p>
            <a:pPr indent="0" lvl="0" marL="152400" rtl="0" algn="l">
              <a:lnSpc>
                <a:spcPct val="115000"/>
              </a:lnSpc>
              <a:spcBef>
                <a:spcPts val="1200"/>
              </a:spcBef>
              <a:spcAft>
                <a:spcPts val="0"/>
              </a:spcAft>
              <a:buNone/>
            </a:pPr>
            <a:r>
              <a:rPr lang="en" sz="1800"/>
              <a:t>WITH queries - convenient way to have temporary tables within a query:</a:t>
            </a:r>
            <a:endParaRPr sz="1800"/>
          </a:p>
          <a:p>
            <a:pPr indent="0" lvl="0" marL="152400" rtl="0" algn="l">
              <a:lnSpc>
                <a:spcPct val="115000"/>
              </a:lnSpc>
              <a:spcBef>
                <a:spcPts val="1200"/>
              </a:spcBef>
              <a:spcAft>
                <a:spcPts val="0"/>
              </a:spcAft>
              <a:buNone/>
            </a:pPr>
            <a:r>
              <a:t/>
            </a:r>
            <a:endParaRPr sz="1400">
              <a:latin typeface="Consolas"/>
              <a:ea typeface="Consolas"/>
              <a:cs typeface="Consolas"/>
              <a:sym typeface="Consolas"/>
            </a:endParaRPr>
          </a:p>
          <a:p>
            <a:pPr indent="0" lvl="0" marL="152400" rtl="0" algn="l">
              <a:lnSpc>
                <a:spcPct val="115000"/>
              </a:lnSpc>
              <a:spcBef>
                <a:spcPts val="1200"/>
              </a:spcBef>
              <a:spcAft>
                <a:spcPts val="0"/>
              </a:spcAft>
              <a:buNone/>
            </a:pPr>
            <a:r>
              <a:rPr lang="en" sz="1400">
                <a:latin typeface="Consolas"/>
                <a:ea typeface="Consolas"/>
                <a:cs typeface="Consolas"/>
                <a:sym typeface="Consolas"/>
              </a:rPr>
              <a:t>WITH good_polygons AS (</a:t>
            </a:r>
            <a:br>
              <a:rPr lang="en" sz="1400">
                <a:latin typeface="Consolas"/>
                <a:ea typeface="Consolas"/>
                <a:cs typeface="Consolas"/>
                <a:sym typeface="Consolas"/>
              </a:rPr>
            </a:br>
            <a:r>
              <a:rPr lang="en" sz="1400">
                <a:latin typeface="Consolas"/>
                <a:ea typeface="Consolas"/>
                <a:cs typeface="Consolas"/>
                <a:sym typeface="Consolas"/>
              </a:rPr>
              <a:t>  SELECT geom FROM lakes WHERE IsGood(geom)</a:t>
            </a:r>
            <a:endParaRPr sz="1400">
              <a:latin typeface="Consolas"/>
              <a:ea typeface="Consolas"/>
              <a:cs typeface="Consolas"/>
              <a:sym typeface="Consolas"/>
            </a:endParaRPr>
          </a:p>
          <a:p>
            <a:pPr indent="0" lvl="0" marL="152400" rtl="0" algn="l">
              <a:lnSpc>
                <a:spcPct val="115000"/>
              </a:lnSpc>
              <a:spcBef>
                <a:spcPts val="1200"/>
              </a:spcBef>
              <a:spcAft>
                <a:spcPts val="0"/>
              </a:spcAft>
              <a:buNone/>
            </a:pPr>
            <a:r>
              <a:rPr lang="en" sz="1400">
                <a:latin typeface="Consolas"/>
                <a:ea typeface="Consolas"/>
                <a:cs typeface="Consolas"/>
                <a:sym typeface="Consolas"/>
              </a:rPr>
              <a:t>  ), fixed_bowties_polygons AS (</a:t>
            </a:r>
            <a:endParaRPr sz="1400">
              <a:latin typeface="Consolas"/>
              <a:ea typeface="Consolas"/>
              <a:cs typeface="Consolas"/>
              <a:sym typeface="Consolas"/>
            </a:endParaRPr>
          </a:p>
          <a:p>
            <a:pPr indent="0" lvl="0" marL="152400" rtl="0" algn="l">
              <a:lnSpc>
                <a:spcPct val="115000"/>
              </a:lnSpc>
              <a:spcBef>
                <a:spcPts val="1200"/>
              </a:spcBef>
              <a:spcAft>
                <a:spcPts val="0"/>
              </a:spcAft>
              <a:buNone/>
            </a:pPr>
            <a:r>
              <a:rPr lang="en" sz="1400">
                <a:latin typeface="Consolas"/>
                <a:ea typeface="Consolas"/>
                <a:cs typeface="Consolas"/>
                <a:sym typeface="Consolas"/>
              </a:rPr>
              <a:t>  SELECT fix_bowties(geom) FROM lakes WHERE NOT IsGood(geom) AND HasBowties(geom)</a:t>
            </a:r>
            <a:endParaRPr sz="1400">
              <a:latin typeface="Consolas"/>
              <a:ea typeface="Consolas"/>
              <a:cs typeface="Consolas"/>
              <a:sym typeface="Consolas"/>
            </a:endParaRPr>
          </a:p>
          <a:p>
            <a:pPr indent="0" lvl="0" marL="152400" rtl="0" algn="l">
              <a:lnSpc>
                <a:spcPct val="115000"/>
              </a:lnSpc>
              <a:spcBef>
                <a:spcPts val="1200"/>
              </a:spcBef>
              <a:spcAft>
                <a:spcPts val="0"/>
              </a:spcAft>
              <a:buNone/>
            </a:pPr>
            <a:r>
              <a:rPr lang="en" sz="1400">
                <a:latin typeface="Consolas"/>
                <a:ea typeface="Consolas"/>
                <a:cs typeface="Consolas"/>
                <a:sym typeface="Consolas"/>
              </a:rPr>
              <a:t>  )</a:t>
            </a:r>
            <a:endParaRPr sz="1400">
              <a:latin typeface="Consolas"/>
              <a:ea typeface="Consolas"/>
              <a:cs typeface="Consolas"/>
              <a:sym typeface="Consolas"/>
            </a:endParaRPr>
          </a:p>
          <a:p>
            <a:pPr indent="0" lvl="0" marL="152400" rtl="0" algn="l">
              <a:lnSpc>
                <a:spcPct val="115000"/>
              </a:lnSpc>
              <a:spcBef>
                <a:spcPts val="1200"/>
              </a:spcBef>
              <a:spcAft>
                <a:spcPts val="1200"/>
              </a:spcAft>
              <a:buNone/>
            </a:pPr>
            <a:r>
              <a:rPr lang="en" sz="1400">
                <a:latin typeface="Consolas"/>
                <a:ea typeface="Consolas"/>
                <a:cs typeface="Consolas"/>
                <a:sym typeface="Consolas"/>
              </a:rPr>
              <a:t>SELECT * FROM good_polygons</a:t>
            </a:r>
            <a:br>
              <a:rPr lang="en" sz="1400">
                <a:latin typeface="Consolas"/>
                <a:ea typeface="Consolas"/>
                <a:cs typeface="Consolas"/>
                <a:sym typeface="Consolas"/>
              </a:rPr>
            </a:br>
            <a:r>
              <a:rPr lang="en" sz="1400">
                <a:latin typeface="Consolas"/>
                <a:ea typeface="Consolas"/>
                <a:cs typeface="Consolas"/>
                <a:sym typeface="Consolas"/>
              </a:rPr>
              <a:t>  UNION ALL</a:t>
            </a:r>
            <a:br>
              <a:rPr lang="en" sz="1400">
                <a:latin typeface="Consolas"/>
                <a:ea typeface="Consolas"/>
                <a:cs typeface="Consolas"/>
                <a:sym typeface="Consolas"/>
              </a:rPr>
            </a:br>
            <a:r>
              <a:rPr lang="en" sz="1400">
                <a:latin typeface="Consolas"/>
                <a:ea typeface="Consolas"/>
                <a:cs typeface="Consolas"/>
                <a:sym typeface="Consolas"/>
              </a:rPr>
              <a:t>SELECT * FROM fixed_bowties_polygons;</a:t>
            </a:r>
            <a:endParaRPr sz="14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457200" y="228871"/>
            <a:ext cx="8229600" cy="60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Common table expression (CTE) 2/2 (8.4)</a:t>
            </a:r>
            <a:endParaRPr sz="1200"/>
          </a:p>
        </p:txBody>
      </p:sp>
      <p:sp>
        <p:nvSpPr>
          <p:cNvPr id="84" name="Google Shape;84;p16"/>
          <p:cNvSpPr txBox="1"/>
          <p:nvPr>
            <p:ph idx="1" type="body"/>
          </p:nvPr>
        </p:nvSpPr>
        <p:spPr>
          <a:xfrm>
            <a:off x="457200" y="1058875"/>
            <a:ext cx="8229600" cy="4414200"/>
          </a:xfrm>
          <a:prstGeom prst="rect">
            <a:avLst/>
          </a:prstGeom>
        </p:spPr>
        <p:txBody>
          <a:bodyPr anchorCtr="0" anchor="t" bIns="91425" lIns="91425" spcFirstLastPara="1" rIns="91425" wrap="square" tIns="91425">
            <a:noAutofit/>
          </a:bodyPr>
          <a:lstStyle/>
          <a:p>
            <a:pPr indent="0" lvl="0" marL="152400" rtl="0" algn="l">
              <a:lnSpc>
                <a:spcPct val="115000"/>
              </a:lnSpc>
              <a:spcBef>
                <a:spcPts val="1200"/>
              </a:spcBef>
              <a:spcAft>
                <a:spcPts val="0"/>
              </a:spcAft>
              <a:buNone/>
            </a:pPr>
            <a:r>
              <a:rPr lang="en" sz="1800"/>
              <a:t>WITH RECURSIVE queries -query can refer to its own output:</a:t>
            </a:r>
            <a:endParaRPr sz="1400">
              <a:latin typeface="Consolas"/>
              <a:ea typeface="Consolas"/>
              <a:cs typeface="Consolas"/>
              <a:sym typeface="Consolas"/>
            </a:endParaRPr>
          </a:p>
          <a:p>
            <a:pPr indent="0" lvl="0" marL="152400" rtl="0" algn="l">
              <a:lnSpc>
                <a:spcPct val="115000"/>
              </a:lnSpc>
              <a:spcBef>
                <a:spcPts val="1200"/>
              </a:spcBef>
              <a:spcAft>
                <a:spcPts val="0"/>
              </a:spcAft>
              <a:buNone/>
            </a:pPr>
            <a:r>
              <a:t/>
            </a:r>
            <a:endParaRPr sz="1400">
              <a:latin typeface="Consolas"/>
              <a:ea typeface="Consolas"/>
              <a:cs typeface="Consolas"/>
              <a:sym typeface="Consolas"/>
            </a:endParaRPr>
          </a:p>
          <a:p>
            <a:pPr indent="0" lvl="0" marL="152400" rtl="0" algn="l">
              <a:lnSpc>
                <a:spcPct val="115000"/>
              </a:lnSpc>
              <a:spcBef>
                <a:spcPts val="1200"/>
              </a:spcBef>
              <a:spcAft>
                <a:spcPts val="0"/>
              </a:spcAft>
              <a:buNone/>
            </a:pPr>
            <a:r>
              <a:rPr lang="en" sz="1400">
                <a:latin typeface="Consolas"/>
                <a:ea typeface="Consolas"/>
                <a:cs typeface="Consolas"/>
                <a:sym typeface="Consolas"/>
              </a:rPr>
              <a:t>WITH RECURSIVE t(n) AS (</a:t>
            </a:r>
            <a:br>
              <a:rPr lang="en" sz="1400">
                <a:latin typeface="Consolas"/>
                <a:ea typeface="Consolas"/>
                <a:cs typeface="Consolas"/>
                <a:sym typeface="Consolas"/>
              </a:rPr>
            </a:br>
            <a:r>
              <a:rPr lang="en" sz="1400">
                <a:latin typeface="Consolas"/>
                <a:ea typeface="Consolas"/>
                <a:cs typeface="Consolas"/>
                <a:sym typeface="Consolas"/>
              </a:rPr>
              <a:t>    VALUES (1)</a:t>
            </a:r>
            <a:br>
              <a:rPr lang="en" sz="1400">
                <a:latin typeface="Consolas"/>
                <a:ea typeface="Consolas"/>
                <a:cs typeface="Consolas"/>
                <a:sym typeface="Consolas"/>
              </a:rPr>
            </a:br>
            <a:r>
              <a:rPr lang="en" sz="1400">
                <a:latin typeface="Consolas"/>
                <a:ea typeface="Consolas"/>
                <a:cs typeface="Consolas"/>
                <a:sym typeface="Consolas"/>
              </a:rPr>
              <a:t>  UNION ALL</a:t>
            </a:r>
            <a:br>
              <a:rPr lang="en" sz="1400">
                <a:latin typeface="Consolas"/>
                <a:ea typeface="Consolas"/>
                <a:cs typeface="Consolas"/>
                <a:sym typeface="Consolas"/>
              </a:rPr>
            </a:br>
            <a:r>
              <a:rPr lang="en" sz="1400">
                <a:latin typeface="Consolas"/>
                <a:ea typeface="Consolas"/>
                <a:cs typeface="Consolas"/>
                <a:sym typeface="Consolas"/>
              </a:rPr>
              <a:t>    SELECT n+1 FROM t WHERE n &lt; 100</a:t>
            </a:r>
            <a:br>
              <a:rPr lang="en" sz="1400">
                <a:latin typeface="Consolas"/>
                <a:ea typeface="Consolas"/>
                <a:cs typeface="Consolas"/>
                <a:sym typeface="Consolas"/>
              </a:rPr>
            </a:br>
            <a:r>
              <a:rPr lang="en" sz="1400">
                <a:latin typeface="Consolas"/>
                <a:ea typeface="Consolas"/>
                <a:cs typeface="Consolas"/>
                <a:sym typeface="Consolas"/>
              </a:rPr>
              <a:t>)</a:t>
            </a:r>
            <a:br>
              <a:rPr lang="en" sz="1400">
                <a:latin typeface="Consolas"/>
                <a:ea typeface="Consolas"/>
                <a:cs typeface="Consolas"/>
                <a:sym typeface="Consolas"/>
              </a:rPr>
            </a:br>
            <a:r>
              <a:rPr lang="en" sz="1400">
                <a:latin typeface="Consolas"/>
                <a:ea typeface="Consolas"/>
                <a:cs typeface="Consolas"/>
                <a:sym typeface="Consolas"/>
              </a:rPr>
              <a:t>SELECT sum(n) FROM t;</a:t>
            </a:r>
            <a:endParaRPr sz="1400">
              <a:latin typeface="Consolas"/>
              <a:ea typeface="Consolas"/>
              <a:cs typeface="Consolas"/>
              <a:sym typeface="Consolas"/>
            </a:endParaRPr>
          </a:p>
          <a:p>
            <a:pPr indent="0" lvl="0" marL="152400" rtl="0" algn="l">
              <a:lnSpc>
                <a:spcPct val="115000"/>
              </a:lnSpc>
              <a:spcBef>
                <a:spcPts val="1200"/>
              </a:spcBef>
              <a:spcAft>
                <a:spcPts val="1200"/>
              </a:spcAft>
              <a:buNone/>
            </a:pPr>
            <a:r>
              <a:t/>
            </a:r>
            <a:endParaRPr sz="1400">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