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400" r:id="rId6"/>
    <p:sldId id="324" r:id="rId7"/>
    <p:sldId id="320" r:id="rId8"/>
    <p:sldId id="401" r:id="rId9"/>
    <p:sldId id="398" r:id="rId10"/>
    <p:sldId id="402" r:id="rId11"/>
    <p:sldId id="403" r:id="rId12"/>
    <p:sldId id="404" r:id="rId13"/>
    <p:sldId id="405" r:id="rId14"/>
    <p:sldId id="260" r:id="rId15"/>
    <p:sldId id="406" r:id="rId16"/>
    <p:sldId id="407" r:id="rId17"/>
    <p:sldId id="408" r:id="rId18"/>
    <p:sldId id="409" r:id="rId19"/>
    <p:sldId id="410" r:id="rId20"/>
    <p:sldId id="412" r:id="rId21"/>
    <p:sldId id="411" r:id="rId22"/>
    <p:sldId id="413" r:id="rId23"/>
    <p:sldId id="414" r:id="rId24"/>
    <p:sldId id="415" r:id="rId25"/>
    <p:sldId id="416" r:id="rId26"/>
    <p:sldId id="418" r:id="rId27"/>
    <p:sldId id="417"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initials="F" lastIdx="2" clrIdx="0">
    <p:extLst>
      <p:ext uri="{19B8F6BF-5375-455C-9EA6-DF929625EA0E}">
        <p15:presenceInfo xmlns:p15="http://schemas.microsoft.com/office/powerpoint/2012/main" userId="0d1d625e4d120e47" providerId="Windows Live"/>
      </p:ext>
    </p:extLst>
  </p:cmAuthor>
  <p:cmAuthor id="2" name="FRANCESCO CRESCENZO GRASSO" initials="FCG" lastIdx="1" clrIdx="1">
    <p:extLst>
      <p:ext uri="{19B8F6BF-5375-455C-9EA6-DF929625EA0E}">
        <p15:presenceInfo xmlns:p15="http://schemas.microsoft.com/office/powerpoint/2012/main" userId="FRANCESCO CRESCENZO GRASS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CC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6D0BB5-35EB-4B28-A731-7862F243F37B}" v="1798" dt="2021-05-19T20:45:21.49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04" autoAdjust="0"/>
    <p:restoredTop sz="93629" autoAdjust="0"/>
  </p:normalViewPr>
  <p:slideViewPr>
    <p:cSldViewPr snapToGrid="0">
      <p:cViewPr varScale="1">
        <p:scale>
          <a:sx n="123" d="100"/>
          <a:sy n="123" d="100"/>
        </p:scale>
        <p:origin x="108" y="126"/>
      </p:cViewPr>
      <p:guideLst/>
    </p:cSldViewPr>
  </p:slideViewPr>
  <p:notesTextViewPr>
    <p:cViewPr>
      <p:scale>
        <a:sx n="176" d="100"/>
        <a:sy n="17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D5857-5311-42E5-845C-6B03D12D89D0}" type="datetimeFigureOut">
              <a:rPr lang="it-IT" smtClean="0"/>
              <a:t>02/11/2022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BBDBF-3F32-4A45-8461-EF54367D60BE}" type="slidenum">
              <a:rPr lang="it-IT" smtClean="0"/>
              <a:t>‹N›</a:t>
            </a:fld>
            <a:endParaRPr lang="it-IT"/>
          </a:p>
        </p:txBody>
      </p:sp>
    </p:spTree>
    <p:extLst>
      <p:ext uri="{BB962C8B-B14F-4D97-AF65-F5344CB8AC3E}">
        <p14:creationId xmlns:p14="http://schemas.microsoft.com/office/powerpoint/2010/main" val="21939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11</a:t>
            </a:fld>
            <a:endParaRPr lang="it-IT"/>
          </a:p>
        </p:txBody>
      </p:sp>
    </p:spTree>
    <p:extLst>
      <p:ext uri="{BB962C8B-B14F-4D97-AF65-F5344CB8AC3E}">
        <p14:creationId xmlns:p14="http://schemas.microsoft.com/office/powerpoint/2010/main" val="2026601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20</a:t>
            </a:fld>
            <a:endParaRPr lang="it-IT"/>
          </a:p>
        </p:txBody>
      </p:sp>
    </p:spTree>
    <p:extLst>
      <p:ext uri="{BB962C8B-B14F-4D97-AF65-F5344CB8AC3E}">
        <p14:creationId xmlns:p14="http://schemas.microsoft.com/office/powerpoint/2010/main" val="730455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21</a:t>
            </a:fld>
            <a:endParaRPr lang="it-IT"/>
          </a:p>
        </p:txBody>
      </p:sp>
    </p:spTree>
    <p:extLst>
      <p:ext uri="{BB962C8B-B14F-4D97-AF65-F5344CB8AC3E}">
        <p14:creationId xmlns:p14="http://schemas.microsoft.com/office/powerpoint/2010/main" val="1059749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22</a:t>
            </a:fld>
            <a:endParaRPr lang="it-IT"/>
          </a:p>
        </p:txBody>
      </p:sp>
    </p:spTree>
    <p:extLst>
      <p:ext uri="{BB962C8B-B14F-4D97-AF65-F5344CB8AC3E}">
        <p14:creationId xmlns:p14="http://schemas.microsoft.com/office/powerpoint/2010/main" val="3130807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23</a:t>
            </a:fld>
            <a:endParaRPr lang="it-IT"/>
          </a:p>
        </p:txBody>
      </p:sp>
    </p:spTree>
    <p:extLst>
      <p:ext uri="{BB962C8B-B14F-4D97-AF65-F5344CB8AC3E}">
        <p14:creationId xmlns:p14="http://schemas.microsoft.com/office/powerpoint/2010/main" val="171772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24</a:t>
            </a:fld>
            <a:endParaRPr lang="it-IT"/>
          </a:p>
        </p:txBody>
      </p:sp>
    </p:spTree>
    <p:extLst>
      <p:ext uri="{BB962C8B-B14F-4D97-AF65-F5344CB8AC3E}">
        <p14:creationId xmlns:p14="http://schemas.microsoft.com/office/powerpoint/2010/main" val="387323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12</a:t>
            </a:fld>
            <a:endParaRPr lang="it-IT"/>
          </a:p>
        </p:txBody>
      </p:sp>
    </p:spTree>
    <p:extLst>
      <p:ext uri="{BB962C8B-B14F-4D97-AF65-F5344CB8AC3E}">
        <p14:creationId xmlns:p14="http://schemas.microsoft.com/office/powerpoint/2010/main" val="203713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13</a:t>
            </a:fld>
            <a:endParaRPr lang="it-IT"/>
          </a:p>
        </p:txBody>
      </p:sp>
    </p:spTree>
    <p:extLst>
      <p:ext uri="{BB962C8B-B14F-4D97-AF65-F5344CB8AC3E}">
        <p14:creationId xmlns:p14="http://schemas.microsoft.com/office/powerpoint/2010/main" val="382737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14</a:t>
            </a:fld>
            <a:endParaRPr lang="it-IT"/>
          </a:p>
        </p:txBody>
      </p:sp>
    </p:spTree>
    <p:extLst>
      <p:ext uri="{BB962C8B-B14F-4D97-AF65-F5344CB8AC3E}">
        <p14:creationId xmlns:p14="http://schemas.microsoft.com/office/powerpoint/2010/main" val="168947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15</a:t>
            </a:fld>
            <a:endParaRPr lang="it-IT"/>
          </a:p>
        </p:txBody>
      </p:sp>
    </p:spTree>
    <p:extLst>
      <p:ext uri="{BB962C8B-B14F-4D97-AF65-F5344CB8AC3E}">
        <p14:creationId xmlns:p14="http://schemas.microsoft.com/office/powerpoint/2010/main" val="115293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16</a:t>
            </a:fld>
            <a:endParaRPr lang="it-IT"/>
          </a:p>
        </p:txBody>
      </p:sp>
    </p:spTree>
    <p:extLst>
      <p:ext uri="{BB962C8B-B14F-4D97-AF65-F5344CB8AC3E}">
        <p14:creationId xmlns:p14="http://schemas.microsoft.com/office/powerpoint/2010/main" val="322654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17</a:t>
            </a:fld>
            <a:endParaRPr lang="it-IT"/>
          </a:p>
        </p:txBody>
      </p:sp>
    </p:spTree>
    <p:extLst>
      <p:ext uri="{BB962C8B-B14F-4D97-AF65-F5344CB8AC3E}">
        <p14:creationId xmlns:p14="http://schemas.microsoft.com/office/powerpoint/2010/main" val="1530145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18</a:t>
            </a:fld>
            <a:endParaRPr lang="it-IT"/>
          </a:p>
        </p:txBody>
      </p:sp>
    </p:spTree>
    <p:extLst>
      <p:ext uri="{BB962C8B-B14F-4D97-AF65-F5344CB8AC3E}">
        <p14:creationId xmlns:p14="http://schemas.microsoft.com/office/powerpoint/2010/main" val="3383104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12BBDBF-3F32-4A45-8461-EF54367D60BE}" type="slidenum">
              <a:rPr lang="it-IT" smtClean="0"/>
              <a:t>19</a:t>
            </a:fld>
            <a:endParaRPr lang="it-IT"/>
          </a:p>
        </p:txBody>
      </p:sp>
    </p:spTree>
    <p:extLst>
      <p:ext uri="{BB962C8B-B14F-4D97-AF65-F5344CB8AC3E}">
        <p14:creationId xmlns:p14="http://schemas.microsoft.com/office/powerpoint/2010/main" val="233530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62F040-A892-401F-B77E-59D0355B968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4BDD6D7-122B-4D70-A26A-766C6ADEC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A42ABE9-51ED-4C65-9040-27D0EE2ACC5A}"/>
              </a:ext>
            </a:extLst>
          </p:cNvPr>
          <p:cNvSpPr>
            <a:spLocks noGrp="1"/>
          </p:cNvSpPr>
          <p:nvPr>
            <p:ph type="dt" sz="half" idx="10"/>
          </p:nvPr>
        </p:nvSpPr>
        <p:spPr/>
        <p:txBody>
          <a:bodyPr/>
          <a:lstStyle/>
          <a:p>
            <a:fld id="{60C1896C-B117-4C7A-AB48-E2CE51E80CBE}" type="datetimeFigureOut">
              <a:rPr lang="it-IT" smtClean="0"/>
              <a:t>02/11/2022</a:t>
            </a:fld>
            <a:endParaRPr lang="it-IT"/>
          </a:p>
        </p:txBody>
      </p:sp>
      <p:sp>
        <p:nvSpPr>
          <p:cNvPr id="5" name="Segnaposto piè di pagina 4">
            <a:extLst>
              <a:ext uri="{FF2B5EF4-FFF2-40B4-BE49-F238E27FC236}">
                <a16:creationId xmlns:a16="http://schemas.microsoft.com/office/drawing/2014/main" id="{3CEADA02-8541-4CF9-9660-1CA912AE6F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CAB0681-C741-4C44-9862-B1AD1840C207}"/>
              </a:ext>
            </a:extLst>
          </p:cNvPr>
          <p:cNvSpPr>
            <a:spLocks noGrp="1"/>
          </p:cNvSpPr>
          <p:nvPr>
            <p:ph type="sldNum" sz="quarter" idx="12"/>
          </p:nvPr>
        </p:nvSpPr>
        <p:spPr/>
        <p:txBody>
          <a:bodyPr/>
          <a:lstStyle/>
          <a:p>
            <a:fld id="{309142DB-4B0F-4883-9278-4CA341DC2039}" type="slidenum">
              <a:rPr lang="it-IT" smtClean="0"/>
              <a:t>‹N›</a:t>
            </a:fld>
            <a:endParaRPr lang="it-IT"/>
          </a:p>
        </p:txBody>
      </p:sp>
    </p:spTree>
    <p:extLst>
      <p:ext uri="{BB962C8B-B14F-4D97-AF65-F5344CB8AC3E}">
        <p14:creationId xmlns:p14="http://schemas.microsoft.com/office/powerpoint/2010/main" val="28771016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310BAE-342F-401B-8D41-B4CAEA51B45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4BCEF79-3265-4199-8C83-049E570E001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C3C2B71-2283-4446-A60A-660816D46872}"/>
              </a:ext>
            </a:extLst>
          </p:cNvPr>
          <p:cNvSpPr>
            <a:spLocks noGrp="1"/>
          </p:cNvSpPr>
          <p:nvPr>
            <p:ph type="dt" sz="half" idx="10"/>
          </p:nvPr>
        </p:nvSpPr>
        <p:spPr/>
        <p:txBody>
          <a:bodyPr/>
          <a:lstStyle/>
          <a:p>
            <a:fld id="{60C1896C-B117-4C7A-AB48-E2CE51E80CBE}" type="datetimeFigureOut">
              <a:rPr lang="it-IT" smtClean="0"/>
              <a:t>02/11/2022</a:t>
            </a:fld>
            <a:endParaRPr lang="it-IT"/>
          </a:p>
        </p:txBody>
      </p:sp>
      <p:sp>
        <p:nvSpPr>
          <p:cNvPr id="5" name="Segnaposto piè di pagina 4">
            <a:extLst>
              <a:ext uri="{FF2B5EF4-FFF2-40B4-BE49-F238E27FC236}">
                <a16:creationId xmlns:a16="http://schemas.microsoft.com/office/drawing/2014/main" id="{EBF292DB-A1D1-44F8-AFC9-594D836CD4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CC6669-9F55-46F6-B55D-EB33279629CD}"/>
              </a:ext>
            </a:extLst>
          </p:cNvPr>
          <p:cNvSpPr>
            <a:spLocks noGrp="1"/>
          </p:cNvSpPr>
          <p:nvPr>
            <p:ph type="sldNum" sz="quarter" idx="12"/>
          </p:nvPr>
        </p:nvSpPr>
        <p:spPr/>
        <p:txBody>
          <a:bodyPr/>
          <a:lstStyle/>
          <a:p>
            <a:fld id="{309142DB-4B0F-4883-9278-4CA341DC2039}" type="slidenum">
              <a:rPr lang="it-IT" smtClean="0"/>
              <a:t>‹N›</a:t>
            </a:fld>
            <a:endParaRPr lang="it-IT"/>
          </a:p>
        </p:txBody>
      </p:sp>
    </p:spTree>
    <p:extLst>
      <p:ext uri="{BB962C8B-B14F-4D97-AF65-F5344CB8AC3E}">
        <p14:creationId xmlns:p14="http://schemas.microsoft.com/office/powerpoint/2010/main" val="358556310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9282611-2291-4341-93A0-6DF9F1A7B75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97FA739-2133-4A01-AE70-E9988BFD779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70625BC-8BF7-4D28-BECF-8CD99C18EB82}"/>
              </a:ext>
            </a:extLst>
          </p:cNvPr>
          <p:cNvSpPr>
            <a:spLocks noGrp="1"/>
          </p:cNvSpPr>
          <p:nvPr>
            <p:ph type="dt" sz="half" idx="10"/>
          </p:nvPr>
        </p:nvSpPr>
        <p:spPr/>
        <p:txBody>
          <a:bodyPr/>
          <a:lstStyle/>
          <a:p>
            <a:fld id="{60C1896C-B117-4C7A-AB48-E2CE51E80CBE}" type="datetimeFigureOut">
              <a:rPr lang="it-IT" smtClean="0"/>
              <a:t>02/11/2022</a:t>
            </a:fld>
            <a:endParaRPr lang="it-IT"/>
          </a:p>
        </p:txBody>
      </p:sp>
      <p:sp>
        <p:nvSpPr>
          <p:cNvPr id="5" name="Segnaposto piè di pagina 4">
            <a:extLst>
              <a:ext uri="{FF2B5EF4-FFF2-40B4-BE49-F238E27FC236}">
                <a16:creationId xmlns:a16="http://schemas.microsoft.com/office/drawing/2014/main" id="{A56EE10D-B47A-4177-8BFD-40E008BEF8E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E12A56-A674-41B8-A79B-0A2F8BA6CE40}"/>
              </a:ext>
            </a:extLst>
          </p:cNvPr>
          <p:cNvSpPr>
            <a:spLocks noGrp="1"/>
          </p:cNvSpPr>
          <p:nvPr>
            <p:ph type="sldNum" sz="quarter" idx="12"/>
          </p:nvPr>
        </p:nvSpPr>
        <p:spPr/>
        <p:txBody>
          <a:bodyPr/>
          <a:lstStyle/>
          <a:p>
            <a:fld id="{309142DB-4B0F-4883-9278-4CA341DC2039}" type="slidenum">
              <a:rPr lang="it-IT" smtClean="0"/>
              <a:t>‹N›</a:t>
            </a:fld>
            <a:endParaRPr lang="it-IT"/>
          </a:p>
        </p:txBody>
      </p:sp>
    </p:spTree>
    <p:extLst>
      <p:ext uri="{BB962C8B-B14F-4D97-AF65-F5344CB8AC3E}">
        <p14:creationId xmlns:p14="http://schemas.microsoft.com/office/powerpoint/2010/main" val="19013717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079495-C2BB-4001-B0B9-211896AEFE1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23CEAA3-D00A-4C82-AF98-3D46A15BFB6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A97A5D9-8899-480E-9EBC-F17D914D7D35}"/>
              </a:ext>
            </a:extLst>
          </p:cNvPr>
          <p:cNvSpPr>
            <a:spLocks noGrp="1"/>
          </p:cNvSpPr>
          <p:nvPr>
            <p:ph type="dt" sz="half" idx="10"/>
          </p:nvPr>
        </p:nvSpPr>
        <p:spPr/>
        <p:txBody>
          <a:bodyPr/>
          <a:lstStyle/>
          <a:p>
            <a:fld id="{60C1896C-B117-4C7A-AB48-E2CE51E80CBE}" type="datetimeFigureOut">
              <a:rPr lang="it-IT" smtClean="0"/>
              <a:t>02/11/2022</a:t>
            </a:fld>
            <a:endParaRPr lang="it-IT"/>
          </a:p>
        </p:txBody>
      </p:sp>
      <p:sp>
        <p:nvSpPr>
          <p:cNvPr id="5" name="Segnaposto piè di pagina 4">
            <a:extLst>
              <a:ext uri="{FF2B5EF4-FFF2-40B4-BE49-F238E27FC236}">
                <a16:creationId xmlns:a16="http://schemas.microsoft.com/office/drawing/2014/main" id="{CE48B6FE-6ABC-4343-AEB8-C63612681DB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CAB1F74-747C-4063-898A-0EBA4AFC2268}"/>
              </a:ext>
            </a:extLst>
          </p:cNvPr>
          <p:cNvSpPr>
            <a:spLocks noGrp="1"/>
          </p:cNvSpPr>
          <p:nvPr>
            <p:ph type="sldNum" sz="quarter" idx="12"/>
          </p:nvPr>
        </p:nvSpPr>
        <p:spPr/>
        <p:txBody>
          <a:bodyPr/>
          <a:lstStyle/>
          <a:p>
            <a:fld id="{309142DB-4B0F-4883-9278-4CA341DC2039}" type="slidenum">
              <a:rPr lang="it-IT" smtClean="0"/>
              <a:t>‹N›</a:t>
            </a:fld>
            <a:endParaRPr lang="it-IT"/>
          </a:p>
        </p:txBody>
      </p:sp>
    </p:spTree>
    <p:extLst>
      <p:ext uri="{BB962C8B-B14F-4D97-AF65-F5344CB8AC3E}">
        <p14:creationId xmlns:p14="http://schemas.microsoft.com/office/powerpoint/2010/main" val="12532109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CAD026-1A56-4DAA-A93E-452E0BE9EC6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3E370C3-C87A-454A-9924-71D137E62A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E7E7090-8B3D-4D19-8584-9CDB1658A6D7}"/>
              </a:ext>
            </a:extLst>
          </p:cNvPr>
          <p:cNvSpPr>
            <a:spLocks noGrp="1"/>
          </p:cNvSpPr>
          <p:nvPr>
            <p:ph type="dt" sz="half" idx="10"/>
          </p:nvPr>
        </p:nvSpPr>
        <p:spPr/>
        <p:txBody>
          <a:bodyPr/>
          <a:lstStyle/>
          <a:p>
            <a:fld id="{60C1896C-B117-4C7A-AB48-E2CE51E80CBE}" type="datetimeFigureOut">
              <a:rPr lang="it-IT" smtClean="0"/>
              <a:t>02/11/2022</a:t>
            </a:fld>
            <a:endParaRPr lang="it-IT"/>
          </a:p>
        </p:txBody>
      </p:sp>
      <p:sp>
        <p:nvSpPr>
          <p:cNvPr id="5" name="Segnaposto piè di pagina 4">
            <a:extLst>
              <a:ext uri="{FF2B5EF4-FFF2-40B4-BE49-F238E27FC236}">
                <a16:creationId xmlns:a16="http://schemas.microsoft.com/office/drawing/2014/main" id="{94AA2FDC-1F40-4FBC-AAD9-86FBB60A9B3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8811ACA-5F24-49B4-8D04-920E1F16A0AA}"/>
              </a:ext>
            </a:extLst>
          </p:cNvPr>
          <p:cNvSpPr>
            <a:spLocks noGrp="1"/>
          </p:cNvSpPr>
          <p:nvPr>
            <p:ph type="sldNum" sz="quarter" idx="12"/>
          </p:nvPr>
        </p:nvSpPr>
        <p:spPr/>
        <p:txBody>
          <a:bodyPr/>
          <a:lstStyle/>
          <a:p>
            <a:fld id="{309142DB-4B0F-4883-9278-4CA341DC2039}" type="slidenum">
              <a:rPr lang="it-IT" smtClean="0"/>
              <a:t>‹N›</a:t>
            </a:fld>
            <a:endParaRPr lang="it-IT"/>
          </a:p>
        </p:txBody>
      </p:sp>
    </p:spTree>
    <p:extLst>
      <p:ext uri="{BB962C8B-B14F-4D97-AF65-F5344CB8AC3E}">
        <p14:creationId xmlns:p14="http://schemas.microsoft.com/office/powerpoint/2010/main" val="289983761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61F2A4-4C7E-4826-A420-56D2C7DCA61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567ED89-01B9-40C2-8745-2CCE03CA47E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B91540D-60D0-4F37-B89A-DE63CB116EB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3AB2A16-A6DD-4468-9E3B-7355AFB35FDD}"/>
              </a:ext>
            </a:extLst>
          </p:cNvPr>
          <p:cNvSpPr>
            <a:spLocks noGrp="1"/>
          </p:cNvSpPr>
          <p:nvPr>
            <p:ph type="dt" sz="half" idx="10"/>
          </p:nvPr>
        </p:nvSpPr>
        <p:spPr/>
        <p:txBody>
          <a:bodyPr/>
          <a:lstStyle/>
          <a:p>
            <a:fld id="{60C1896C-B117-4C7A-AB48-E2CE51E80CBE}" type="datetimeFigureOut">
              <a:rPr lang="it-IT" smtClean="0"/>
              <a:t>02/11/2022</a:t>
            </a:fld>
            <a:endParaRPr lang="it-IT"/>
          </a:p>
        </p:txBody>
      </p:sp>
      <p:sp>
        <p:nvSpPr>
          <p:cNvPr id="6" name="Segnaposto piè di pagina 5">
            <a:extLst>
              <a:ext uri="{FF2B5EF4-FFF2-40B4-BE49-F238E27FC236}">
                <a16:creationId xmlns:a16="http://schemas.microsoft.com/office/drawing/2014/main" id="{0D55012C-7F18-4AD0-AA95-45944677A59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90677F6-840B-484C-BE7B-0AB39CA09C78}"/>
              </a:ext>
            </a:extLst>
          </p:cNvPr>
          <p:cNvSpPr>
            <a:spLocks noGrp="1"/>
          </p:cNvSpPr>
          <p:nvPr>
            <p:ph type="sldNum" sz="quarter" idx="12"/>
          </p:nvPr>
        </p:nvSpPr>
        <p:spPr/>
        <p:txBody>
          <a:bodyPr/>
          <a:lstStyle/>
          <a:p>
            <a:fld id="{309142DB-4B0F-4883-9278-4CA341DC2039}" type="slidenum">
              <a:rPr lang="it-IT" smtClean="0"/>
              <a:t>‹N›</a:t>
            </a:fld>
            <a:endParaRPr lang="it-IT"/>
          </a:p>
        </p:txBody>
      </p:sp>
    </p:spTree>
    <p:extLst>
      <p:ext uri="{BB962C8B-B14F-4D97-AF65-F5344CB8AC3E}">
        <p14:creationId xmlns:p14="http://schemas.microsoft.com/office/powerpoint/2010/main" val="266161364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7189E-4CFB-4D57-B148-D42B55FF7D9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4D990C-3762-4A1D-B0A4-9793C8589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37F26D-1638-4256-823C-1A63A93626F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BB26FA9-E7FD-4985-9130-7A583FC90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A20F503-0ECE-4940-A6BA-86336480EDC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3FAE7A9-639E-4302-8560-626000A66CE1}"/>
              </a:ext>
            </a:extLst>
          </p:cNvPr>
          <p:cNvSpPr>
            <a:spLocks noGrp="1"/>
          </p:cNvSpPr>
          <p:nvPr>
            <p:ph type="dt" sz="half" idx="10"/>
          </p:nvPr>
        </p:nvSpPr>
        <p:spPr/>
        <p:txBody>
          <a:bodyPr/>
          <a:lstStyle/>
          <a:p>
            <a:fld id="{60C1896C-B117-4C7A-AB48-E2CE51E80CBE}" type="datetimeFigureOut">
              <a:rPr lang="it-IT" smtClean="0"/>
              <a:t>02/11/2022</a:t>
            </a:fld>
            <a:endParaRPr lang="it-IT"/>
          </a:p>
        </p:txBody>
      </p:sp>
      <p:sp>
        <p:nvSpPr>
          <p:cNvPr id="8" name="Segnaposto piè di pagina 7">
            <a:extLst>
              <a:ext uri="{FF2B5EF4-FFF2-40B4-BE49-F238E27FC236}">
                <a16:creationId xmlns:a16="http://schemas.microsoft.com/office/drawing/2014/main" id="{B1CD001C-6FC2-451C-BA20-3942CD2BFC3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1270531-59B0-4F04-9818-6DCD34D9663D}"/>
              </a:ext>
            </a:extLst>
          </p:cNvPr>
          <p:cNvSpPr>
            <a:spLocks noGrp="1"/>
          </p:cNvSpPr>
          <p:nvPr>
            <p:ph type="sldNum" sz="quarter" idx="12"/>
          </p:nvPr>
        </p:nvSpPr>
        <p:spPr/>
        <p:txBody>
          <a:bodyPr/>
          <a:lstStyle/>
          <a:p>
            <a:fld id="{309142DB-4B0F-4883-9278-4CA341DC2039}" type="slidenum">
              <a:rPr lang="it-IT" smtClean="0"/>
              <a:t>‹N›</a:t>
            </a:fld>
            <a:endParaRPr lang="it-IT"/>
          </a:p>
        </p:txBody>
      </p:sp>
    </p:spTree>
    <p:extLst>
      <p:ext uri="{BB962C8B-B14F-4D97-AF65-F5344CB8AC3E}">
        <p14:creationId xmlns:p14="http://schemas.microsoft.com/office/powerpoint/2010/main" val="39548338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269A72-136A-46E8-A686-129AFAB81EB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BAE3648-2853-405E-A23C-87DC44EFF5D8}"/>
              </a:ext>
            </a:extLst>
          </p:cNvPr>
          <p:cNvSpPr>
            <a:spLocks noGrp="1"/>
          </p:cNvSpPr>
          <p:nvPr>
            <p:ph type="dt" sz="half" idx="10"/>
          </p:nvPr>
        </p:nvSpPr>
        <p:spPr/>
        <p:txBody>
          <a:bodyPr/>
          <a:lstStyle/>
          <a:p>
            <a:fld id="{60C1896C-B117-4C7A-AB48-E2CE51E80CBE}" type="datetimeFigureOut">
              <a:rPr lang="it-IT" smtClean="0"/>
              <a:t>02/11/2022</a:t>
            </a:fld>
            <a:endParaRPr lang="it-IT"/>
          </a:p>
        </p:txBody>
      </p:sp>
      <p:sp>
        <p:nvSpPr>
          <p:cNvPr id="4" name="Segnaposto piè di pagina 3">
            <a:extLst>
              <a:ext uri="{FF2B5EF4-FFF2-40B4-BE49-F238E27FC236}">
                <a16:creationId xmlns:a16="http://schemas.microsoft.com/office/drawing/2014/main" id="{D6E41CA1-8D20-469D-A8F9-6995A043448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C7B13E7-C446-455D-94DD-4453348D50F6}"/>
              </a:ext>
            </a:extLst>
          </p:cNvPr>
          <p:cNvSpPr>
            <a:spLocks noGrp="1"/>
          </p:cNvSpPr>
          <p:nvPr>
            <p:ph type="sldNum" sz="quarter" idx="12"/>
          </p:nvPr>
        </p:nvSpPr>
        <p:spPr/>
        <p:txBody>
          <a:bodyPr/>
          <a:lstStyle/>
          <a:p>
            <a:fld id="{309142DB-4B0F-4883-9278-4CA341DC2039}" type="slidenum">
              <a:rPr lang="it-IT" smtClean="0"/>
              <a:t>‹N›</a:t>
            </a:fld>
            <a:endParaRPr lang="it-IT"/>
          </a:p>
        </p:txBody>
      </p:sp>
    </p:spTree>
    <p:extLst>
      <p:ext uri="{BB962C8B-B14F-4D97-AF65-F5344CB8AC3E}">
        <p14:creationId xmlns:p14="http://schemas.microsoft.com/office/powerpoint/2010/main" val="40204734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E84933A-C83C-46B8-98B1-3DDF72439B07}"/>
              </a:ext>
            </a:extLst>
          </p:cNvPr>
          <p:cNvSpPr>
            <a:spLocks noGrp="1"/>
          </p:cNvSpPr>
          <p:nvPr>
            <p:ph type="dt" sz="half" idx="10"/>
          </p:nvPr>
        </p:nvSpPr>
        <p:spPr/>
        <p:txBody>
          <a:bodyPr/>
          <a:lstStyle/>
          <a:p>
            <a:fld id="{60C1896C-B117-4C7A-AB48-E2CE51E80CBE}" type="datetimeFigureOut">
              <a:rPr lang="it-IT" smtClean="0"/>
              <a:t>02/11/2022</a:t>
            </a:fld>
            <a:endParaRPr lang="it-IT"/>
          </a:p>
        </p:txBody>
      </p:sp>
      <p:sp>
        <p:nvSpPr>
          <p:cNvPr id="3" name="Segnaposto piè di pagina 2">
            <a:extLst>
              <a:ext uri="{FF2B5EF4-FFF2-40B4-BE49-F238E27FC236}">
                <a16:creationId xmlns:a16="http://schemas.microsoft.com/office/drawing/2014/main" id="{2E16F0C1-1DEE-4DA3-9866-DAF873CA152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DB955DB-4001-4411-8010-F2BD0882C717}"/>
              </a:ext>
            </a:extLst>
          </p:cNvPr>
          <p:cNvSpPr>
            <a:spLocks noGrp="1"/>
          </p:cNvSpPr>
          <p:nvPr>
            <p:ph type="sldNum" sz="quarter" idx="12"/>
          </p:nvPr>
        </p:nvSpPr>
        <p:spPr/>
        <p:txBody>
          <a:bodyPr/>
          <a:lstStyle/>
          <a:p>
            <a:fld id="{309142DB-4B0F-4883-9278-4CA341DC2039}" type="slidenum">
              <a:rPr lang="it-IT" smtClean="0"/>
              <a:t>‹N›</a:t>
            </a:fld>
            <a:endParaRPr lang="it-IT"/>
          </a:p>
        </p:txBody>
      </p:sp>
    </p:spTree>
    <p:extLst>
      <p:ext uri="{BB962C8B-B14F-4D97-AF65-F5344CB8AC3E}">
        <p14:creationId xmlns:p14="http://schemas.microsoft.com/office/powerpoint/2010/main" val="335933928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46A98-78BD-422B-9EEF-57987C7B895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6C8563-04E5-4B36-ABAF-6B3ECBFE3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A8D670F-61D1-48EB-91DF-0800C2F85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C65E60E-2B8B-40B8-8622-3AF74E825588}"/>
              </a:ext>
            </a:extLst>
          </p:cNvPr>
          <p:cNvSpPr>
            <a:spLocks noGrp="1"/>
          </p:cNvSpPr>
          <p:nvPr>
            <p:ph type="dt" sz="half" idx="10"/>
          </p:nvPr>
        </p:nvSpPr>
        <p:spPr/>
        <p:txBody>
          <a:bodyPr/>
          <a:lstStyle/>
          <a:p>
            <a:fld id="{60C1896C-B117-4C7A-AB48-E2CE51E80CBE}" type="datetimeFigureOut">
              <a:rPr lang="it-IT" smtClean="0"/>
              <a:t>02/11/2022</a:t>
            </a:fld>
            <a:endParaRPr lang="it-IT"/>
          </a:p>
        </p:txBody>
      </p:sp>
      <p:sp>
        <p:nvSpPr>
          <p:cNvPr id="6" name="Segnaposto piè di pagina 5">
            <a:extLst>
              <a:ext uri="{FF2B5EF4-FFF2-40B4-BE49-F238E27FC236}">
                <a16:creationId xmlns:a16="http://schemas.microsoft.com/office/drawing/2014/main" id="{F95A0AA7-E791-44AF-BB43-0C19BAAD6E3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6C4171F-6AA0-4514-A26C-7CA657B88FC3}"/>
              </a:ext>
            </a:extLst>
          </p:cNvPr>
          <p:cNvSpPr>
            <a:spLocks noGrp="1"/>
          </p:cNvSpPr>
          <p:nvPr>
            <p:ph type="sldNum" sz="quarter" idx="12"/>
          </p:nvPr>
        </p:nvSpPr>
        <p:spPr/>
        <p:txBody>
          <a:bodyPr/>
          <a:lstStyle/>
          <a:p>
            <a:fld id="{309142DB-4B0F-4883-9278-4CA341DC2039}" type="slidenum">
              <a:rPr lang="it-IT" smtClean="0"/>
              <a:t>‹N›</a:t>
            </a:fld>
            <a:endParaRPr lang="it-IT"/>
          </a:p>
        </p:txBody>
      </p:sp>
    </p:spTree>
    <p:extLst>
      <p:ext uri="{BB962C8B-B14F-4D97-AF65-F5344CB8AC3E}">
        <p14:creationId xmlns:p14="http://schemas.microsoft.com/office/powerpoint/2010/main" val="39713130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45956-5822-4FF7-809E-31F3EEC1C7E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B0230A2-3D79-466F-BE8F-0FB01D801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84CA26F-38CF-49FF-8795-658E75908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A12C4C5-1783-430A-AAAA-8BBD7B5978A0}"/>
              </a:ext>
            </a:extLst>
          </p:cNvPr>
          <p:cNvSpPr>
            <a:spLocks noGrp="1"/>
          </p:cNvSpPr>
          <p:nvPr>
            <p:ph type="dt" sz="half" idx="10"/>
          </p:nvPr>
        </p:nvSpPr>
        <p:spPr/>
        <p:txBody>
          <a:bodyPr/>
          <a:lstStyle/>
          <a:p>
            <a:fld id="{60C1896C-B117-4C7A-AB48-E2CE51E80CBE}" type="datetimeFigureOut">
              <a:rPr lang="it-IT" smtClean="0"/>
              <a:t>02/11/2022</a:t>
            </a:fld>
            <a:endParaRPr lang="it-IT"/>
          </a:p>
        </p:txBody>
      </p:sp>
      <p:sp>
        <p:nvSpPr>
          <p:cNvPr id="6" name="Segnaposto piè di pagina 5">
            <a:extLst>
              <a:ext uri="{FF2B5EF4-FFF2-40B4-BE49-F238E27FC236}">
                <a16:creationId xmlns:a16="http://schemas.microsoft.com/office/drawing/2014/main" id="{F3392689-6370-449E-BD59-0F2CA2EBC2B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9D62B6-131E-43B8-84FC-A3581BB1B1C9}"/>
              </a:ext>
            </a:extLst>
          </p:cNvPr>
          <p:cNvSpPr>
            <a:spLocks noGrp="1"/>
          </p:cNvSpPr>
          <p:nvPr>
            <p:ph type="sldNum" sz="quarter" idx="12"/>
          </p:nvPr>
        </p:nvSpPr>
        <p:spPr/>
        <p:txBody>
          <a:bodyPr/>
          <a:lstStyle/>
          <a:p>
            <a:fld id="{309142DB-4B0F-4883-9278-4CA341DC2039}" type="slidenum">
              <a:rPr lang="it-IT" smtClean="0"/>
              <a:t>‹N›</a:t>
            </a:fld>
            <a:endParaRPr lang="it-IT"/>
          </a:p>
        </p:txBody>
      </p:sp>
    </p:spTree>
    <p:extLst>
      <p:ext uri="{BB962C8B-B14F-4D97-AF65-F5344CB8AC3E}">
        <p14:creationId xmlns:p14="http://schemas.microsoft.com/office/powerpoint/2010/main" val="4122633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77C1493-198A-43F9-87B6-296BB46C04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6B3E74F-43D9-44FD-948E-E82574113A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B58B967-9AFB-485C-8570-2252703D4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1896C-B117-4C7A-AB48-E2CE51E80CBE}" type="datetimeFigureOut">
              <a:rPr lang="it-IT" smtClean="0"/>
              <a:t>02/11/2022</a:t>
            </a:fld>
            <a:endParaRPr lang="it-IT"/>
          </a:p>
        </p:txBody>
      </p:sp>
      <p:sp>
        <p:nvSpPr>
          <p:cNvPr id="5" name="Segnaposto piè di pagina 4">
            <a:extLst>
              <a:ext uri="{FF2B5EF4-FFF2-40B4-BE49-F238E27FC236}">
                <a16:creationId xmlns:a16="http://schemas.microsoft.com/office/drawing/2014/main" id="{D03EC82F-4668-4FF4-AC24-714AC4CB1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FDCB6FD-A040-48D5-8C37-F99FD13B3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142DB-4B0F-4883-9278-4CA341DC2039}" type="slidenum">
              <a:rPr lang="it-IT" smtClean="0"/>
              <a:t>‹N›</a:t>
            </a:fld>
            <a:endParaRPr lang="it-IT"/>
          </a:p>
        </p:txBody>
      </p:sp>
    </p:spTree>
    <p:extLst>
      <p:ext uri="{BB962C8B-B14F-4D97-AF65-F5344CB8AC3E}">
        <p14:creationId xmlns:p14="http://schemas.microsoft.com/office/powerpoint/2010/main" val="606167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A24481FC-B7FF-4788-7632-263309103612}"/>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868040" y="68267"/>
            <a:ext cx="6850965" cy="5115234"/>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12EF09AD-1E66-4408-8E47-C50A14D61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4" y="80756"/>
            <a:ext cx="3252339" cy="1729653"/>
          </a:xfrm>
          <a:prstGeom prst="rect">
            <a:avLst/>
          </a:prstGeom>
        </p:spPr>
      </p:pic>
      <p:sp>
        <p:nvSpPr>
          <p:cNvPr id="6" name="CasellaDiTesto 5">
            <a:extLst>
              <a:ext uri="{FF2B5EF4-FFF2-40B4-BE49-F238E27FC236}">
                <a16:creationId xmlns:a16="http://schemas.microsoft.com/office/drawing/2014/main" id="{C038CDD7-CC4F-4656-B90B-A46AA1AE54B1}"/>
              </a:ext>
            </a:extLst>
          </p:cNvPr>
          <p:cNvSpPr txBox="1"/>
          <p:nvPr/>
        </p:nvSpPr>
        <p:spPr>
          <a:xfrm>
            <a:off x="2215221" y="3306941"/>
            <a:ext cx="3764280" cy="338554"/>
          </a:xfrm>
          <a:prstGeom prst="rect">
            <a:avLst/>
          </a:prstGeom>
          <a:noFill/>
        </p:spPr>
        <p:txBody>
          <a:bodyPr wrap="square" rtlCol="0">
            <a:spAutoFit/>
          </a:bodyPr>
          <a:lstStyle/>
          <a:p>
            <a:pPr marL="609600" indent="-609600" algn="ctr"/>
            <a:r>
              <a:rPr lang="it-IT" altLang="it-IT" sz="1600" dirty="0">
                <a:latin typeface="Times New Roman" panose="02020603050405020304" pitchFamily="18" charset="0"/>
                <a:cs typeface="Times New Roman" panose="02020603050405020304" pitchFamily="18" charset="0"/>
              </a:rPr>
              <a:t>Progetto in Impianti di Elaborazione</a:t>
            </a:r>
            <a:endParaRPr lang="it-IT" altLang="it-IT" sz="1600" dirty="0">
              <a:effectLst/>
              <a:latin typeface="Times New Roman" panose="02020603050405020304" pitchFamily="18" charset="0"/>
              <a:cs typeface="Times New Roman" panose="02020603050405020304" pitchFamily="18" charset="0"/>
            </a:endParaRPr>
          </a:p>
        </p:txBody>
      </p:sp>
      <p:sp>
        <p:nvSpPr>
          <p:cNvPr id="7" name="CasellaDiTesto 6">
            <a:extLst>
              <a:ext uri="{FF2B5EF4-FFF2-40B4-BE49-F238E27FC236}">
                <a16:creationId xmlns:a16="http://schemas.microsoft.com/office/drawing/2014/main" id="{922C0A26-FC85-4874-802D-B5CAE4A76B38}"/>
              </a:ext>
            </a:extLst>
          </p:cNvPr>
          <p:cNvSpPr txBox="1"/>
          <p:nvPr/>
        </p:nvSpPr>
        <p:spPr>
          <a:xfrm>
            <a:off x="1085888" y="2445871"/>
            <a:ext cx="6022945" cy="729623"/>
          </a:xfrm>
          <a:prstGeom prst="rect">
            <a:avLst/>
          </a:prstGeom>
          <a:noFill/>
          <a:effectLst>
            <a:outerShdw blurRad="152400" dist="673100" dir="5400000" sx="112000" sy="112000" rotWithShape="0">
              <a:prstClr val="black">
                <a:alpha val="0"/>
              </a:prstClr>
            </a:outerShdw>
          </a:effectLst>
        </p:spPr>
        <p:txBody>
          <a:bodyPr wrap="square" rtlCol="0">
            <a:spAutoFit/>
          </a:bodyPr>
          <a:lstStyle/>
          <a:p>
            <a:pPr algn="ctr">
              <a:lnSpc>
                <a:spcPct val="107000"/>
              </a:lnSpc>
              <a:spcAft>
                <a:spcPts val="800"/>
              </a:spcAft>
            </a:pPr>
            <a:r>
              <a:rPr lang="en-US" sz="2000" b="1" dirty="0">
                <a:effectLst/>
                <a:latin typeface="Times New Roman" panose="02020603050405020304" pitchFamily="18" charset="0"/>
                <a:ea typeface="Calisto MT" panose="02040603050505030304" pitchFamily="18" charset="0"/>
                <a:cs typeface="Times New Roman" panose="02020603050405020304" pitchFamily="18" charset="0"/>
              </a:rPr>
              <a:t>Workload Characterization:</a:t>
            </a:r>
            <a:br>
              <a:rPr lang="en-US" sz="2000" b="1" dirty="0">
                <a:effectLst/>
                <a:latin typeface="Times New Roman" panose="02020603050405020304" pitchFamily="18" charset="0"/>
                <a:ea typeface="Calisto MT" panose="02040603050505030304" pitchFamily="18" charset="0"/>
                <a:cs typeface="Times New Roman" panose="02020603050405020304" pitchFamily="18" charset="0"/>
              </a:rPr>
            </a:br>
            <a:r>
              <a:rPr lang="en-US" sz="2000" b="1" dirty="0">
                <a:effectLst/>
                <a:latin typeface="Times New Roman" panose="02020603050405020304" pitchFamily="18" charset="0"/>
                <a:ea typeface="Calisto MT" panose="02040603050505030304" pitchFamily="18" charset="0"/>
                <a:cs typeface="Times New Roman" panose="02020603050405020304" pitchFamily="18" charset="0"/>
              </a:rPr>
              <a:t>PCA &amp; Clustering</a:t>
            </a:r>
            <a:endParaRPr lang="it-IT" sz="2000" dirty="0">
              <a:effectLst/>
              <a:latin typeface="Calisto MT" panose="02040603050505030304" pitchFamily="18" charset="0"/>
              <a:ea typeface="Calisto MT" panose="0204060305050503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B60635E4-917A-466C-B541-1664E065D9F1}"/>
              </a:ext>
            </a:extLst>
          </p:cNvPr>
          <p:cNvSpPr txBox="1"/>
          <p:nvPr/>
        </p:nvSpPr>
        <p:spPr>
          <a:xfrm>
            <a:off x="4274820" y="6107830"/>
            <a:ext cx="3642359" cy="338554"/>
          </a:xfrm>
          <a:prstGeom prst="rect">
            <a:avLst/>
          </a:prstGeom>
          <a:noFill/>
        </p:spPr>
        <p:txBody>
          <a:bodyPr wrap="square" rtlCol="0">
            <a:spAutoFit/>
          </a:bodyPr>
          <a:lstStyle/>
          <a:p>
            <a:pPr algn="ctr">
              <a:buFont typeface="Monotype Sorts" pitchFamily="2" charset="2"/>
              <a:buNone/>
            </a:pPr>
            <a:r>
              <a:rPr lang="it-IT" altLang="it-IT" sz="1600" b="0" dirty="0">
                <a:latin typeface="Times New Roman" panose="02020603050405020304" pitchFamily="18" charset="0"/>
                <a:cs typeface="Times New Roman" panose="02020603050405020304" pitchFamily="18" charset="0"/>
              </a:rPr>
              <a:t>Anno Accademico 2022/2023</a:t>
            </a:r>
          </a:p>
        </p:txBody>
      </p:sp>
      <p:sp>
        <p:nvSpPr>
          <p:cNvPr id="9" name="CasellaDiTesto 8">
            <a:extLst>
              <a:ext uri="{FF2B5EF4-FFF2-40B4-BE49-F238E27FC236}">
                <a16:creationId xmlns:a16="http://schemas.microsoft.com/office/drawing/2014/main" id="{AFE05401-6EE7-4B65-AD8C-88DA1B4DDCB2}"/>
              </a:ext>
            </a:extLst>
          </p:cNvPr>
          <p:cNvSpPr txBox="1"/>
          <p:nvPr/>
        </p:nvSpPr>
        <p:spPr>
          <a:xfrm>
            <a:off x="147659" y="5438416"/>
            <a:ext cx="4294150" cy="1338828"/>
          </a:xfrm>
          <a:prstGeom prst="rect">
            <a:avLst/>
          </a:prstGeom>
          <a:noFill/>
        </p:spPr>
        <p:txBody>
          <a:bodyPr wrap="square" rtlCol="0">
            <a:spAutoFit/>
          </a:bodyPr>
          <a:lstStyle/>
          <a:p>
            <a:pPr>
              <a:lnSpc>
                <a:spcPct val="150000"/>
              </a:lnSpc>
              <a:buFont typeface="Monotype Sorts" pitchFamily="2" charset="2"/>
              <a:buNone/>
            </a:pPr>
            <a:r>
              <a:rPr lang="it-IT" altLang="it-IT" sz="1400" b="1" dirty="0">
                <a:latin typeface="Helvetica" panose="020B0604020202020204" pitchFamily="34" charset="0"/>
                <a:cs typeface="Helvetica" panose="020B0604020202020204" pitchFamily="34" charset="0"/>
              </a:rPr>
              <a:t>Studenti:</a:t>
            </a:r>
          </a:p>
          <a:p>
            <a:pPr marL="285750" indent="-285750">
              <a:lnSpc>
                <a:spcPct val="150000"/>
              </a:lnSpc>
              <a:buFont typeface="Arial" panose="020B0604020202020204" pitchFamily="34" charset="0"/>
              <a:buChar char="•"/>
            </a:pPr>
            <a:r>
              <a:rPr lang="it-IT" altLang="it-IT" sz="1400" dirty="0">
                <a:latin typeface="Helvetica" panose="020B0604020202020204" pitchFamily="34" charset="0"/>
                <a:cs typeface="Helvetica" panose="020B0604020202020204" pitchFamily="34" charset="0"/>
              </a:rPr>
              <a:t>Francesco Crescenzo Grasso </a:t>
            </a:r>
            <a:r>
              <a:rPr lang="it-IT" altLang="it-IT" sz="1400" b="0" dirty="0">
                <a:latin typeface="Helvetica" panose="020B0604020202020204" pitchFamily="34" charset="0"/>
                <a:cs typeface="Helvetica" panose="020B0604020202020204" pitchFamily="34" charset="0"/>
              </a:rPr>
              <a:t>M63001244</a:t>
            </a:r>
          </a:p>
          <a:p>
            <a:pPr marL="285750" indent="-285750">
              <a:lnSpc>
                <a:spcPct val="150000"/>
              </a:lnSpc>
              <a:buFont typeface="Arial" panose="020B0604020202020204" pitchFamily="34" charset="0"/>
              <a:buChar char="•"/>
            </a:pPr>
            <a:r>
              <a:rPr lang="it-IT" altLang="it-IT" sz="1400" dirty="0">
                <a:latin typeface="Helvetica" panose="020B0604020202020204" pitchFamily="34" charset="0"/>
                <a:cs typeface="Helvetica" panose="020B0604020202020204" pitchFamily="34" charset="0"/>
              </a:rPr>
              <a:t>Andriy Korsun</a:t>
            </a:r>
            <a:r>
              <a:rPr lang="it-IT" altLang="it-IT" sz="1400" b="0" dirty="0">
                <a:latin typeface="Helvetica" panose="020B0604020202020204" pitchFamily="34" charset="0"/>
                <a:cs typeface="Helvetica" panose="020B0604020202020204" pitchFamily="34" charset="0"/>
              </a:rPr>
              <a:t> M63</a:t>
            </a:r>
            <a:r>
              <a:rPr lang="it-IT" altLang="it-IT" sz="1400" dirty="0">
                <a:latin typeface="Helvetica" panose="020B0604020202020204" pitchFamily="34" charset="0"/>
                <a:cs typeface="Helvetica" panose="020B0604020202020204" pitchFamily="34" charset="0"/>
              </a:rPr>
              <a:t>001275</a:t>
            </a:r>
            <a:endParaRPr lang="it-IT" altLang="it-IT" sz="1400" b="0" dirty="0">
              <a:latin typeface="Helvetica" panose="020B0604020202020204" pitchFamily="34" charset="0"/>
              <a:cs typeface="Helvetica" panose="020B0604020202020204" pitchFamily="34" charset="0"/>
            </a:endParaRPr>
          </a:p>
          <a:p>
            <a:endParaRPr lang="it-IT" dirty="0"/>
          </a:p>
        </p:txBody>
      </p:sp>
      <p:sp>
        <p:nvSpPr>
          <p:cNvPr id="11" name="CasellaDiTesto 10">
            <a:extLst>
              <a:ext uri="{FF2B5EF4-FFF2-40B4-BE49-F238E27FC236}">
                <a16:creationId xmlns:a16="http://schemas.microsoft.com/office/drawing/2014/main" id="{E0797C89-967E-40F2-9B0A-888C8FD3753A}"/>
              </a:ext>
            </a:extLst>
          </p:cNvPr>
          <p:cNvSpPr txBox="1"/>
          <p:nvPr/>
        </p:nvSpPr>
        <p:spPr>
          <a:xfrm>
            <a:off x="9549281" y="5481031"/>
            <a:ext cx="2738742" cy="1015663"/>
          </a:xfrm>
          <a:prstGeom prst="rect">
            <a:avLst/>
          </a:prstGeom>
          <a:noFill/>
        </p:spPr>
        <p:txBody>
          <a:bodyPr wrap="square" rtlCol="0">
            <a:spAutoFit/>
          </a:bodyPr>
          <a:lstStyle/>
          <a:p>
            <a:pPr>
              <a:lnSpc>
                <a:spcPct val="150000"/>
              </a:lnSpc>
              <a:buFont typeface="Monotype Sorts" pitchFamily="2" charset="2"/>
              <a:buNone/>
            </a:pPr>
            <a:r>
              <a:rPr lang="it-IT" altLang="it-IT" sz="1400" b="1" dirty="0">
                <a:latin typeface="Helvetica" panose="020B0604020202020204" pitchFamily="34" charset="0"/>
                <a:cs typeface="Helvetica" panose="020B0604020202020204" pitchFamily="34" charset="0"/>
              </a:rPr>
              <a:t>Professore:</a:t>
            </a:r>
          </a:p>
          <a:p>
            <a:pPr>
              <a:lnSpc>
                <a:spcPct val="150000"/>
              </a:lnSpc>
              <a:buFont typeface="Monotype Sorts" pitchFamily="2" charset="2"/>
              <a:buNone/>
            </a:pPr>
            <a:r>
              <a:rPr lang="it-IT" altLang="it-IT" sz="1400" dirty="0">
                <a:latin typeface="Helvetica" panose="020B0604020202020204" pitchFamily="34" charset="0"/>
                <a:cs typeface="Helvetica" panose="020B0604020202020204" pitchFamily="34" charset="0"/>
              </a:rPr>
              <a:t>Domenico Cotroneo</a:t>
            </a:r>
            <a:endParaRPr lang="it-IT" altLang="it-IT" sz="1400" b="0" dirty="0">
              <a:latin typeface="Helvetica" panose="020B0604020202020204" pitchFamily="34" charset="0"/>
              <a:cs typeface="Helvetica" panose="020B0604020202020204" pitchFamily="34" charset="0"/>
            </a:endParaRPr>
          </a:p>
          <a:p>
            <a:endParaRPr lang="it-IT" dirty="0"/>
          </a:p>
        </p:txBody>
      </p:sp>
    </p:spTree>
    <p:extLst>
      <p:ext uri="{BB962C8B-B14F-4D97-AF65-F5344CB8AC3E}">
        <p14:creationId xmlns:p14="http://schemas.microsoft.com/office/powerpoint/2010/main" val="3621491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19" name="CasellaDiTesto 18">
            <a:extLst>
              <a:ext uri="{FF2B5EF4-FFF2-40B4-BE49-F238E27FC236}">
                <a16:creationId xmlns:a16="http://schemas.microsoft.com/office/drawing/2014/main" id="{06FFE7D8-F046-DA39-182A-E4F6093F7A62}"/>
              </a:ext>
            </a:extLst>
          </p:cNvPr>
          <p:cNvSpPr txBox="1"/>
          <p:nvPr/>
        </p:nvSpPr>
        <p:spPr>
          <a:xfrm>
            <a:off x="4035867" y="142322"/>
            <a:ext cx="4487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 Preprocessing </a:t>
            </a:r>
          </a:p>
        </p:txBody>
      </p:sp>
      <p:sp>
        <p:nvSpPr>
          <p:cNvPr id="93" name="CasellaDiTesto 92">
            <a:extLst>
              <a:ext uri="{FF2B5EF4-FFF2-40B4-BE49-F238E27FC236}">
                <a16:creationId xmlns:a16="http://schemas.microsoft.com/office/drawing/2014/main" id="{CF3F7CFF-4855-435A-50E2-D6A0DC03CA79}"/>
              </a:ext>
            </a:extLst>
          </p:cNvPr>
          <p:cNvSpPr txBox="1"/>
          <p:nvPr/>
        </p:nvSpPr>
        <p:spPr>
          <a:xfrm>
            <a:off x="5034424" y="1023276"/>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Outliers Valutation: Rows 2-89</a:t>
            </a:r>
            <a:endParaRPr lang="it-IT" b="1" dirty="0"/>
          </a:p>
        </p:txBody>
      </p:sp>
      <p:sp>
        <p:nvSpPr>
          <p:cNvPr id="4" name="CasellaDiTesto 3">
            <a:extLst>
              <a:ext uri="{FF2B5EF4-FFF2-40B4-BE49-F238E27FC236}">
                <a16:creationId xmlns:a16="http://schemas.microsoft.com/office/drawing/2014/main" id="{BEFDA8A4-52BC-0B47-AD80-23B54E62E563}"/>
              </a:ext>
            </a:extLst>
          </p:cNvPr>
          <p:cNvSpPr txBox="1"/>
          <p:nvPr/>
        </p:nvSpPr>
        <p:spPr>
          <a:xfrm>
            <a:off x="342900" y="1693533"/>
            <a:ext cx="6362884" cy="4524315"/>
          </a:xfrm>
          <a:prstGeom prst="rect">
            <a:avLst/>
          </a:prstGeom>
          <a:noFill/>
        </p:spPr>
        <p:txBody>
          <a:bodyPr wrap="square">
            <a:spAutoFit/>
          </a:bodyPr>
          <a:lstStyle/>
          <a:p>
            <a:pPr algn="l"/>
            <a:r>
              <a:rPr lang="it-IT" sz="1600" b="0" i="0" u="none" strike="noStrike" baseline="0" dirty="0">
                <a:latin typeface="Times New Roman" panose="02020603050405020304" pitchFamily="18" charset="0"/>
                <a:cs typeface="Times New Roman" panose="02020603050405020304" pitchFamily="18" charset="0"/>
              </a:rPr>
              <a:t>Le </a:t>
            </a:r>
            <a:r>
              <a:rPr lang="it-IT" sz="1600" b="1" i="0" u="none" strike="noStrike" baseline="0" dirty="0">
                <a:latin typeface="Times New Roman" panose="02020603050405020304" pitchFamily="18" charset="0"/>
                <a:cs typeface="Times New Roman" panose="02020603050405020304" pitchFamily="18" charset="0"/>
              </a:rPr>
              <a:t>righe 2-89 </a:t>
            </a:r>
            <a:r>
              <a:rPr lang="it-IT" sz="1600" b="0" i="0" u="none" strike="noStrike" baseline="0" dirty="0">
                <a:latin typeface="Times New Roman" panose="02020603050405020304" pitchFamily="18" charset="0"/>
                <a:cs typeface="Times New Roman" panose="02020603050405020304" pitchFamily="18" charset="0"/>
              </a:rPr>
              <a:t>sono associate ad osservazioni iniziali del sistema. Notiamo degli outliers, in particolare, per le variabili MemFree, Cached, Buffers, WriteBack e Dirty. </a:t>
            </a:r>
          </a:p>
          <a:p>
            <a:pPr algn="l"/>
            <a:endParaRPr lang="it-IT" sz="1600" dirty="0">
              <a:latin typeface="Times New Roman" panose="02020603050405020304" pitchFamily="18" charset="0"/>
              <a:cs typeface="Times New Roman" panose="02020603050405020304" pitchFamily="18" charset="0"/>
            </a:endParaRPr>
          </a:p>
          <a:p>
            <a:pPr algn="l"/>
            <a:r>
              <a:rPr lang="it-IT" sz="1600" b="0" i="0" u="none" strike="noStrike" baseline="0" dirty="0">
                <a:latin typeface="Times New Roman" panose="02020603050405020304" pitchFamily="18" charset="0"/>
                <a:cs typeface="Times New Roman" panose="02020603050405020304" pitchFamily="18" charset="0"/>
              </a:rPr>
              <a:t>Possiamo comprendere il motivo del valore di tali outliers poiché un sistema che, in uno stato iniziale, abbia un alto valore di MemFree, ovvero di memoria libera, risulta nella norma. ”Dirty” indica la memoria associata ai dati che attendono per essere scritti sul disco, ”WriteBack” risulta la quantit</a:t>
            </a:r>
            <a:r>
              <a:rPr lang="it-IT" sz="1600" dirty="0">
                <a:latin typeface="Times New Roman" panose="02020603050405020304" pitchFamily="18" charset="0"/>
                <a:cs typeface="Times New Roman" panose="02020603050405020304" pitchFamily="18" charset="0"/>
              </a:rPr>
              <a:t>à</a:t>
            </a:r>
            <a:r>
              <a:rPr lang="it-IT" sz="1600" b="0" i="0" u="none" strike="noStrike" baseline="0" dirty="0">
                <a:latin typeface="Times New Roman" panose="02020603050405020304" pitchFamily="18" charset="0"/>
                <a:cs typeface="Times New Roman" panose="02020603050405020304" pitchFamily="18" charset="0"/>
              </a:rPr>
              <a:t> di memoria riscritta sul disco durante il processo. Le pagine scritte nella cache delle pagine vengono contrassegnate come ”dirty” e vengono aggiunte alla dirty list. Periodicamente, le pagine nella dirty list vengono riscritte sul disco in un processo chiamato WriteBack, portando la copia su disco in linea con la cache in memoria. Se ci troviamo in uno stato iniziale</a:t>
            </a:r>
          </a:p>
          <a:p>
            <a:pPr algn="l"/>
            <a:r>
              <a:rPr lang="it-IT" sz="1600" b="0" i="0" u="none" strike="noStrike" baseline="0" dirty="0">
                <a:latin typeface="Times New Roman" panose="02020603050405020304" pitchFamily="18" charset="0"/>
                <a:cs typeface="Times New Roman" panose="02020603050405020304" pitchFamily="18" charset="0"/>
              </a:rPr>
              <a:t>possiamo supporre che la dirty list, ovvero i cambiamenti da apportare al disco, sia ancora di dimensione ridotta. </a:t>
            </a:r>
          </a:p>
          <a:p>
            <a:pPr algn="l"/>
            <a:endParaRPr lang="it-IT" sz="1600" dirty="0">
              <a:latin typeface="Times New Roman" panose="02020603050405020304" pitchFamily="18" charset="0"/>
              <a:cs typeface="Times New Roman" panose="02020603050405020304" pitchFamily="18" charset="0"/>
            </a:endParaRPr>
          </a:p>
          <a:p>
            <a:pPr algn="l"/>
            <a:r>
              <a:rPr lang="it-IT" sz="1600" b="0" i="0" u="none" strike="noStrike" baseline="0" dirty="0">
                <a:latin typeface="Times New Roman" panose="02020603050405020304" pitchFamily="18" charset="0"/>
                <a:cs typeface="Times New Roman" panose="02020603050405020304" pitchFamily="18" charset="0"/>
              </a:rPr>
              <a:t> Le righe sopra citate </a:t>
            </a:r>
            <a:r>
              <a:rPr lang="it-IT" sz="1600" b="1" i="0" u="none" strike="noStrike" baseline="0" dirty="0">
                <a:latin typeface="Times New Roman" panose="02020603050405020304" pitchFamily="18" charset="0"/>
                <a:cs typeface="Times New Roman" panose="02020603050405020304" pitchFamily="18" charset="0"/>
              </a:rPr>
              <a:t>sono prese </a:t>
            </a:r>
            <a:r>
              <a:rPr lang="it-IT" sz="1600" i="0" u="none" strike="noStrike" baseline="0" dirty="0">
                <a:latin typeface="Times New Roman" panose="02020603050405020304" pitchFamily="18" charset="0"/>
                <a:cs typeface="Times New Roman" panose="02020603050405020304" pitchFamily="18" charset="0"/>
              </a:rPr>
              <a:t>comunque</a:t>
            </a:r>
            <a:r>
              <a:rPr lang="it-IT" sz="1600" b="1" i="0" u="none" strike="noStrike" baseline="0" dirty="0">
                <a:latin typeface="Times New Roman" panose="02020603050405020304" pitchFamily="18" charset="0"/>
                <a:cs typeface="Times New Roman" panose="02020603050405020304" pitchFamily="18" charset="0"/>
              </a:rPr>
              <a:t> in considerazione </a:t>
            </a:r>
            <a:r>
              <a:rPr lang="it-IT" sz="1600" b="0" i="0" u="none" strike="noStrike" baseline="0" dirty="0">
                <a:latin typeface="Times New Roman" panose="02020603050405020304" pitchFamily="18" charset="0"/>
                <a:cs typeface="Times New Roman" panose="02020603050405020304" pitchFamily="18" charset="0"/>
              </a:rPr>
              <a:t>per l’analisi successiva, ovvero, per le operazioni di PCA e Clustering che seguono.</a:t>
            </a:r>
            <a:endParaRPr lang="it-IT" sz="1600" dirty="0">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8DBFE86B-A250-BCDA-F53C-6A7EA43E4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784" y="3762754"/>
            <a:ext cx="4104847" cy="2391979"/>
          </a:xfrm>
          <a:prstGeom prst="rect">
            <a:avLst/>
          </a:prstGeom>
        </p:spPr>
      </p:pic>
      <p:pic>
        <p:nvPicPr>
          <p:cNvPr id="9" name="Immagine 8">
            <a:extLst>
              <a:ext uri="{FF2B5EF4-FFF2-40B4-BE49-F238E27FC236}">
                <a16:creationId xmlns:a16="http://schemas.microsoft.com/office/drawing/2014/main" id="{E4B1F307-B63B-88F7-7B05-6679E7BC6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784" y="1711511"/>
            <a:ext cx="5143316" cy="1989349"/>
          </a:xfrm>
          <a:prstGeom prst="rect">
            <a:avLst/>
          </a:prstGeom>
        </p:spPr>
      </p:pic>
    </p:spTree>
    <p:extLst>
      <p:ext uri="{BB962C8B-B14F-4D97-AF65-F5344CB8AC3E}">
        <p14:creationId xmlns:p14="http://schemas.microsoft.com/office/powerpoint/2010/main" val="32831220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 PCA</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609600" y="1555806"/>
            <a:ext cx="10828020" cy="1815882"/>
          </a:xfrm>
          <a:prstGeom prst="rect">
            <a:avLst/>
          </a:prstGeom>
          <a:noFill/>
        </p:spPr>
        <p:txBody>
          <a:bodyPr wrap="square">
            <a:spAutoFit/>
          </a:bodyPr>
          <a:lstStyle/>
          <a:p>
            <a:r>
              <a:rPr lang="it-IT" sz="1600" dirty="0">
                <a:latin typeface="Times New Roman" panose="02020603050405020304" pitchFamily="18" charset="0"/>
                <a:ea typeface="SimSun" panose="02010600030101010101" pitchFamily="2" charset="-122"/>
              </a:rPr>
              <a:t>La PCA è una tecnica utile per classificare le componenti di un workload, in particolare è utile per effettuare una </a:t>
            </a:r>
            <a:r>
              <a:rPr lang="it-IT" sz="1600" b="1" dirty="0">
                <a:latin typeface="Times New Roman" panose="02020603050405020304" pitchFamily="18" charset="0"/>
                <a:ea typeface="SimSun" panose="02010600030101010101" pitchFamily="2" charset="-122"/>
              </a:rPr>
              <a:t>trasformazione di stato </a:t>
            </a:r>
            <a:r>
              <a:rPr lang="it-IT" sz="1600" dirty="0">
                <a:latin typeface="Times New Roman" panose="02020603050405020304" pitchFamily="18" charset="0"/>
                <a:ea typeface="SimSun" panose="02010600030101010101" pitchFamily="2" charset="-122"/>
              </a:rPr>
              <a:t>tale che riporta i parametri del workload in uno stato in cui la matrice che genera tale stato è una </a:t>
            </a:r>
            <a:r>
              <a:rPr lang="it-IT" sz="1600" b="1" dirty="0">
                <a:latin typeface="Times New Roman" panose="02020603050405020304" pitchFamily="18" charset="0"/>
                <a:ea typeface="SimSun" panose="02010600030101010101" pitchFamily="2" charset="-122"/>
              </a:rPr>
              <a:t>matrice di correlazione</a:t>
            </a:r>
            <a:r>
              <a:rPr lang="it-IT" sz="1600" dirty="0">
                <a:latin typeface="Times New Roman" panose="02020603050405020304" pitchFamily="18" charset="0"/>
                <a:ea typeface="SimSun" panose="02010600030101010101" pitchFamily="2" charset="-122"/>
              </a:rPr>
              <a:t>. I nuovi componenti sono incorrelati e ordinati secondo un criterio di varianza; quindi, il primo avrà una varianza maggiore dei successivi e cos`ı via. Questa tecnica consente quindi di ridurre la dimensionalità del problema tramite l’identificazione delle componenti principali, scegliendo quelle con maggior varianza, e tenendo conto della varianza persa.</a:t>
            </a:r>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Il tool JMP ci consente di eseguire automaticamente dei metodi statistici e delle tecniche usati nello studio della variazione simultanea di due o più variabili casuali, chiamata anche </a:t>
            </a:r>
            <a:r>
              <a:rPr lang="it-IT" sz="1600" b="1" dirty="0">
                <a:effectLst/>
                <a:latin typeface="Times New Roman" panose="02020603050405020304" pitchFamily="18" charset="0"/>
                <a:ea typeface="SimSun" panose="02010600030101010101" pitchFamily="2" charset="-122"/>
              </a:rPr>
              <a:t>analisi multivariata</a:t>
            </a:r>
            <a:r>
              <a:rPr lang="it-IT" sz="1600" dirty="0">
                <a:effectLst/>
                <a:latin typeface="Times New Roman" panose="02020603050405020304" pitchFamily="18" charset="0"/>
                <a:ea typeface="SimSun" panose="02010600030101010101" pitchFamily="2" charset="-122"/>
              </a:rPr>
              <a:t>.</a:t>
            </a: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8451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Principal Component Analysis</a:t>
            </a:r>
            <a:endParaRPr lang="it-IT" b="1" dirty="0"/>
          </a:p>
        </p:txBody>
      </p:sp>
      <p:pic>
        <p:nvPicPr>
          <p:cNvPr id="4" name="Immagine 3">
            <a:extLst>
              <a:ext uri="{FF2B5EF4-FFF2-40B4-BE49-F238E27FC236}">
                <a16:creationId xmlns:a16="http://schemas.microsoft.com/office/drawing/2014/main" id="{1AB2E7DA-C533-B8CD-6C23-6867F5E323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721" y="3478693"/>
            <a:ext cx="7871459" cy="3018430"/>
          </a:xfrm>
          <a:prstGeom prst="rect">
            <a:avLst/>
          </a:prstGeom>
        </p:spPr>
      </p:pic>
      <p:sp>
        <p:nvSpPr>
          <p:cNvPr id="10" name="CasellaDiTesto 9">
            <a:extLst>
              <a:ext uri="{FF2B5EF4-FFF2-40B4-BE49-F238E27FC236}">
                <a16:creationId xmlns:a16="http://schemas.microsoft.com/office/drawing/2014/main" id="{C93D1338-2252-F6A0-5D60-BE4B15215631}"/>
              </a:ext>
            </a:extLst>
          </p:cNvPr>
          <p:cNvSpPr txBox="1"/>
          <p:nvPr/>
        </p:nvSpPr>
        <p:spPr>
          <a:xfrm>
            <a:off x="9471661" y="3731099"/>
            <a:ext cx="1699259" cy="954107"/>
          </a:xfrm>
          <a:prstGeom prst="rect">
            <a:avLst/>
          </a:prstGeom>
          <a:noFill/>
        </p:spPr>
        <p:txBody>
          <a:bodyPr wrap="square">
            <a:spAutoFit/>
          </a:bodyPr>
          <a:lstStyle/>
          <a:p>
            <a:pPr marL="342900" indent="-342900">
              <a:buAutoNum type="arabicParenR"/>
            </a:pPr>
            <a:r>
              <a:rPr lang="fr-FR" sz="1400" i="1" dirty="0">
                <a:latin typeface="Times New Roman" panose="02020603050405020304" pitchFamily="18" charset="0"/>
                <a:cs typeface="Times New Roman" panose="02020603050405020304" pitchFamily="18" charset="0"/>
              </a:rPr>
              <a:t>Diagramma a Barre</a:t>
            </a:r>
          </a:p>
          <a:p>
            <a:pPr marL="342900" indent="-342900">
              <a:buAutoNum type="arabicParenR"/>
            </a:pPr>
            <a:r>
              <a:rPr lang="fr-FR" sz="1400" i="1" dirty="0">
                <a:latin typeface="Times New Roman" panose="02020603050405020304" pitchFamily="18" charset="0"/>
                <a:cs typeface="Times New Roman" panose="02020603050405020304" pitchFamily="18" charset="0"/>
              </a:rPr>
              <a:t>Score Plot</a:t>
            </a:r>
          </a:p>
          <a:p>
            <a:pPr marL="342900" indent="-342900">
              <a:buAutoNum type="arabicParenR"/>
            </a:pPr>
            <a:r>
              <a:rPr lang="fr-FR" sz="1400" i="1" dirty="0">
                <a:latin typeface="Times New Roman" panose="02020603050405020304" pitchFamily="18" charset="0"/>
                <a:cs typeface="Times New Roman" panose="02020603050405020304" pitchFamily="18" charset="0"/>
              </a:rPr>
              <a:t>Loading Plot</a:t>
            </a:r>
            <a:endParaRPr lang="it-IT"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0176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 PCA</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609600" y="1555806"/>
            <a:ext cx="10828020" cy="1323439"/>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Attraverso il </a:t>
            </a:r>
            <a:r>
              <a:rPr lang="it-IT" sz="1600" b="1" dirty="0">
                <a:effectLst/>
                <a:latin typeface="Times New Roman" panose="02020603050405020304" pitchFamily="18" charset="0"/>
                <a:ea typeface="SimSun" panose="02010600030101010101" pitchFamily="2" charset="-122"/>
              </a:rPr>
              <a:t>Loading Plot </a:t>
            </a:r>
            <a:r>
              <a:rPr lang="it-IT" sz="1600" dirty="0">
                <a:effectLst/>
                <a:latin typeface="Times New Roman" panose="02020603050405020304" pitchFamily="18" charset="0"/>
                <a:ea typeface="SimSun" panose="02010600030101010101" pitchFamily="2" charset="-122"/>
              </a:rPr>
              <a:t>determiniamo quale sia la proiezione di un certo autovettore sul nuovo spazio costruito sulle prime due componenti principali. Pertanto, posso riconoscere il grado di correlazione che sussiste tra le varie componenti; pi</a:t>
            </a:r>
            <a:r>
              <a:rPr lang="it-IT" sz="1600" dirty="0">
                <a:latin typeface="Times New Roman" panose="02020603050405020304" pitchFamily="18" charset="0"/>
                <a:ea typeface="SimSun" panose="02010600030101010101" pitchFamily="2" charset="-122"/>
              </a:rPr>
              <a:t>ù</a:t>
            </a:r>
            <a:r>
              <a:rPr lang="it-IT" sz="1600" dirty="0">
                <a:effectLst/>
                <a:latin typeface="Times New Roman" panose="02020603050405020304" pitchFamily="18" charset="0"/>
                <a:ea typeface="SimSun" panose="02010600030101010101" pitchFamily="2" charset="-122"/>
              </a:rPr>
              <a:t> sono vicine, più aumenta la correlazione. Di fatti, noto che le proiezioni di </a:t>
            </a:r>
            <a:r>
              <a:rPr lang="it-IT" sz="1600" b="1" dirty="0">
                <a:effectLst/>
                <a:latin typeface="Times New Roman" panose="02020603050405020304" pitchFamily="18" charset="0"/>
                <a:ea typeface="SimSun" panose="02010600030101010101" pitchFamily="2" charset="-122"/>
              </a:rPr>
              <a:t>MemFree e WriteBack </a:t>
            </a:r>
            <a:r>
              <a:rPr lang="it-IT" sz="1600" dirty="0">
                <a:effectLst/>
                <a:latin typeface="Times New Roman" panose="02020603050405020304" pitchFamily="18" charset="0"/>
                <a:ea typeface="SimSun" panose="02010600030101010101" pitchFamily="2" charset="-122"/>
              </a:rPr>
              <a:t>sono praticamente </a:t>
            </a:r>
            <a:r>
              <a:rPr lang="it-IT" sz="1600" b="1" dirty="0">
                <a:effectLst/>
                <a:latin typeface="Times New Roman" panose="02020603050405020304" pitchFamily="18" charset="0"/>
                <a:ea typeface="SimSun" panose="02010600030101010101" pitchFamily="2" charset="-122"/>
              </a:rPr>
              <a:t>sovrapposte</a:t>
            </a:r>
            <a:r>
              <a:rPr lang="it-IT" sz="1600" dirty="0">
                <a:effectLst/>
                <a:latin typeface="Times New Roman" panose="02020603050405020304" pitchFamily="18" charset="0"/>
                <a:ea typeface="SimSun" panose="02010600030101010101" pitchFamily="2" charset="-122"/>
              </a:rPr>
              <a:t>. Mostrando la matrice di correlazione, quest’ultima mi da la certezza che le due grandezze sono correlate. Questo non ci sembra molto strano dal momento che pi</a:t>
            </a:r>
            <a:r>
              <a:rPr lang="it-IT" sz="1600" dirty="0">
                <a:latin typeface="Times New Roman" panose="02020603050405020304" pitchFamily="18" charset="0"/>
                <a:ea typeface="SimSun" panose="02010600030101010101" pitchFamily="2" charset="-122"/>
              </a:rPr>
              <a:t>ù</a:t>
            </a:r>
            <a:r>
              <a:rPr lang="it-IT" sz="1600" dirty="0">
                <a:effectLst/>
                <a:latin typeface="Times New Roman" panose="02020603050405020304" pitchFamily="18" charset="0"/>
                <a:ea typeface="SimSun" panose="02010600030101010101" pitchFamily="2" charset="-122"/>
              </a:rPr>
              <a:t> i dati vengono riscritti su disco pi</a:t>
            </a:r>
            <a:r>
              <a:rPr lang="it-IT" sz="1600" dirty="0">
                <a:latin typeface="Times New Roman" panose="02020603050405020304" pitchFamily="18" charset="0"/>
                <a:ea typeface="SimSun" panose="02010600030101010101" pitchFamily="2" charset="-122"/>
              </a:rPr>
              <a:t>ù</a:t>
            </a:r>
            <a:r>
              <a:rPr lang="it-IT" sz="1600" dirty="0">
                <a:effectLst/>
                <a:latin typeface="Times New Roman" panose="02020603050405020304" pitchFamily="18" charset="0"/>
                <a:ea typeface="SimSun" panose="02010600030101010101" pitchFamily="2" charset="-122"/>
              </a:rPr>
              <a:t> la memoria disponibile aumenta.</a:t>
            </a: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8451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Principal Component Analysis</a:t>
            </a:r>
            <a:endParaRPr lang="it-IT" b="1" dirty="0"/>
          </a:p>
        </p:txBody>
      </p:sp>
      <p:pic>
        <p:nvPicPr>
          <p:cNvPr id="8" name="Immagine 7" descr="Immagine che contiene tavolo&#10;&#10;Descrizione generata automaticamente">
            <a:extLst>
              <a:ext uri="{FF2B5EF4-FFF2-40B4-BE49-F238E27FC236}">
                <a16:creationId xmlns:a16="http://schemas.microsoft.com/office/drawing/2014/main" id="{FAD0827B-5A47-4C9A-F65B-7C7A8E7691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803" y="2933059"/>
            <a:ext cx="9776407" cy="2489680"/>
          </a:xfrm>
          <a:prstGeom prst="rect">
            <a:avLst/>
          </a:prstGeom>
        </p:spPr>
      </p:pic>
      <p:pic>
        <p:nvPicPr>
          <p:cNvPr id="13" name="Immagine 12" descr="Immagine che contiene testo&#10;&#10;Descrizione generata automaticamente">
            <a:extLst>
              <a:ext uri="{FF2B5EF4-FFF2-40B4-BE49-F238E27FC236}">
                <a16:creationId xmlns:a16="http://schemas.microsoft.com/office/drawing/2014/main" id="{7A8F1D72-4DA4-6C00-ECE6-ECDC07DE30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9320" y="5646420"/>
            <a:ext cx="3125464" cy="815339"/>
          </a:xfrm>
          <a:prstGeom prst="rect">
            <a:avLst/>
          </a:prstGeom>
        </p:spPr>
      </p:pic>
      <p:sp>
        <p:nvSpPr>
          <p:cNvPr id="14" name="CasellaDiTesto 13">
            <a:extLst>
              <a:ext uri="{FF2B5EF4-FFF2-40B4-BE49-F238E27FC236}">
                <a16:creationId xmlns:a16="http://schemas.microsoft.com/office/drawing/2014/main" id="{A82F5092-2FAB-3872-3177-FC0B2305BD81}"/>
              </a:ext>
            </a:extLst>
          </p:cNvPr>
          <p:cNvSpPr txBox="1"/>
          <p:nvPr/>
        </p:nvSpPr>
        <p:spPr>
          <a:xfrm>
            <a:off x="4953001" y="6461759"/>
            <a:ext cx="1699259" cy="307777"/>
          </a:xfrm>
          <a:prstGeom prst="rect">
            <a:avLst/>
          </a:prstGeom>
          <a:noFill/>
        </p:spPr>
        <p:txBody>
          <a:bodyPr wrap="square">
            <a:spAutoFit/>
          </a:bodyPr>
          <a:lstStyle/>
          <a:p>
            <a:r>
              <a:rPr lang="fr-FR" sz="1400" i="1" dirty="0">
                <a:latin typeface="Times New Roman" panose="02020603050405020304" pitchFamily="18" charset="0"/>
                <a:cs typeface="Times New Roman" panose="02020603050405020304" pitchFamily="18" charset="0"/>
              </a:rPr>
              <a:t>Correlation Matrices</a:t>
            </a:r>
            <a:endParaRPr lang="it-IT"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9324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 PCA</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609600" y="1555806"/>
            <a:ext cx="10828020" cy="1077218"/>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Attraverso il </a:t>
            </a:r>
            <a:r>
              <a:rPr lang="it-IT" sz="1600" b="1" dirty="0">
                <a:effectLst/>
                <a:latin typeface="Times New Roman" panose="02020603050405020304" pitchFamily="18" charset="0"/>
                <a:ea typeface="SimSun" panose="02010600030101010101" pitchFamily="2" charset="-122"/>
              </a:rPr>
              <a:t>Diagramma a barre</a:t>
            </a:r>
            <a:r>
              <a:rPr lang="it-IT" sz="1600" dirty="0">
                <a:effectLst/>
                <a:latin typeface="Times New Roman" panose="02020603050405020304" pitchFamily="18" charset="0"/>
                <a:ea typeface="SimSun" panose="02010600030101010101" pitchFamily="2" charset="-122"/>
              </a:rPr>
              <a:t> riconosciamo la </a:t>
            </a:r>
            <a:r>
              <a:rPr lang="it-IT" sz="1600" b="1" dirty="0">
                <a:effectLst/>
                <a:latin typeface="Times New Roman" panose="02020603050405020304" pitchFamily="18" charset="0"/>
                <a:ea typeface="SimSun" panose="02010600030101010101" pitchFamily="2" charset="-122"/>
              </a:rPr>
              <a:t>percentuale di varianza conservata </a:t>
            </a:r>
            <a:r>
              <a:rPr lang="it-IT" sz="1600" dirty="0">
                <a:effectLst/>
                <a:latin typeface="Times New Roman" panose="02020603050405020304" pitchFamily="18" charset="0"/>
                <a:ea typeface="SimSun" panose="02010600030101010101" pitchFamily="2" charset="-122"/>
              </a:rPr>
              <a:t>da ogni componente principale ciascuna caratterizzata dal proprio autovalore. Grazie alla percentuale cumulativa posso visivamente rendermi conto di quanta varianza perdo limitandomi a considerare solo alcune delle componenti principali. Notiamo che il diagramma mi mostra solo 18 componenti principale a causa della correlazione tra MemFree E WriteBack.</a:t>
            </a: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8451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Principal Component Analysis</a:t>
            </a:r>
            <a:endParaRPr lang="it-IT" b="1" dirty="0"/>
          </a:p>
        </p:txBody>
      </p:sp>
      <p:sp>
        <p:nvSpPr>
          <p:cNvPr id="14" name="CasellaDiTesto 13">
            <a:extLst>
              <a:ext uri="{FF2B5EF4-FFF2-40B4-BE49-F238E27FC236}">
                <a16:creationId xmlns:a16="http://schemas.microsoft.com/office/drawing/2014/main" id="{A82F5092-2FAB-3872-3177-FC0B2305BD81}"/>
              </a:ext>
            </a:extLst>
          </p:cNvPr>
          <p:cNvSpPr txBox="1"/>
          <p:nvPr/>
        </p:nvSpPr>
        <p:spPr>
          <a:xfrm>
            <a:off x="5068376" y="6311472"/>
            <a:ext cx="1699259" cy="307777"/>
          </a:xfrm>
          <a:prstGeom prst="rect">
            <a:avLst/>
          </a:prstGeom>
          <a:noFill/>
        </p:spPr>
        <p:txBody>
          <a:bodyPr wrap="square">
            <a:spAutoFit/>
          </a:bodyPr>
          <a:lstStyle/>
          <a:p>
            <a:r>
              <a:rPr lang="fr-FR" sz="1400" i="1" dirty="0" err="1">
                <a:latin typeface="Times New Roman" panose="02020603050405020304" pitchFamily="18" charset="0"/>
                <a:cs typeface="Times New Roman" panose="02020603050405020304" pitchFamily="18" charset="0"/>
              </a:rPr>
              <a:t>Eigenvalues</a:t>
            </a:r>
            <a:endParaRPr lang="it-IT" sz="1400" i="1" dirty="0">
              <a:latin typeface="Times New Roman" panose="02020603050405020304" pitchFamily="18" charset="0"/>
              <a:cs typeface="Times New Roman" panose="02020603050405020304" pitchFamily="18" charset="0"/>
            </a:endParaRPr>
          </a:p>
        </p:txBody>
      </p:sp>
      <p:pic>
        <p:nvPicPr>
          <p:cNvPr id="4" name="Immagine 3" descr="Immagine che contiene tavolo&#10;&#10;Descrizione generata automaticamente">
            <a:extLst>
              <a:ext uri="{FF2B5EF4-FFF2-40B4-BE49-F238E27FC236}">
                <a16:creationId xmlns:a16="http://schemas.microsoft.com/office/drawing/2014/main" id="{4AF9860C-EF50-D704-D38C-7E1124D0C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809" y="2696634"/>
            <a:ext cx="5014395" cy="3551228"/>
          </a:xfrm>
          <a:prstGeom prst="rect">
            <a:avLst/>
          </a:prstGeom>
        </p:spPr>
      </p:pic>
    </p:spTree>
    <p:extLst>
      <p:ext uri="{BB962C8B-B14F-4D97-AF65-F5344CB8AC3E}">
        <p14:creationId xmlns:p14="http://schemas.microsoft.com/office/powerpoint/2010/main" val="37954835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 PCA</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681990" y="2001079"/>
            <a:ext cx="10828020" cy="3046988"/>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A questo punto bisogna scegliere quali componenti principali salvare. Risulta necessario effettuare un </a:t>
            </a:r>
            <a:r>
              <a:rPr lang="it-IT" sz="1600" b="1" dirty="0">
                <a:effectLst/>
                <a:latin typeface="Times New Roman" panose="02020603050405020304" pitchFamily="18" charset="0"/>
                <a:ea typeface="SimSun" panose="02010600030101010101" pitchFamily="2" charset="-122"/>
              </a:rPr>
              <a:t>trade-off</a:t>
            </a:r>
            <a:r>
              <a:rPr lang="it-IT" sz="1600" dirty="0">
                <a:effectLst/>
                <a:latin typeface="Times New Roman" panose="02020603050405020304" pitchFamily="18" charset="0"/>
                <a:ea typeface="SimSun" panose="02010600030101010101" pitchFamily="2" charset="-122"/>
              </a:rPr>
              <a:t> tra il numero di componenti principali da salvare e la percentuale di varianza da perdere. Questa decisione dipende da diversi fattori pratici, tempo e risorse, nonché economici. Dal Diagramma a barre posso determinare che:</a:t>
            </a:r>
          </a:p>
          <a:p>
            <a:endParaRPr lang="it-IT" sz="1600" dirty="0">
              <a:effectLst/>
              <a:latin typeface="Times New Roman" panose="02020603050405020304" pitchFamily="18" charset="0"/>
              <a:ea typeface="SimSun" panose="02010600030101010101" pitchFamily="2" charset="-122"/>
            </a:endParaRPr>
          </a:p>
          <a:p>
            <a:pPr marL="342900" indent="-342900">
              <a:buAutoNum type="arabicParenR"/>
            </a:pPr>
            <a:r>
              <a:rPr lang="it-IT" sz="1600" dirty="0">
                <a:effectLst/>
                <a:latin typeface="Times New Roman" panose="02020603050405020304" pitchFamily="18" charset="0"/>
                <a:ea typeface="SimSun" panose="02010600030101010101" pitchFamily="2" charset="-122"/>
              </a:rPr>
              <a:t>la scelta di tre componenti principali comporta l</a:t>
            </a:r>
            <a:r>
              <a:rPr lang="it-IT" sz="1600" b="1" dirty="0">
                <a:effectLst/>
                <a:latin typeface="Times New Roman" panose="02020603050405020304" pitchFamily="18" charset="0"/>
                <a:ea typeface="SimSun" panose="02010600030101010101" pitchFamily="2" charset="-122"/>
              </a:rPr>
              <a:t>’ 86,61%</a:t>
            </a:r>
            <a:r>
              <a:rPr lang="it-IT" sz="1600" dirty="0">
                <a:effectLst/>
                <a:latin typeface="Times New Roman" panose="02020603050405020304" pitchFamily="18" charset="0"/>
                <a:ea typeface="SimSun" panose="02010600030101010101" pitchFamily="2" charset="-122"/>
              </a:rPr>
              <a:t> della devianza totale</a:t>
            </a:r>
          </a:p>
          <a:p>
            <a:pPr marL="342900" indent="-342900">
              <a:buAutoNum type="arabicParenR"/>
            </a:pPr>
            <a:endParaRPr lang="it-IT" sz="1600" dirty="0">
              <a:effectLst/>
              <a:latin typeface="Times New Roman" panose="02020603050405020304" pitchFamily="18" charset="0"/>
              <a:ea typeface="SimSun" panose="02010600030101010101" pitchFamily="2" charset="-122"/>
            </a:endParaRPr>
          </a:p>
          <a:p>
            <a:pPr marL="342900" indent="-342900">
              <a:buAutoNum type="arabicParenR"/>
            </a:pPr>
            <a:r>
              <a:rPr lang="it-IT" sz="1600" dirty="0">
                <a:effectLst/>
                <a:latin typeface="Times New Roman" panose="02020603050405020304" pitchFamily="18" charset="0"/>
                <a:ea typeface="SimSun" panose="02010600030101010101" pitchFamily="2" charset="-122"/>
              </a:rPr>
              <a:t>la scelta di quattro componenti principali comporta l’ </a:t>
            </a:r>
            <a:r>
              <a:rPr lang="it-IT" sz="1600" b="1" dirty="0">
                <a:effectLst/>
                <a:latin typeface="Times New Roman" panose="02020603050405020304" pitchFamily="18" charset="0"/>
                <a:ea typeface="SimSun" panose="02010600030101010101" pitchFamily="2" charset="-122"/>
              </a:rPr>
              <a:t>90,83%</a:t>
            </a:r>
            <a:r>
              <a:rPr lang="it-IT" sz="1600" dirty="0">
                <a:effectLst/>
                <a:latin typeface="Times New Roman" panose="02020603050405020304" pitchFamily="18" charset="0"/>
                <a:ea typeface="SimSun" panose="02010600030101010101" pitchFamily="2" charset="-122"/>
              </a:rPr>
              <a:t> della devianza totale</a:t>
            </a:r>
          </a:p>
          <a:p>
            <a:pPr marL="342900" indent="-342900">
              <a:buAutoNum type="arabicParenR"/>
            </a:pPr>
            <a:endParaRPr lang="it-IT" sz="1600" dirty="0">
              <a:effectLst/>
              <a:latin typeface="Times New Roman" panose="02020603050405020304" pitchFamily="18" charset="0"/>
              <a:ea typeface="SimSun" panose="02010600030101010101" pitchFamily="2" charset="-122"/>
            </a:endParaRPr>
          </a:p>
          <a:p>
            <a:pPr marL="342900" indent="-342900">
              <a:buAutoNum type="arabicParenR"/>
            </a:pPr>
            <a:r>
              <a:rPr lang="it-IT" sz="1600" dirty="0">
                <a:effectLst/>
                <a:latin typeface="Times New Roman" panose="02020603050405020304" pitchFamily="18" charset="0"/>
                <a:ea typeface="SimSun" panose="02010600030101010101" pitchFamily="2" charset="-122"/>
              </a:rPr>
              <a:t>la scelta di cinque componenti principali comporta l’ </a:t>
            </a:r>
            <a:r>
              <a:rPr lang="it-IT" sz="1600" b="1" dirty="0">
                <a:effectLst/>
                <a:latin typeface="Times New Roman" panose="02020603050405020304" pitchFamily="18" charset="0"/>
                <a:ea typeface="SimSun" panose="02010600030101010101" pitchFamily="2" charset="-122"/>
              </a:rPr>
              <a:t>94,10%</a:t>
            </a:r>
            <a:r>
              <a:rPr lang="it-IT" sz="1600" dirty="0">
                <a:effectLst/>
                <a:latin typeface="Times New Roman" panose="02020603050405020304" pitchFamily="18" charset="0"/>
                <a:ea typeface="SimSun" panose="02010600030101010101" pitchFamily="2" charset="-122"/>
              </a:rPr>
              <a:t> della devianza totale</a:t>
            </a:r>
          </a:p>
          <a:p>
            <a:pPr marL="342900" indent="-342900">
              <a:buAutoNum type="arabicParenR"/>
            </a:pPr>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Tuttavia </a:t>
            </a:r>
            <a:r>
              <a:rPr lang="it-IT" sz="1600" b="1" dirty="0">
                <a:effectLst/>
                <a:latin typeface="Times New Roman" panose="02020603050405020304" pitchFamily="18" charset="0"/>
                <a:ea typeface="SimSun" panose="02010600030101010101" pitchFamily="2" charset="-122"/>
              </a:rPr>
              <a:t>rimando la scelta del numero di componenti principali </a:t>
            </a:r>
            <a:r>
              <a:rPr lang="it-IT" sz="1600" dirty="0">
                <a:effectLst/>
                <a:latin typeface="Times New Roman" panose="02020603050405020304" pitchFamily="18" charset="0"/>
                <a:ea typeface="SimSun" panose="02010600030101010101" pitchFamily="2" charset="-122"/>
              </a:rPr>
              <a:t>ad una fase successiva; a quella della clusterizzazione per poter attuare il giusto trade-off tra numero di cluster e numero di componenti principali.</a:t>
            </a: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8451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Principal Component Analysis</a:t>
            </a:r>
            <a:endParaRPr lang="it-IT" b="1" dirty="0"/>
          </a:p>
        </p:txBody>
      </p:sp>
    </p:spTree>
    <p:extLst>
      <p:ext uri="{BB962C8B-B14F-4D97-AF65-F5344CB8AC3E}">
        <p14:creationId xmlns:p14="http://schemas.microsoft.com/office/powerpoint/2010/main" val="314463891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3. Clustering</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634282" y="1754589"/>
            <a:ext cx="5575687" cy="4278094"/>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Conclusa l’operazione di PCA, si prosegue con l’operazione di Clustering che ha l’obiettivo di ridurre il numero di istanze da analizzare accorpando le osservazioni simili in un’unica classe, o meglio, cluster. La tipologia di clustering adottato è di tipo </a:t>
            </a:r>
            <a:r>
              <a:rPr lang="it-IT" sz="1600" b="1" dirty="0">
                <a:effectLst/>
                <a:latin typeface="Times New Roman" panose="02020603050405020304" pitchFamily="18" charset="0"/>
                <a:ea typeface="SimSun" panose="02010600030101010101" pitchFamily="2" charset="-122"/>
              </a:rPr>
              <a:t>gerarchico agglomerativo</a:t>
            </a:r>
            <a:r>
              <a:rPr lang="it-IT" sz="1600" dirty="0">
                <a:effectLst/>
                <a:latin typeface="Times New Roman" panose="02020603050405020304" pitchFamily="18" charset="0"/>
                <a:ea typeface="SimSun" panose="02010600030101010101" pitchFamily="2" charset="-122"/>
              </a:rPr>
              <a:t>, ovvero in cui l’operazione di clusterizzazione prevede di partire da un numero di cluster pari al numero delle diverse istanze e si procede accorpando le istanze ”simili”. Il significato di similarit</a:t>
            </a:r>
            <a:r>
              <a:rPr lang="it-IT" sz="1600" dirty="0">
                <a:latin typeface="Times New Roman" panose="02020603050405020304" pitchFamily="18" charset="0"/>
                <a:ea typeface="SimSun" panose="02010600030101010101" pitchFamily="2" charset="-122"/>
              </a:rPr>
              <a:t>à</a:t>
            </a:r>
            <a:r>
              <a:rPr lang="it-IT" sz="1600" dirty="0">
                <a:effectLst/>
                <a:latin typeface="Times New Roman" panose="02020603050405020304" pitchFamily="18" charset="0"/>
                <a:ea typeface="SimSun" panose="02010600030101010101" pitchFamily="2" charset="-122"/>
              </a:rPr>
              <a:t> viene attribuito dalla funzione utilizzata dalla </a:t>
            </a:r>
            <a:r>
              <a:rPr lang="it-IT" sz="1600" b="1" dirty="0">
                <a:effectLst/>
                <a:latin typeface="Times New Roman" panose="02020603050405020304" pitchFamily="18" charset="0"/>
                <a:ea typeface="SimSun" panose="02010600030101010101" pitchFamily="2" charset="-122"/>
              </a:rPr>
              <a:t>distanza di Ward </a:t>
            </a:r>
            <a:r>
              <a:rPr lang="it-IT" sz="1600" dirty="0">
                <a:effectLst/>
                <a:latin typeface="Times New Roman" panose="02020603050405020304" pitchFamily="18" charset="0"/>
                <a:ea typeface="SimSun" panose="02010600030101010101" pitchFamily="2" charset="-122"/>
              </a:rPr>
              <a:t>che accorpa due oggetti/cluster la cui differenza in devianza sia minima. Lo scopo dell’operazione di clustering `e massimizzare la distanza inter-cluster e minimizzare la distanza intra-cluster perch</a:t>
            </a:r>
            <a:r>
              <a:rPr lang="it-IT" sz="1600" dirty="0">
                <a:latin typeface="Times New Roman" panose="02020603050405020304" pitchFamily="18" charset="0"/>
                <a:ea typeface="SimSun" panose="02010600030101010101" pitchFamily="2" charset="-122"/>
              </a:rPr>
              <a:t>é </a:t>
            </a:r>
            <a:r>
              <a:rPr lang="it-IT" sz="1600" dirty="0">
                <a:effectLst/>
                <a:latin typeface="Times New Roman" panose="02020603050405020304" pitchFamily="18" charset="0"/>
                <a:ea typeface="SimSun" panose="02010600030101010101" pitchFamily="2" charset="-122"/>
              </a:rPr>
              <a:t>massimizzare la distanza intergruppo equivale a massimizzare la devianza inclusa nel workload. Di conseguenza, si riduce la devianza intra-gruppo dato che:</a:t>
            </a:r>
          </a:p>
          <a:p>
            <a:endParaRPr lang="it-IT" sz="1600" dirty="0">
              <a:effectLst/>
              <a:latin typeface="Times New Roman" panose="02020603050405020304" pitchFamily="18" charset="0"/>
              <a:ea typeface="SimSun" panose="02010600030101010101" pitchFamily="2" charset="-122"/>
            </a:endParaRPr>
          </a:p>
          <a:p>
            <a:r>
              <a:rPr lang="it-IT" sz="1600" i="1" dirty="0" err="1">
                <a:effectLst/>
                <a:latin typeface="Times New Roman" panose="02020603050405020304" pitchFamily="18" charset="0"/>
                <a:ea typeface="SimSun" panose="02010600030101010101" pitchFamily="2" charset="-122"/>
              </a:rPr>
              <a:t>deviance</a:t>
            </a:r>
            <a:r>
              <a:rPr lang="it-IT" sz="1600" i="1" dirty="0">
                <a:effectLst/>
                <a:latin typeface="Times New Roman" panose="02020603050405020304" pitchFamily="18" charset="0"/>
                <a:ea typeface="SimSun" panose="02010600030101010101" pitchFamily="2" charset="-122"/>
              </a:rPr>
              <a:t> </a:t>
            </a:r>
            <a:r>
              <a:rPr lang="it-IT" sz="1600" i="1" dirty="0" err="1">
                <a:effectLst/>
                <a:latin typeface="Times New Roman" panose="02020603050405020304" pitchFamily="18" charset="0"/>
                <a:ea typeface="SimSun" panose="02010600030101010101" pitchFamily="2" charset="-122"/>
              </a:rPr>
              <a:t>intergroup</a:t>
            </a:r>
            <a:r>
              <a:rPr lang="it-IT" sz="1600" i="1" dirty="0">
                <a:effectLst/>
                <a:latin typeface="Times New Roman" panose="02020603050405020304" pitchFamily="18" charset="0"/>
                <a:ea typeface="SimSun" panose="02010600030101010101" pitchFamily="2" charset="-122"/>
              </a:rPr>
              <a:t> + </a:t>
            </a:r>
            <a:r>
              <a:rPr lang="it-IT" sz="1600" i="1" dirty="0" err="1">
                <a:effectLst/>
                <a:latin typeface="Times New Roman" panose="02020603050405020304" pitchFamily="18" charset="0"/>
                <a:ea typeface="SimSun" panose="02010600030101010101" pitchFamily="2" charset="-122"/>
              </a:rPr>
              <a:t>deviance</a:t>
            </a:r>
            <a:r>
              <a:rPr lang="it-IT" sz="1600" i="1" dirty="0">
                <a:effectLst/>
                <a:latin typeface="Times New Roman" panose="02020603050405020304" pitchFamily="18" charset="0"/>
                <a:ea typeface="SimSun" panose="02010600030101010101" pitchFamily="2" charset="-122"/>
              </a:rPr>
              <a:t> </a:t>
            </a:r>
            <a:r>
              <a:rPr lang="it-IT" sz="1600" i="1" dirty="0" err="1">
                <a:effectLst/>
                <a:latin typeface="Times New Roman" panose="02020603050405020304" pitchFamily="18" charset="0"/>
                <a:ea typeface="SimSun" panose="02010600030101010101" pitchFamily="2" charset="-122"/>
              </a:rPr>
              <a:t>intragroup</a:t>
            </a:r>
            <a:r>
              <a:rPr lang="it-IT" sz="1600" i="1" dirty="0">
                <a:effectLst/>
                <a:latin typeface="Times New Roman" panose="02020603050405020304" pitchFamily="18" charset="0"/>
                <a:ea typeface="SimSun" panose="02010600030101010101" pitchFamily="2" charset="-122"/>
              </a:rPr>
              <a:t> = </a:t>
            </a:r>
            <a:r>
              <a:rPr lang="it-IT" sz="1600" i="1" dirty="0" err="1">
                <a:effectLst/>
                <a:latin typeface="Times New Roman" panose="02020603050405020304" pitchFamily="18" charset="0"/>
                <a:ea typeface="SimSun" panose="02010600030101010101" pitchFamily="2" charset="-122"/>
              </a:rPr>
              <a:t>total</a:t>
            </a:r>
            <a:r>
              <a:rPr lang="it-IT" sz="1600" i="1" dirty="0">
                <a:effectLst/>
                <a:latin typeface="Times New Roman" panose="02020603050405020304" pitchFamily="18" charset="0"/>
                <a:ea typeface="SimSun" panose="02010600030101010101" pitchFamily="2" charset="-122"/>
              </a:rPr>
              <a:t> </a:t>
            </a:r>
            <a:r>
              <a:rPr lang="it-IT" sz="1600" i="1" dirty="0" err="1">
                <a:effectLst/>
                <a:latin typeface="Times New Roman" panose="02020603050405020304" pitchFamily="18" charset="0"/>
                <a:ea typeface="SimSun" panose="02010600030101010101" pitchFamily="2" charset="-122"/>
              </a:rPr>
              <a:t>deviance</a:t>
            </a:r>
            <a:endParaRPr lang="it-IT" sz="1600" i="1" dirty="0">
              <a:effectLst/>
              <a:latin typeface="Times New Roman" panose="02020603050405020304" pitchFamily="18" charset="0"/>
              <a:ea typeface="SimSun" panose="02010600030101010101" pitchFamily="2" charset="-122"/>
            </a:endParaRP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8451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Clustering</a:t>
            </a:r>
            <a:endParaRPr lang="it-IT" b="1" dirty="0"/>
          </a:p>
        </p:txBody>
      </p:sp>
      <p:pic>
        <p:nvPicPr>
          <p:cNvPr id="4" name="Immagine 3">
            <a:extLst>
              <a:ext uri="{FF2B5EF4-FFF2-40B4-BE49-F238E27FC236}">
                <a16:creationId xmlns:a16="http://schemas.microsoft.com/office/drawing/2014/main" id="{8C88F4B8-65DD-94E5-5E2B-F966CE9F8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759" y="1532320"/>
            <a:ext cx="5383119" cy="4152863"/>
          </a:xfrm>
          <a:prstGeom prst="rect">
            <a:avLst/>
          </a:prstGeom>
        </p:spPr>
      </p:pic>
      <p:sp>
        <p:nvSpPr>
          <p:cNvPr id="8" name="CasellaDiTesto 7">
            <a:extLst>
              <a:ext uri="{FF2B5EF4-FFF2-40B4-BE49-F238E27FC236}">
                <a16:creationId xmlns:a16="http://schemas.microsoft.com/office/drawing/2014/main" id="{00409932-19A8-D270-14BD-308F70FCC24A}"/>
              </a:ext>
            </a:extLst>
          </p:cNvPr>
          <p:cNvSpPr txBox="1"/>
          <p:nvPr/>
        </p:nvSpPr>
        <p:spPr>
          <a:xfrm>
            <a:off x="6428050" y="5804477"/>
            <a:ext cx="4194893" cy="523220"/>
          </a:xfrm>
          <a:prstGeom prst="rect">
            <a:avLst/>
          </a:prstGeom>
          <a:noFill/>
        </p:spPr>
        <p:txBody>
          <a:bodyPr wrap="square">
            <a:spAutoFit/>
          </a:bodyPr>
          <a:lstStyle/>
          <a:p>
            <a:r>
              <a:rPr lang="it-IT" sz="1400" i="1" dirty="0">
                <a:latin typeface="Times New Roman" panose="02020603050405020304" pitchFamily="18" charset="0"/>
                <a:cs typeface="Times New Roman" panose="02020603050405020304" pitchFamily="18" charset="0"/>
              </a:rPr>
              <a:t>Rapporto Devianza </a:t>
            </a:r>
            <a:r>
              <a:rPr lang="it-IT" sz="1400" i="1" dirty="0" err="1">
                <a:latin typeface="Times New Roman" panose="02020603050405020304" pitchFamily="18" charset="0"/>
                <a:cs typeface="Times New Roman" panose="02020603050405020304" pitchFamily="18" charset="0"/>
              </a:rPr>
              <a:t>InterCluster-IntraCluster</a:t>
            </a:r>
            <a:r>
              <a:rPr lang="it-IT" sz="1400" i="1" dirty="0">
                <a:latin typeface="Times New Roman" panose="02020603050405020304" pitchFamily="18" charset="0"/>
                <a:cs typeface="Times New Roman" panose="02020603050405020304" pitchFamily="18" charset="0"/>
              </a:rPr>
              <a:t> per 3 PC al crescere dei cluster</a:t>
            </a:r>
          </a:p>
        </p:txBody>
      </p:sp>
    </p:spTree>
    <p:extLst>
      <p:ext uri="{BB962C8B-B14F-4D97-AF65-F5344CB8AC3E}">
        <p14:creationId xmlns:p14="http://schemas.microsoft.com/office/powerpoint/2010/main" val="19326666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3. Clustering</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562720" y="1740646"/>
            <a:ext cx="10895109" cy="830997"/>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L’output ottenuto pu</a:t>
            </a:r>
            <a:r>
              <a:rPr lang="it-IT" sz="1600" dirty="0">
                <a:latin typeface="Times New Roman" panose="02020603050405020304" pitchFamily="18" charset="0"/>
                <a:ea typeface="SimSun" panose="02010600030101010101" pitchFamily="2" charset="-122"/>
              </a:rPr>
              <a:t>ò</a:t>
            </a:r>
            <a:r>
              <a:rPr lang="it-IT" sz="1600" dirty="0">
                <a:effectLst/>
                <a:latin typeface="Times New Roman" panose="02020603050405020304" pitchFamily="18" charset="0"/>
                <a:ea typeface="SimSun" panose="02010600030101010101" pitchFamily="2" charset="-122"/>
              </a:rPr>
              <a:t> essere mostrato attraverso un </a:t>
            </a:r>
            <a:r>
              <a:rPr lang="it-IT" sz="1600" b="1" dirty="0">
                <a:effectLst/>
                <a:latin typeface="Times New Roman" panose="02020603050405020304" pitchFamily="18" charset="0"/>
                <a:ea typeface="SimSun" panose="02010600030101010101" pitchFamily="2" charset="-122"/>
              </a:rPr>
              <a:t>dendrogramma</a:t>
            </a:r>
            <a:r>
              <a:rPr lang="it-IT" sz="1600" dirty="0">
                <a:effectLst/>
                <a:latin typeface="Times New Roman" panose="02020603050405020304" pitchFamily="18" charset="0"/>
                <a:ea typeface="SimSun" panose="02010600030101010101" pitchFamily="2" charset="-122"/>
              </a:rPr>
              <a:t>, diagramma utilizzato per visualizzare la somiglianza nel processo di “raggruppamento”. Possiamo evidenziare su di un </a:t>
            </a:r>
            <a:r>
              <a:rPr lang="it-IT" sz="1600" b="1" dirty="0">
                <a:effectLst/>
                <a:latin typeface="Times New Roman" panose="02020603050405020304" pitchFamily="18" charset="0"/>
                <a:ea typeface="SimSun" panose="02010600030101010101" pitchFamily="2" charset="-122"/>
              </a:rPr>
              <a:t>grafico a dispersione </a:t>
            </a:r>
            <a:r>
              <a:rPr lang="it-IT" sz="1600" dirty="0">
                <a:effectLst/>
                <a:latin typeface="Times New Roman" panose="02020603050405020304" pitchFamily="18" charset="0"/>
                <a:ea typeface="SimSun" panose="02010600030101010101" pitchFamily="2" charset="-122"/>
              </a:rPr>
              <a:t>basato sulla coppia di componenti principali 1 e 2 il raggruppamento degli elementi ”simili” (stesso colore) secondo la distanza di Ward.</a:t>
            </a:r>
            <a:endParaRPr lang="it-IT" sz="1800" dirty="0">
              <a:latin typeface="Times New Roman" panose="02020603050405020304" pitchFamily="18" charset="0"/>
              <a:ea typeface="SimSun" panose="02010600030101010101" pitchFamily="2" charset="-122"/>
            </a:endParaRP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8451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Clustering</a:t>
            </a:r>
            <a:endParaRPr lang="it-IT" b="1" dirty="0"/>
          </a:p>
        </p:txBody>
      </p:sp>
      <p:sp>
        <p:nvSpPr>
          <p:cNvPr id="8" name="CasellaDiTesto 7">
            <a:extLst>
              <a:ext uri="{FF2B5EF4-FFF2-40B4-BE49-F238E27FC236}">
                <a16:creationId xmlns:a16="http://schemas.microsoft.com/office/drawing/2014/main" id="{00409932-19A8-D270-14BD-308F70FCC24A}"/>
              </a:ext>
            </a:extLst>
          </p:cNvPr>
          <p:cNvSpPr txBox="1"/>
          <p:nvPr/>
        </p:nvSpPr>
        <p:spPr>
          <a:xfrm>
            <a:off x="5777037" y="6327696"/>
            <a:ext cx="4830997" cy="307777"/>
          </a:xfrm>
          <a:prstGeom prst="rect">
            <a:avLst/>
          </a:prstGeom>
          <a:noFill/>
        </p:spPr>
        <p:txBody>
          <a:bodyPr wrap="square">
            <a:spAutoFit/>
          </a:bodyPr>
          <a:lstStyle/>
          <a:p>
            <a:r>
              <a:rPr lang="it-IT" sz="1400" i="1" dirty="0">
                <a:latin typeface="Times New Roman" panose="02020603050405020304" pitchFamily="18" charset="0"/>
                <a:cs typeface="Times New Roman" panose="02020603050405020304" pitchFamily="18" charset="0"/>
              </a:rPr>
              <a:t>Grafico a Dispersione clusterizzato con 10 cluster su 3 PC</a:t>
            </a:r>
          </a:p>
        </p:txBody>
      </p:sp>
      <p:pic>
        <p:nvPicPr>
          <p:cNvPr id="9" name="Immagine 8">
            <a:extLst>
              <a:ext uri="{FF2B5EF4-FFF2-40B4-BE49-F238E27FC236}">
                <a16:creationId xmlns:a16="http://schemas.microsoft.com/office/drawing/2014/main" id="{C6A5D796-B24B-A58A-D4C6-7A9B32D2FE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993" y="2687917"/>
            <a:ext cx="4299117" cy="3639778"/>
          </a:xfrm>
          <a:prstGeom prst="rect">
            <a:avLst/>
          </a:prstGeom>
        </p:spPr>
      </p:pic>
      <p:pic>
        <p:nvPicPr>
          <p:cNvPr id="11" name="Immagine 10">
            <a:extLst>
              <a:ext uri="{FF2B5EF4-FFF2-40B4-BE49-F238E27FC236}">
                <a16:creationId xmlns:a16="http://schemas.microsoft.com/office/drawing/2014/main" id="{D7C03782-1B50-33BE-9901-05704A8528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991" y="2687917"/>
            <a:ext cx="3260035" cy="3639780"/>
          </a:xfrm>
          <a:prstGeom prst="rect">
            <a:avLst/>
          </a:prstGeom>
        </p:spPr>
      </p:pic>
      <p:sp>
        <p:nvSpPr>
          <p:cNvPr id="18" name="CasellaDiTesto 17">
            <a:extLst>
              <a:ext uri="{FF2B5EF4-FFF2-40B4-BE49-F238E27FC236}">
                <a16:creationId xmlns:a16="http://schemas.microsoft.com/office/drawing/2014/main" id="{4666DF25-2157-EB83-B2D0-CDA5E5BD626D}"/>
              </a:ext>
            </a:extLst>
          </p:cNvPr>
          <p:cNvSpPr txBox="1"/>
          <p:nvPr/>
        </p:nvSpPr>
        <p:spPr>
          <a:xfrm>
            <a:off x="1945795" y="6327697"/>
            <a:ext cx="4830997" cy="307777"/>
          </a:xfrm>
          <a:prstGeom prst="rect">
            <a:avLst/>
          </a:prstGeom>
          <a:noFill/>
        </p:spPr>
        <p:txBody>
          <a:bodyPr wrap="square">
            <a:spAutoFit/>
          </a:bodyPr>
          <a:lstStyle/>
          <a:p>
            <a:r>
              <a:rPr lang="it-IT" sz="1400" i="1" dirty="0">
                <a:latin typeface="Times New Roman" panose="02020603050405020304" pitchFamily="18" charset="0"/>
                <a:cs typeface="Times New Roman" panose="02020603050405020304" pitchFamily="18" charset="0"/>
              </a:rPr>
              <a:t>Dendrogramma per 3 PC e 10 cluster</a:t>
            </a:r>
          </a:p>
        </p:txBody>
      </p:sp>
    </p:spTree>
    <p:extLst>
      <p:ext uri="{BB962C8B-B14F-4D97-AF65-F5344CB8AC3E}">
        <p14:creationId xmlns:p14="http://schemas.microsoft.com/office/powerpoint/2010/main" val="27480045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3. Clustering</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562720" y="1740646"/>
            <a:ext cx="10895109" cy="3785652"/>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Supponiamo di intraprendere la scelta di salvare </a:t>
            </a:r>
            <a:r>
              <a:rPr lang="it-IT" sz="1600" b="1" dirty="0">
                <a:effectLst/>
                <a:latin typeface="Times New Roman" panose="02020603050405020304" pitchFamily="18" charset="0"/>
                <a:ea typeface="SimSun" panose="02010600030101010101" pitchFamily="2" charset="-122"/>
              </a:rPr>
              <a:t>3 componenti principali </a:t>
            </a:r>
            <a:r>
              <a:rPr lang="it-IT" sz="1600" dirty="0">
                <a:effectLst/>
                <a:latin typeface="Times New Roman" panose="02020603050405020304" pitchFamily="18" charset="0"/>
                <a:ea typeface="SimSun" panose="02010600030101010101" pitchFamily="2" charset="-122"/>
              </a:rPr>
              <a:t>in seguito al PCA, il workload presenta l’86,61% della devianza spiegata totale. In base al numero di cluster scelti determino la devianza spiegata totale, la devianza persa e la devianza persa relativa all’operazione di clustering:</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5 cluster</a:t>
            </a:r>
          </a:p>
          <a:p>
            <a:r>
              <a:rPr lang="it-IT" sz="1600" dirty="0">
                <a:effectLst/>
                <a:latin typeface="Times New Roman" panose="02020603050405020304" pitchFamily="18" charset="0"/>
                <a:ea typeface="SimSun" panose="02010600030101010101" pitchFamily="2" charset="-122"/>
              </a:rPr>
              <a:t>– Deviance Post PCA And Clustering: 80.50%</a:t>
            </a:r>
          </a:p>
          <a:p>
            <a:r>
              <a:rPr lang="it-IT" sz="1600" dirty="0">
                <a:effectLst/>
                <a:latin typeface="Times New Roman" panose="02020603050405020304" pitchFamily="18" charset="0"/>
                <a:ea typeface="SimSun" panose="02010600030101010101" pitchFamily="2" charset="-122"/>
              </a:rPr>
              <a:t>– Total Lost Deviance: 19.50%</a:t>
            </a:r>
          </a:p>
          <a:p>
            <a:r>
              <a:rPr lang="it-IT" sz="1600" dirty="0">
                <a:effectLst/>
                <a:latin typeface="Times New Roman" panose="02020603050405020304" pitchFamily="18" charset="0"/>
                <a:ea typeface="SimSun" panose="02010600030101010101" pitchFamily="2" charset="-122"/>
              </a:rPr>
              <a:t>– Deviance Post PCA: 86.61%</a:t>
            </a:r>
          </a:p>
          <a:p>
            <a:r>
              <a:rPr lang="it-IT" sz="1600" dirty="0">
                <a:effectLst/>
                <a:latin typeface="Times New Roman" panose="02020603050405020304" pitchFamily="18" charset="0"/>
                <a:ea typeface="SimSun" panose="02010600030101010101" pitchFamily="2" charset="-122"/>
              </a:rPr>
              <a:t>– Relative Lost Deviance: 6.11%</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10 cluster</a:t>
            </a:r>
          </a:p>
          <a:p>
            <a:r>
              <a:rPr lang="it-IT" sz="1600" dirty="0">
                <a:effectLst/>
                <a:latin typeface="Times New Roman" panose="02020603050405020304" pitchFamily="18" charset="0"/>
                <a:ea typeface="SimSun" panose="02010600030101010101" pitchFamily="2" charset="-122"/>
              </a:rPr>
              <a:t>– Deviance Post PCA And Clustering: 84.41%</a:t>
            </a:r>
          </a:p>
          <a:p>
            <a:r>
              <a:rPr lang="it-IT" sz="1600" dirty="0">
                <a:effectLst/>
                <a:latin typeface="Times New Roman" panose="02020603050405020304" pitchFamily="18" charset="0"/>
                <a:ea typeface="SimSun" panose="02010600030101010101" pitchFamily="2" charset="-122"/>
              </a:rPr>
              <a:t>– Total Lost Deviance: 15.59%</a:t>
            </a:r>
          </a:p>
          <a:p>
            <a:r>
              <a:rPr lang="it-IT" sz="1600" dirty="0">
                <a:effectLst/>
                <a:latin typeface="Times New Roman" panose="02020603050405020304" pitchFamily="18" charset="0"/>
                <a:ea typeface="SimSun" panose="02010600030101010101" pitchFamily="2" charset="-122"/>
              </a:rPr>
              <a:t>– Deviance Post PCA: 86.61%</a:t>
            </a:r>
          </a:p>
          <a:p>
            <a:r>
              <a:rPr lang="it-IT" sz="1600" dirty="0">
                <a:effectLst/>
                <a:latin typeface="Times New Roman" panose="02020603050405020304" pitchFamily="18" charset="0"/>
                <a:ea typeface="SimSun" panose="02010600030101010101" pitchFamily="2" charset="-122"/>
              </a:rPr>
              <a:t>– Relative Lost Deviance: 2.20%</a:t>
            </a: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8451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PCA &amp; Clustering with 3 PC</a:t>
            </a:r>
            <a:endParaRPr lang="it-IT" b="1" dirty="0"/>
          </a:p>
        </p:txBody>
      </p:sp>
      <p:sp>
        <p:nvSpPr>
          <p:cNvPr id="4" name="CasellaDiTesto 3">
            <a:extLst>
              <a:ext uri="{FF2B5EF4-FFF2-40B4-BE49-F238E27FC236}">
                <a16:creationId xmlns:a16="http://schemas.microsoft.com/office/drawing/2014/main" id="{0A5558EC-0A26-C83C-B0B7-C807A2021CA0}"/>
              </a:ext>
            </a:extLst>
          </p:cNvPr>
          <p:cNvSpPr txBox="1"/>
          <p:nvPr/>
        </p:nvSpPr>
        <p:spPr>
          <a:xfrm>
            <a:off x="4622944" y="2706759"/>
            <a:ext cx="6094674" cy="2800767"/>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30 cluster</a:t>
            </a:r>
          </a:p>
          <a:p>
            <a:r>
              <a:rPr lang="it-IT" sz="1600" dirty="0">
                <a:effectLst/>
                <a:latin typeface="Times New Roman" panose="02020603050405020304" pitchFamily="18" charset="0"/>
                <a:ea typeface="SimSun" panose="02010600030101010101" pitchFamily="2" charset="-122"/>
              </a:rPr>
              <a:t>– Deviance Post PCA And Clustering: 86.14%</a:t>
            </a:r>
          </a:p>
          <a:p>
            <a:r>
              <a:rPr lang="it-IT" sz="1600" dirty="0">
                <a:effectLst/>
                <a:latin typeface="Times New Roman" panose="02020603050405020304" pitchFamily="18" charset="0"/>
                <a:ea typeface="SimSun" panose="02010600030101010101" pitchFamily="2" charset="-122"/>
              </a:rPr>
              <a:t>– Total Lost Deviance: 13.86%</a:t>
            </a:r>
          </a:p>
          <a:p>
            <a:r>
              <a:rPr lang="it-IT" sz="1600" dirty="0">
                <a:effectLst/>
                <a:latin typeface="Times New Roman" panose="02020603050405020304" pitchFamily="18" charset="0"/>
                <a:ea typeface="SimSun" panose="02010600030101010101" pitchFamily="2" charset="-122"/>
              </a:rPr>
              <a:t>– Deviance Post PCA: 86.61%</a:t>
            </a:r>
          </a:p>
          <a:p>
            <a:r>
              <a:rPr lang="it-IT" sz="1600" dirty="0">
                <a:effectLst/>
                <a:latin typeface="Times New Roman" panose="02020603050405020304" pitchFamily="18" charset="0"/>
                <a:ea typeface="SimSun" panose="02010600030101010101" pitchFamily="2" charset="-122"/>
              </a:rPr>
              <a:t>– Relative Lost Deviance: 0.47%</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50 cluster</a:t>
            </a:r>
          </a:p>
          <a:p>
            <a:r>
              <a:rPr lang="it-IT" sz="1600" dirty="0">
                <a:effectLst/>
                <a:latin typeface="Times New Roman" panose="02020603050405020304" pitchFamily="18" charset="0"/>
                <a:ea typeface="SimSun" panose="02010600030101010101" pitchFamily="2" charset="-122"/>
              </a:rPr>
              <a:t>– Deviance Post PCA And Clustering: 86.37%</a:t>
            </a:r>
          </a:p>
          <a:p>
            <a:r>
              <a:rPr lang="it-IT" sz="1600" dirty="0">
                <a:effectLst/>
                <a:latin typeface="Times New Roman" panose="02020603050405020304" pitchFamily="18" charset="0"/>
                <a:ea typeface="SimSun" panose="02010600030101010101" pitchFamily="2" charset="-122"/>
              </a:rPr>
              <a:t>– Total Lost Deviance: 13.63%</a:t>
            </a:r>
          </a:p>
          <a:p>
            <a:r>
              <a:rPr lang="it-IT" sz="1600" dirty="0">
                <a:effectLst/>
                <a:latin typeface="Times New Roman" panose="02020603050405020304" pitchFamily="18" charset="0"/>
                <a:ea typeface="SimSun" panose="02010600030101010101" pitchFamily="2" charset="-122"/>
              </a:rPr>
              <a:t>– Deviance Post PCA: 86,61%</a:t>
            </a:r>
          </a:p>
          <a:p>
            <a:r>
              <a:rPr lang="it-IT" sz="1600" dirty="0">
                <a:effectLst/>
                <a:latin typeface="Times New Roman" panose="02020603050405020304" pitchFamily="18" charset="0"/>
                <a:ea typeface="SimSun" panose="02010600030101010101" pitchFamily="2" charset="-122"/>
              </a:rPr>
              <a:t>– Relative Lost Deviance: 0.24%</a:t>
            </a:r>
            <a:endParaRPr lang="it-IT" dirty="0">
              <a:latin typeface="Times New Roman" panose="02020603050405020304" pitchFamily="18" charset="0"/>
              <a:ea typeface="SimSun" panose="02010600030101010101" pitchFamily="2" charset="-122"/>
            </a:endParaRPr>
          </a:p>
        </p:txBody>
      </p:sp>
      <p:pic>
        <p:nvPicPr>
          <p:cNvPr id="7" name="Immagine 6">
            <a:extLst>
              <a:ext uri="{FF2B5EF4-FFF2-40B4-BE49-F238E27FC236}">
                <a16:creationId xmlns:a16="http://schemas.microsoft.com/office/drawing/2014/main" id="{F1524DD3-9F1E-C753-CDFF-95571EDDD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2485" y="2409246"/>
            <a:ext cx="2377536" cy="3395794"/>
          </a:xfrm>
          <a:prstGeom prst="rect">
            <a:avLst/>
          </a:prstGeom>
        </p:spPr>
      </p:pic>
    </p:spTree>
    <p:extLst>
      <p:ext uri="{BB962C8B-B14F-4D97-AF65-F5344CB8AC3E}">
        <p14:creationId xmlns:p14="http://schemas.microsoft.com/office/powerpoint/2010/main" val="34074569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3. Clustering</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562720" y="1740646"/>
            <a:ext cx="10895109" cy="3785652"/>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Supponiamo di intraprendere la scelta di salvare </a:t>
            </a:r>
            <a:r>
              <a:rPr lang="it-IT" sz="1600" b="1" dirty="0">
                <a:effectLst/>
                <a:latin typeface="Times New Roman" panose="02020603050405020304" pitchFamily="18" charset="0"/>
                <a:ea typeface="SimSun" panose="02010600030101010101" pitchFamily="2" charset="-122"/>
              </a:rPr>
              <a:t>4 componenti principali </a:t>
            </a:r>
            <a:r>
              <a:rPr lang="it-IT" sz="1600" dirty="0">
                <a:effectLst/>
                <a:latin typeface="Times New Roman" panose="02020603050405020304" pitchFamily="18" charset="0"/>
                <a:ea typeface="SimSun" panose="02010600030101010101" pitchFamily="2" charset="-122"/>
              </a:rPr>
              <a:t>in seguito al PCA, il workload presenta l’90,83% della devianza spiegata totale. In base al numero di cluster scelti determino la devianza spiegata totale, la devianza persa e la devianza persa relativa all’operazione di clustering:</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5 cluster</a:t>
            </a:r>
          </a:p>
          <a:p>
            <a:r>
              <a:rPr lang="it-IT" sz="1600" dirty="0">
                <a:effectLst/>
                <a:latin typeface="Times New Roman" panose="02020603050405020304" pitchFamily="18" charset="0"/>
                <a:ea typeface="SimSun" panose="02010600030101010101" pitchFamily="2" charset="-122"/>
              </a:rPr>
              <a:t>– Deviance Post PCA And Clustering: 70.99%</a:t>
            </a:r>
          </a:p>
          <a:p>
            <a:r>
              <a:rPr lang="it-IT" sz="1600" dirty="0">
                <a:effectLst/>
                <a:latin typeface="Times New Roman" panose="02020603050405020304" pitchFamily="18" charset="0"/>
                <a:ea typeface="SimSun" panose="02010600030101010101" pitchFamily="2" charset="-122"/>
              </a:rPr>
              <a:t>– Total Lost Deviance: 20.01%</a:t>
            </a:r>
          </a:p>
          <a:p>
            <a:r>
              <a:rPr lang="it-IT" sz="1600" dirty="0">
                <a:effectLst/>
                <a:latin typeface="Times New Roman" panose="02020603050405020304" pitchFamily="18" charset="0"/>
                <a:ea typeface="SimSun" panose="02010600030101010101" pitchFamily="2" charset="-122"/>
              </a:rPr>
              <a:t>– Deviance Post PCA: 90.83%</a:t>
            </a:r>
          </a:p>
          <a:p>
            <a:r>
              <a:rPr lang="it-IT" sz="1600" dirty="0">
                <a:effectLst/>
                <a:latin typeface="Times New Roman" panose="02020603050405020304" pitchFamily="18" charset="0"/>
                <a:ea typeface="SimSun" panose="02010600030101010101" pitchFamily="2" charset="-122"/>
              </a:rPr>
              <a:t>– Relative Lost Deviance: 19.84%</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10 cluster</a:t>
            </a:r>
          </a:p>
          <a:p>
            <a:r>
              <a:rPr lang="it-IT" sz="1600" dirty="0">
                <a:effectLst/>
                <a:latin typeface="Times New Roman" panose="02020603050405020304" pitchFamily="18" charset="0"/>
                <a:ea typeface="SimSun" panose="02010600030101010101" pitchFamily="2" charset="-122"/>
              </a:rPr>
              <a:t>– Deviance Post PCA And Clustering: 85.52%</a:t>
            </a:r>
          </a:p>
          <a:p>
            <a:r>
              <a:rPr lang="it-IT" sz="1600" dirty="0">
                <a:effectLst/>
                <a:latin typeface="Times New Roman" panose="02020603050405020304" pitchFamily="18" charset="0"/>
                <a:ea typeface="SimSun" panose="02010600030101010101" pitchFamily="2" charset="-122"/>
              </a:rPr>
              <a:t>– Total Lost Deviance: 14.48%</a:t>
            </a:r>
          </a:p>
          <a:p>
            <a:r>
              <a:rPr lang="it-IT" sz="1600" dirty="0">
                <a:effectLst/>
                <a:latin typeface="Times New Roman" panose="02020603050405020304" pitchFamily="18" charset="0"/>
                <a:ea typeface="SimSun" panose="02010600030101010101" pitchFamily="2" charset="-122"/>
              </a:rPr>
              <a:t>– Deviance Post PCA: 90.83%</a:t>
            </a:r>
          </a:p>
          <a:p>
            <a:r>
              <a:rPr lang="it-IT" sz="1600" dirty="0">
                <a:effectLst/>
                <a:latin typeface="Times New Roman" panose="02020603050405020304" pitchFamily="18" charset="0"/>
                <a:ea typeface="SimSun" panose="02010600030101010101" pitchFamily="2" charset="-122"/>
              </a:rPr>
              <a:t>– Relative Lost Deviance: 5.31%</a:t>
            </a: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8451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PCA &amp; Clustering with 4 PC</a:t>
            </a:r>
            <a:endParaRPr lang="it-IT" b="1" dirty="0"/>
          </a:p>
        </p:txBody>
      </p:sp>
      <p:sp>
        <p:nvSpPr>
          <p:cNvPr id="4" name="CasellaDiTesto 3">
            <a:extLst>
              <a:ext uri="{FF2B5EF4-FFF2-40B4-BE49-F238E27FC236}">
                <a16:creationId xmlns:a16="http://schemas.microsoft.com/office/drawing/2014/main" id="{0A5558EC-0A26-C83C-B0B7-C807A2021CA0}"/>
              </a:ext>
            </a:extLst>
          </p:cNvPr>
          <p:cNvSpPr txBox="1"/>
          <p:nvPr/>
        </p:nvSpPr>
        <p:spPr>
          <a:xfrm>
            <a:off x="4622944" y="2706759"/>
            <a:ext cx="4234809" cy="2800767"/>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30 cluster</a:t>
            </a:r>
          </a:p>
          <a:p>
            <a:r>
              <a:rPr lang="it-IT" sz="1600" dirty="0">
                <a:effectLst/>
                <a:latin typeface="Times New Roman" panose="02020603050405020304" pitchFamily="18" charset="0"/>
                <a:ea typeface="SimSun" panose="02010600030101010101" pitchFamily="2" charset="-122"/>
              </a:rPr>
              <a:t>– Deviance Post PCA And Clustering: 89.35%</a:t>
            </a:r>
          </a:p>
          <a:p>
            <a:r>
              <a:rPr lang="it-IT" sz="1600" dirty="0">
                <a:effectLst/>
                <a:latin typeface="Times New Roman" panose="02020603050405020304" pitchFamily="18" charset="0"/>
                <a:ea typeface="SimSun" panose="02010600030101010101" pitchFamily="2" charset="-122"/>
              </a:rPr>
              <a:t>– Total Lost Deviance: 10.65%</a:t>
            </a:r>
          </a:p>
          <a:p>
            <a:r>
              <a:rPr lang="it-IT" sz="1600" dirty="0">
                <a:effectLst/>
                <a:latin typeface="Times New Roman" panose="02020603050405020304" pitchFamily="18" charset="0"/>
                <a:ea typeface="SimSun" panose="02010600030101010101" pitchFamily="2" charset="-122"/>
              </a:rPr>
              <a:t>– Deviance Post PCA: 90.83%</a:t>
            </a:r>
          </a:p>
          <a:p>
            <a:r>
              <a:rPr lang="it-IT" sz="1600" dirty="0">
                <a:effectLst/>
                <a:latin typeface="Times New Roman" panose="02020603050405020304" pitchFamily="18" charset="0"/>
                <a:ea typeface="SimSun" panose="02010600030101010101" pitchFamily="2" charset="-122"/>
              </a:rPr>
              <a:t>– Relative Lost Deviance: 1.48%</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50 cluster</a:t>
            </a:r>
          </a:p>
          <a:p>
            <a:r>
              <a:rPr lang="it-IT" sz="1600" dirty="0">
                <a:effectLst/>
                <a:latin typeface="Times New Roman" panose="02020603050405020304" pitchFamily="18" charset="0"/>
                <a:ea typeface="SimSun" panose="02010600030101010101" pitchFamily="2" charset="-122"/>
              </a:rPr>
              <a:t>– Deviance Post PCA And Clustering: 90.12%</a:t>
            </a:r>
          </a:p>
          <a:p>
            <a:r>
              <a:rPr lang="it-IT" sz="1600" dirty="0">
                <a:effectLst/>
                <a:latin typeface="Times New Roman" panose="02020603050405020304" pitchFamily="18" charset="0"/>
                <a:ea typeface="SimSun" panose="02010600030101010101" pitchFamily="2" charset="-122"/>
              </a:rPr>
              <a:t>– Total Lost Deviance: 9.88%</a:t>
            </a:r>
          </a:p>
          <a:p>
            <a:r>
              <a:rPr lang="it-IT" sz="1600" dirty="0">
                <a:effectLst/>
                <a:latin typeface="Times New Roman" panose="02020603050405020304" pitchFamily="18" charset="0"/>
                <a:ea typeface="SimSun" panose="02010600030101010101" pitchFamily="2" charset="-122"/>
              </a:rPr>
              <a:t>– Deviance Post PCA: 90.83%</a:t>
            </a:r>
          </a:p>
          <a:p>
            <a:r>
              <a:rPr lang="it-IT" sz="1600" dirty="0">
                <a:effectLst/>
                <a:latin typeface="Times New Roman" panose="02020603050405020304" pitchFamily="18" charset="0"/>
                <a:ea typeface="SimSun" panose="02010600030101010101" pitchFamily="2" charset="-122"/>
              </a:rPr>
              <a:t>– Relative Lost Deviance: 0.71%</a:t>
            </a:r>
            <a:endParaRPr lang="it-IT" dirty="0">
              <a:latin typeface="Times New Roman" panose="02020603050405020304" pitchFamily="18" charset="0"/>
              <a:ea typeface="SimSun" panose="02010600030101010101" pitchFamily="2" charset="-122"/>
            </a:endParaRPr>
          </a:p>
        </p:txBody>
      </p:sp>
      <p:pic>
        <p:nvPicPr>
          <p:cNvPr id="12" name="Immagine 11">
            <a:extLst>
              <a:ext uri="{FF2B5EF4-FFF2-40B4-BE49-F238E27FC236}">
                <a16:creationId xmlns:a16="http://schemas.microsoft.com/office/drawing/2014/main" id="{75B6096B-AA89-B265-6BFB-904739E278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7753" y="2517933"/>
            <a:ext cx="2345635" cy="3421123"/>
          </a:xfrm>
          <a:prstGeom prst="rect">
            <a:avLst/>
          </a:prstGeom>
        </p:spPr>
      </p:pic>
    </p:spTree>
    <p:extLst>
      <p:ext uri="{BB962C8B-B14F-4D97-AF65-F5344CB8AC3E}">
        <p14:creationId xmlns:p14="http://schemas.microsoft.com/office/powerpoint/2010/main" val="27618887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3. Clustering</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562720" y="1740646"/>
            <a:ext cx="10895109" cy="4031873"/>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Supponiamo di intraprendere la scelta di salvare </a:t>
            </a:r>
            <a:r>
              <a:rPr lang="it-IT" sz="1600" b="1" dirty="0">
                <a:effectLst/>
                <a:latin typeface="Times New Roman" panose="02020603050405020304" pitchFamily="18" charset="0"/>
                <a:ea typeface="SimSun" panose="02010600030101010101" pitchFamily="2" charset="-122"/>
              </a:rPr>
              <a:t>5 componenti principali </a:t>
            </a:r>
            <a:r>
              <a:rPr lang="it-IT" sz="1600" dirty="0">
                <a:effectLst/>
                <a:latin typeface="Times New Roman" panose="02020603050405020304" pitchFamily="18" charset="0"/>
                <a:ea typeface="SimSun" panose="02010600030101010101" pitchFamily="2" charset="-122"/>
              </a:rPr>
              <a:t>in seguito al PCA il workload presenta l’94,10% della devianza spiegata totale. In base al numero di cluster scelti determino la devianza spiegata totale, la devianza persa e la devianza persa relativa all’operazione di clustering:</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5 cluster</a:t>
            </a:r>
          </a:p>
          <a:p>
            <a:r>
              <a:rPr lang="it-IT" sz="1600" dirty="0">
                <a:effectLst/>
                <a:latin typeface="Times New Roman" panose="02020603050405020304" pitchFamily="18" charset="0"/>
                <a:ea typeface="SimSun" panose="02010600030101010101" pitchFamily="2" charset="-122"/>
              </a:rPr>
              <a:t>– Deviance Post PCA And Clustering: 69.35%</a:t>
            </a:r>
          </a:p>
          <a:p>
            <a:r>
              <a:rPr lang="it-IT" sz="1600" dirty="0">
                <a:effectLst/>
                <a:latin typeface="Times New Roman" panose="02020603050405020304" pitchFamily="18" charset="0"/>
                <a:ea typeface="SimSun" panose="02010600030101010101" pitchFamily="2" charset="-122"/>
              </a:rPr>
              <a:t>– Total Lost Deviance: 30.65%</a:t>
            </a:r>
          </a:p>
          <a:p>
            <a:r>
              <a:rPr lang="it-IT" sz="1600" dirty="0">
                <a:effectLst/>
                <a:latin typeface="Times New Roman" panose="02020603050405020304" pitchFamily="18" charset="0"/>
                <a:ea typeface="SimSun" panose="02010600030101010101" pitchFamily="2" charset="-122"/>
              </a:rPr>
              <a:t>– Deviance Post PCA: 94.10%</a:t>
            </a:r>
          </a:p>
          <a:p>
            <a:r>
              <a:rPr lang="it-IT" sz="1600" dirty="0">
                <a:effectLst/>
                <a:latin typeface="Times New Roman" panose="02020603050405020304" pitchFamily="18" charset="0"/>
                <a:ea typeface="SimSun" panose="02010600030101010101" pitchFamily="2" charset="-122"/>
              </a:rPr>
              <a:t>– Relative Lost Deviance: 24.75%</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10 cluster</a:t>
            </a:r>
          </a:p>
          <a:p>
            <a:r>
              <a:rPr lang="it-IT" sz="1600" dirty="0">
                <a:effectLst/>
                <a:latin typeface="Times New Roman" panose="02020603050405020304" pitchFamily="18" charset="0"/>
                <a:ea typeface="SimSun" panose="02010600030101010101" pitchFamily="2" charset="-122"/>
              </a:rPr>
              <a:t>– Deviance Post PCA And Clustering: 85.00%</a:t>
            </a:r>
          </a:p>
          <a:p>
            <a:r>
              <a:rPr lang="it-IT" sz="1600" dirty="0">
                <a:effectLst/>
                <a:latin typeface="Times New Roman" panose="02020603050405020304" pitchFamily="18" charset="0"/>
                <a:ea typeface="SimSun" panose="02010600030101010101" pitchFamily="2" charset="-122"/>
              </a:rPr>
              <a:t>– Total Lost Deviance: 15.00%</a:t>
            </a:r>
          </a:p>
          <a:p>
            <a:r>
              <a:rPr lang="it-IT" sz="1600" dirty="0">
                <a:effectLst/>
                <a:latin typeface="Times New Roman" panose="02020603050405020304" pitchFamily="18" charset="0"/>
                <a:ea typeface="SimSun" panose="02010600030101010101" pitchFamily="2" charset="-122"/>
              </a:rPr>
              <a:t>– Deviance Post PCA: 94.10%</a:t>
            </a:r>
          </a:p>
          <a:p>
            <a:r>
              <a:rPr lang="it-IT" sz="1600" dirty="0">
                <a:effectLst/>
                <a:latin typeface="Times New Roman" panose="02020603050405020304" pitchFamily="18" charset="0"/>
                <a:ea typeface="SimSun" panose="02010600030101010101" pitchFamily="2" charset="-122"/>
              </a:rPr>
              <a:t>– Relative Lost Deviance: 9.10%</a:t>
            </a:r>
          </a:p>
          <a:p>
            <a:endParaRPr lang="it-IT" sz="1600" dirty="0">
              <a:effectLst/>
              <a:latin typeface="Times New Roman" panose="02020603050405020304" pitchFamily="18" charset="0"/>
              <a:ea typeface="SimSun" panose="02010600030101010101" pitchFamily="2" charset="-122"/>
            </a:endParaRP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8451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PCA &amp; Clustering with 5 PC</a:t>
            </a:r>
            <a:endParaRPr lang="it-IT" b="1" dirty="0"/>
          </a:p>
        </p:txBody>
      </p:sp>
      <p:sp>
        <p:nvSpPr>
          <p:cNvPr id="4" name="CasellaDiTesto 3">
            <a:extLst>
              <a:ext uri="{FF2B5EF4-FFF2-40B4-BE49-F238E27FC236}">
                <a16:creationId xmlns:a16="http://schemas.microsoft.com/office/drawing/2014/main" id="{0A5558EC-0A26-C83C-B0B7-C807A2021CA0}"/>
              </a:ext>
            </a:extLst>
          </p:cNvPr>
          <p:cNvSpPr txBox="1"/>
          <p:nvPr/>
        </p:nvSpPr>
        <p:spPr>
          <a:xfrm>
            <a:off x="4622944" y="2706759"/>
            <a:ext cx="4234809" cy="2800767"/>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30 cluster</a:t>
            </a:r>
          </a:p>
          <a:p>
            <a:r>
              <a:rPr lang="it-IT" sz="1600" dirty="0">
                <a:effectLst/>
                <a:latin typeface="Times New Roman" panose="02020603050405020304" pitchFamily="18" charset="0"/>
                <a:ea typeface="SimSun" panose="02010600030101010101" pitchFamily="2" charset="-122"/>
              </a:rPr>
              <a:t>– Deviance Post PCA And Clustering: 91.80%</a:t>
            </a:r>
          </a:p>
          <a:p>
            <a:r>
              <a:rPr lang="it-IT" sz="1600" dirty="0">
                <a:effectLst/>
                <a:latin typeface="Times New Roman" panose="02020603050405020304" pitchFamily="18" charset="0"/>
                <a:ea typeface="SimSun" panose="02010600030101010101" pitchFamily="2" charset="-122"/>
              </a:rPr>
              <a:t>– Total Lost Deviance: 8.20%</a:t>
            </a:r>
          </a:p>
          <a:p>
            <a:r>
              <a:rPr lang="it-IT" sz="1600" dirty="0">
                <a:effectLst/>
                <a:latin typeface="Times New Roman" panose="02020603050405020304" pitchFamily="18" charset="0"/>
                <a:ea typeface="SimSun" panose="02010600030101010101" pitchFamily="2" charset="-122"/>
              </a:rPr>
              <a:t>– Deviance Post PCA: 94.10%</a:t>
            </a:r>
          </a:p>
          <a:p>
            <a:r>
              <a:rPr lang="it-IT" sz="1600" dirty="0">
                <a:effectLst/>
                <a:latin typeface="Times New Roman" panose="02020603050405020304" pitchFamily="18" charset="0"/>
                <a:ea typeface="SimSun" panose="02010600030101010101" pitchFamily="2" charset="-122"/>
              </a:rPr>
              <a:t>– Relative Lost Deviance: 2.29%</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 per una clusterizzazione con </a:t>
            </a:r>
            <a:r>
              <a:rPr lang="it-IT" sz="1600" b="1" dirty="0">
                <a:effectLst/>
                <a:latin typeface="Times New Roman" panose="02020603050405020304" pitchFamily="18" charset="0"/>
                <a:ea typeface="SimSun" panose="02010600030101010101" pitchFamily="2" charset="-122"/>
              </a:rPr>
              <a:t>50 cluster</a:t>
            </a:r>
          </a:p>
          <a:p>
            <a:r>
              <a:rPr lang="it-IT" sz="1600" dirty="0">
                <a:effectLst/>
                <a:latin typeface="Times New Roman" panose="02020603050405020304" pitchFamily="18" charset="0"/>
                <a:ea typeface="SimSun" panose="02010600030101010101" pitchFamily="2" charset="-122"/>
              </a:rPr>
              <a:t>– Deviance Post PCA And Clustering: 92.68%</a:t>
            </a:r>
          </a:p>
          <a:p>
            <a:r>
              <a:rPr lang="it-IT" sz="1600" dirty="0">
                <a:effectLst/>
                <a:latin typeface="Times New Roman" panose="02020603050405020304" pitchFamily="18" charset="0"/>
                <a:ea typeface="SimSun" panose="02010600030101010101" pitchFamily="2" charset="-122"/>
              </a:rPr>
              <a:t>– Total Lost Deviance: 7.32%</a:t>
            </a:r>
          </a:p>
          <a:p>
            <a:r>
              <a:rPr lang="it-IT" sz="1600" dirty="0">
                <a:effectLst/>
                <a:latin typeface="Times New Roman" panose="02020603050405020304" pitchFamily="18" charset="0"/>
                <a:ea typeface="SimSun" panose="02010600030101010101" pitchFamily="2" charset="-122"/>
              </a:rPr>
              <a:t>– Deviance Post PCA: 94.10%</a:t>
            </a:r>
          </a:p>
          <a:p>
            <a:r>
              <a:rPr lang="it-IT" sz="1600" dirty="0">
                <a:effectLst/>
                <a:latin typeface="Times New Roman" panose="02020603050405020304" pitchFamily="18" charset="0"/>
                <a:ea typeface="SimSun" panose="02010600030101010101" pitchFamily="2" charset="-122"/>
              </a:rPr>
              <a:t>– Relative Lost Deviance: 1.42%</a:t>
            </a:r>
            <a:endParaRPr lang="it-IT" dirty="0">
              <a:latin typeface="Times New Roman" panose="02020603050405020304" pitchFamily="18" charset="0"/>
              <a:ea typeface="SimSun" panose="02010600030101010101" pitchFamily="2" charset="-122"/>
            </a:endParaRPr>
          </a:p>
        </p:txBody>
      </p:sp>
      <p:pic>
        <p:nvPicPr>
          <p:cNvPr id="5" name="Immagine 4">
            <a:extLst>
              <a:ext uri="{FF2B5EF4-FFF2-40B4-BE49-F238E27FC236}">
                <a16:creationId xmlns:a16="http://schemas.microsoft.com/office/drawing/2014/main" id="{750CD2CA-6EF0-D789-5D0B-F14A1633D3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7753" y="2445259"/>
            <a:ext cx="2581555" cy="3789488"/>
          </a:xfrm>
          <a:prstGeom prst="rect">
            <a:avLst/>
          </a:prstGeom>
        </p:spPr>
      </p:pic>
    </p:spTree>
    <p:extLst>
      <p:ext uri="{BB962C8B-B14F-4D97-AF65-F5344CB8AC3E}">
        <p14:creationId xmlns:p14="http://schemas.microsoft.com/office/powerpoint/2010/main" val="3353958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10;&#10;Descrizione generata automaticamente">
            <a:extLst>
              <a:ext uri="{FF2B5EF4-FFF2-40B4-BE49-F238E27FC236}">
                <a16:creationId xmlns:a16="http://schemas.microsoft.com/office/drawing/2014/main" id="{12EF09AD-1E66-4408-8E47-C50A14D61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8" name="CasellaDiTesto 7">
            <a:extLst>
              <a:ext uri="{FF2B5EF4-FFF2-40B4-BE49-F238E27FC236}">
                <a16:creationId xmlns:a16="http://schemas.microsoft.com/office/drawing/2014/main" id="{6E0C6FD4-6C9F-A64D-502B-4F138C75F496}"/>
              </a:ext>
            </a:extLst>
          </p:cNvPr>
          <p:cNvSpPr txBox="1"/>
          <p:nvPr/>
        </p:nvSpPr>
        <p:spPr>
          <a:xfrm>
            <a:off x="1744691" y="1079324"/>
            <a:ext cx="8702617" cy="738664"/>
          </a:xfrm>
          <a:prstGeom prst="rect">
            <a:avLst/>
          </a:prstGeom>
          <a:noFill/>
        </p:spPr>
        <p:txBody>
          <a:bodyPr wrap="square">
            <a:spAutoFit/>
          </a:bodyPr>
          <a:lstStyle/>
          <a:p>
            <a:pPr algn="ctr"/>
            <a:br>
              <a:rPr lang="it-IT" sz="2400" b="1" dirty="0">
                <a:latin typeface="Times New Roman" panose="02020603050405020304" pitchFamily="18" charset="0"/>
                <a:ea typeface="SimSun" panose="02010600030101010101" pitchFamily="2" charset="-122"/>
              </a:rPr>
            </a:br>
            <a:endParaRPr lang="it-IT" dirty="0">
              <a:latin typeface="Times New Roman" panose="02020603050405020304"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CC33A1A4-47D5-DAE6-B47F-E87B0109905C}"/>
              </a:ext>
            </a:extLst>
          </p:cNvPr>
          <p:cNvSpPr txBox="1"/>
          <p:nvPr/>
        </p:nvSpPr>
        <p:spPr>
          <a:xfrm>
            <a:off x="1264920" y="2085357"/>
            <a:ext cx="9471660" cy="2862322"/>
          </a:xfrm>
          <a:prstGeom prst="rect">
            <a:avLst/>
          </a:prstGeom>
          <a:noFill/>
        </p:spPr>
        <p:txBody>
          <a:bodyPr wrap="square">
            <a:spAutoFit/>
          </a:bodyPr>
          <a:lstStyle/>
          <a:p>
            <a:r>
              <a:rPr lang="it-IT" b="0" i="0" dirty="0">
                <a:effectLst/>
                <a:latin typeface="Times New Roman" panose="02020603050405020304" pitchFamily="18" charset="0"/>
                <a:cs typeface="Times New Roman" panose="02020603050405020304" pitchFamily="18" charset="0"/>
              </a:rPr>
              <a:t>Lo scopo dell’ homework consiste nel trovare un possibile </a:t>
            </a:r>
            <a:r>
              <a:rPr lang="it-IT" b="1" i="0" dirty="0">
                <a:effectLst/>
                <a:latin typeface="Times New Roman" panose="02020603050405020304" pitchFamily="18" charset="0"/>
                <a:cs typeface="Times New Roman" panose="02020603050405020304" pitchFamily="18" charset="0"/>
              </a:rPr>
              <a:t>workload sintetico </a:t>
            </a:r>
            <a:r>
              <a:rPr lang="it-IT" b="0" i="0" dirty="0">
                <a:effectLst/>
                <a:latin typeface="Times New Roman" panose="02020603050405020304" pitchFamily="18" charset="0"/>
                <a:cs typeface="Times New Roman" panose="02020603050405020304" pitchFamily="18" charset="0"/>
              </a:rPr>
              <a:t>partendo da un</a:t>
            </a:r>
            <a:br>
              <a:rPr lang="it-IT" dirty="0">
                <a:latin typeface="Times New Roman" panose="02020603050405020304" pitchFamily="18" charset="0"/>
                <a:cs typeface="Times New Roman" panose="02020603050405020304" pitchFamily="18" charset="0"/>
              </a:rPr>
            </a:br>
            <a:r>
              <a:rPr lang="it-IT" b="1" i="0" dirty="0">
                <a:effectLst/>
                <a:latin typeface="Times New Roman" panose="02020603050405020304" pitchFamily="18" charset="0"/>
                <a:cs typeface="Times New Roman" panose="02020603050405020304" pitchFamily="18" charset="0"/>
              </a:rPr>
              <a:t>workload reale </a:t>
            </a:r>
            <a:r>
              <a:rPr lang="it-IT" b="0" i="0" dirty="0">
                <a:effectLst/>
                <a:latin typeface="Times New Roman" panose="02020603050405020304" pitchFamily="18" charset="0"/>
                <a:cs typeface="Times New Roman" panose="02020603050405020304" pitchFamily="18" charset="0"/>
              </a:rPr>
              <a:t>dato in input.</a:t>
            </a:r>
          </a:p>
          <a:p>
            <a:endParaRPr lang="it-IT" b="0" i="0" dirty="0">
              <a:effectLst/>
              <a:latin typeface="Times New Roman" panose="02020603050405020304" pitchFamily="18" charset="0"/>
              <a:cs typeface="Times New Roman" panose="02020603050405020304" pitchFamily="18" charset="0"/>
            </a:endParaRPr>
          </a:p>
          <a:p>
            <a:pPr marL="342900" indent="-342900">
              <a:buAutoNum type="arabicParenR"/>
            </a:pPr>
            <a:r>
              <a:rPr lang="it-IT" b="0" i="0" dirty="0">
                <a:effectLst/>
                <a:latin typeface="Times New Roman" panose="02020603050405020304" pitchFamily="18" charset="0"/>
                <a:cs typeface="Times New Roman" panose="02020603050405020304" pitchFamily="18" charset="0"/>
              </a:rPr>
              <a:t>In particolare, il workload sintetico richiesto dovr</a:t>
            </a:r>
            <a:r>
              <a:rPr lang="it-IT" dirty="0">
                <a:latin typeface="Times New Roman" panose="02020603050405020304" pitchFamily="18" charset="0"/>
                <a:cs typeface="Times New Roman" panose="02020603050405020304" pitchFamily="18" charset="0"/>
              </a:rPr>
              <a:t>à</a:t>
            </a:r>
            <a:r>
              <a:rPr lang="it-IT" b="0" i="0" dirty="0">
                <a:effectLst/>
                <a:latin typeface="Times New Roman" panose="02020603050405020304" pitchFamily="18" charset="0"/>
                <a:cs typeface="Times New Roman" panose="02020603050405020304" pitchFamily="18" charset="0"/>
              </a:rPr>
              <a:t> presentare il miglior trade-off tra nu-</a:t>
            </a:r>
            <a:br>
              <a:rPr lang="it-IT" dirty="0">
                <a:latin typeface="Times New Roman" panose="02020603050405020304" pitchFamily="18" charset="0"/>
                <a:cs typeface="Times New Roman" panose="02020603050405020304" pitchFamily="18" charset="0"/>
              </a:rPr>
            </a:br>
            <a:r>
              <a:rPr lang="it-IT" b="0" i="0" dirty="0">
                <a:effectLst/>
                <a:latin typeface="Times New Roman" panose="02020603050405020304" pitchFamily="18" charset="0"/>
                <a:cs typeface="Times New Roman" panose="02020603050405020304" pitchFamily="18" charset="0"/>
              </a:rPr>
              <a:t>mero di Principal Component e numero di Cluster, e di conseguenza, presentare un buon</a:t>
            </a:r>
            <a:br>
              <a:rPr lang="it-IT" dirty="0">
                <a:latin typeface="Times New Roman" panose="02020603050405020304" pitchFamily="18" charset="0"/>
                <a:cs typeface="Times New Roman" panose="02020603050405020304" pitchFamily="18" charset="0"/>
              </a:rPr>
            </a:br>
            <a:r>
              <a:rPr lang="it-IT" b="0" i="0" dirty="0">
                <a:effectLst/>
                <a:latin typeface="Times New Roman" panose="02020603050405020304" pitchFamily="18" charset="0"/>
                <a:cs typeface="Times New Roman" panose="02020603050405020304" pitchFamily="18" charset="0"/>
              </a:rPr>
              <a:t>compromesso tra devianza persa e riduzione delle dimensioni del workload.</a:t>
            </a:r>
          </a:p>
          <a:p>
            <a:pPr marL="342900" indent="-342900">
              <a:buAutoNum type="arabicParenR"/>
            </a:pPr>
            <a:endParaRPr lang="it-IT" b="0" i="0" dirty="0">
              <a:effectLst/>
              <a:latin typeface="Times New Roman" panose="02020603050405020304" pitchFamily="18" charset="0"/>
              <a:cs typeface="Times New Roman" panose="02020603050405020304" pitchFamily="18" charset="0"/>
            </a:endParaRPr>
          </a:p>
          <a:p>
            <a:pPr marL="342900" indent="-342900">
              <a:buAutoNum type="arabicParenR"/>
            </a:pPr>
            <a:r>
              <a:rPr lang="it-IT" b="0" i="0" dirty="0">
                <a:effectLst/>
                <a:latin typeface="Times New Roman" panose="02020603050405020304" pitchFamily="18" charset="0"/>
                <a:cs typeface="Times New Roman" panose="02020603050405020304" pitchFamily="18" charset="0"/>
              </a:rPr>
              <a:t>Infine, bisogna suggerire delle alternative per poter facilmente calcolare la devianza persa</a:t>
            </a:r>
            <a:br>
              <a:rPr lang="it-IT" dirty="0">
                <a:latin typeface="Times New Roman" panose="02020603050405020304" pitchFamily="18" charset="0"/>
                <a:cs typeface="Times New Roman" panose="02020603050405020304" pitchFamily="18" charset="0"/>
              </a:rPr>
            </a:br>
            <a:r>
              <a:rPr lang="it-IT" b="0" i="0" dirty="0">
                <a:effectLst/>
                <a:latin typeface="Times New Roman" panose="02020603050405020304" pitchFamily="18" charset="0"/>
                <a:cs typeface="Times New Roman" panose="02020603050405020304" pitchFamily="18" charset="0"/>
              </a:rPr>
              <a:t>successivamente alle applicazioni di PCA e Clustering</a:t>
            </a:r>
            <a:r>
              <a:rPr lang="it-IT" dirty="0">
                <a:latin typeface="Times New Roman" panose="02020603050405020304" pitchFamily="18" charset="0"/>
                <a:cs typeface="Times New Roman" panose="02020603050405020304" pitchFamily="18" charset="0"/>
              </a:rPr>
              <a:t> (</a:t>
            </a:r>
            <a:r>
              <a:rPr lang="it-IT" b="0" i="0" dirty="0">
                <a:effectLst/>
                <a:latin typeface="Times New Roman" panose="02020603050405020304" pitchFamily="18" charset="0"/>
                <a:cs typeface="Times New Roman" panose="02020603050405020304" pitchFamily="18" charset="0"/>
              </a:rPr>
              <a:t>Analisi di sensitivit</a:t>
            </a:r>
            <a:r>
              <a:rPr lang="it-IT" dirty="0">
                <a:latin typeface="Times New Roman" panose="02020603050405020304" pitchFamily="18" charset="0"/>
                <a:cs typeface="Times New Roman" panose="02020603050405020304" pitchFamily="18" charset="0"/>
              </a:rPr>
              <a:t>à</a:t>
            </a:r>
            <a:r>
              <a:rPr lang="it-IT" b="0" i="0" dirty="0">
                <a:effectLst/>
                <a:latin typeface="Times New Roman" panose="02020603050405020304" pitchFamily="18" charset="0"/>
                <a:cs typeface="Times New Roman" panose="02020603050405020304" pitchFamily="18" charset="0"/>
              </a:rPr>
              <a:t>, come varia</a:t>
            </a:r>
            <a:br>
              <a:rPr lang="it-IT" dirty="0">
                <a:latin typeface="Times New Roman" panose="02020603050405020304" pitchFamily="18" charset="0"/>
                <a:cs typeface="Times New Roman" panose="02020603050405020304" pitchFamily="18" charset="0"/>
              </a:rPr>
            </a:br>
            <a:r>
              <a:rPr lang="it-IT" b="0" i="0" dirty="0">
                <a:effectLst/>
                <a:latin typeface="Times New Roman" panose="02020603050405020304" pitchFamily="18" charset="0"/>
                <a:cs typeface="Times New Roman" panose="02020603050405020304" pitchFamily="18" charset="0"/>
              </a:rPr>
              <a:t>la varianza persa con differenti valori di componenti principali e cluster).</a:t>
            </a:r>
            <a:endParaRPr lang="it-IT" dirty="0">
              <a:latin typeface="Times New Roman" panose="02020603050405020304" pitchFamily="18" charset="0"/>
              <a:cs typeface="Times New Roman" panose="02020603050405020304" pitchFamily="18" charset="0"/>
            </a:endParaRPr>
          </a:p>
        </p:txBody>
      </p:sp>
      <p:sp>
        <p:nvSpPr>
          <p:cNvPr id="11" name="CasellaDiTesto 10">
            <a:extLst>
              <a:ext uri="{FF2B5EF4-FFF2-40B4-BE49-F238E27FC236}">
                <a16:creationId xmlns:a16="http://schemas.microsoft.com/office/drawing/2014/main" id="{C088F046-B2A4-3060-54EC-B1200C740D50}"/>
              </a:ext>
            </a:extLst>
          </p:cNvPr>
          <p:cNvSpPr txBox="1"/>
          <p:nvPr/>
        </p:nvSpPr>
        <p:spPr>
          <a:xfrm>
            <a:off x="5034424" y="1023276"/>
            <a:ext cx="2768456" cy="369332"/>
          </a:xfrm>
          <a:prstGeom prst="rect">
            <a:avLst/>
          </a:prstGeom>
          <a:noFill/>
        </p:spPr>
        <p:txBody>
          <a:bodyPr wrap="square">
            <a:spAutoFit/>
          </a:bodyPr>
          <a:lstStyle/>
          <a:p>
            <a:r>
              <a:rPr lang="it-IT" sz="1800" b="1" dirty="0">
                <a:latin typeface="Times New Roman" panose="02020603050405020304" pitchFamily="18" charset="0"/>
                <a:ea typeface="SimSun" panose="02010600030101010101" pitchFamily="2" charset="-122"/>
              </a:rPr>
              <a:t>Homework Questions</a:t>
            </a:r>
            <a:endParaRPr lang="it-IT" b="1" dirty="0"/>
          </a:p>
        </p:txBody>
      </p:sp>
      <p:sp>
        <p:nvSpPr>
          <p:cNvPr id="13" name="CasellaDiTesto 12">
            <a:extLst>
              <a:ext uri="{FF2B5EF4-FFF2-40B4-BE49-F238E27FC236}">
                <a16:creationId xmlns:a16="http://schemas.microsoft.com/office/drawing/2014/main" id="{43EBA390-8FEF-E65C-11A6-7F4A3612C0BC}"/>
              </a:ext>
            </a:extLst>
          </p:cNvPr>
          <p:cNvSpPr txBox="1"/>
          <p:nvPr/>
        </p:nvSpPr>
        <p:spPr>
          <a:xfrm>
            <a:off x="4035867" y="142322"/>
            <a:ext cx="4487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0. Introduction </a:t>
            </a:r>
          </a:p>
        </p:txBody>
      </p:sp>
    </p:spTree>
    <p:extLst>
      <p:ext uri="{BB962C8B-B14F-4D97-AF65-F5344CB8AC3E}">
        <p14:creationId xmlns:p14="http://schemas.microsoft.com/office/powerpoint/2010/main" val="210133893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4. Sensitivity Analysis</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562720" y="1677036"/>
            <a:ext cx="10895109" cy="830997"/>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Il grafico, elaborato in Matlab, indica la percentuale di devianza associata al workload sintetico la quale viene fatta variare in base a due fattori: il numero scelto di componenti principali (vedi legenda) ed il numero di cluster utilizzati (vedi asse x). Gli Upper Bound rappresentano la devianza che potremmo aver avuto senza aver effettuato la clusterizzazione.</a:t>
            </a: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9106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Sensitivity Analysis</a:t>
            </a:r>
            <a:endParaRPr lang="it-IT" b="1" dirty="0"/>
          </a:p>
        </p:txBody>
      </p:sp>
      <p:pic>
        <p:nvPicPr>
          <p:cNvPr id="8" name="Immagine 7">
            <a:extLst>
              <a:ext uri="{FF2B5EF4-FFF2-40B4-BE49-F238E27FC236}">
                <a16:creationId xmlns:a16="http://schemas.microsoft.com/office/drawing/2014/main" id="{6CDF4ADE-1405-2BE2-40E9-E51EAB6C93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720" y="2553728"/>
            <a:ext cx="6711276" cy="3549519"/>
          </a:xfrm>
          <a:prstGeom prst="rect">
            <a:avLst/>
          </a:prstGeom>
        </p:spPr>
      </p:pic>
      <p:pic>
        <p:nvPicPr>
          <p:cNvPr id="11" name="Immagine 10" descr="Immagine che contiene tavolo&#10;&#10;Descrizione generata automaticamente">
            <a:extLst>
              <a:ext uri="{FF2B5EF4-FFF2-40B4-BE49-F238E27FC236}">
                <a16:creationId xmlns:a16="http://schemas.microsoft.com/office/drawing/2014/main" id="{6D4DDC72-117F-9163-1920-1EB2C43C97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8672" y="3332681"/>
            <a:ext cx="4253730" cy="1848283"/>
          </a:xfrm>
          <a:prstGeom prst="rect">
            <a:avLst/>
          </a:prstGeom>
        </p:spPr>
      </p:pic>
    </p:spTree>
    <p:extLst>
      <p:ext uri="{BB962C8B-B14F-4D97-AF65-F5344CB8AC3E}">
        <p14:creationId xmlns:p14="http://schemas.microsoft.com/office/powerpoint/2010/main" val="30249514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4. Sensitivity Analysis</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562720" y="1677036"/>
            <a:ext cx="10895109" cy="338554"/>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Mentre il grafico della devianza persa totale risulta essere il seguente:</a:t>
            </a: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9106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Sensitivity Analysis</a:t>
            </a:r>
            <a:endParaRPr lang="it-IT" b="1" dirty="0"/>
          </a:p>
        </p:txBody>
      </p:sp>
      <p:pic>
        <p:nvPicPr>
          <p:cNvPr id="4" name="Immagine 3">
            <a:extLst>
              <a:ext uri="{FF2B5EF4-FFF2-40B4-BE49-F238E27FC236}">
                <a16:creationId xmlns:a16="http://schemas.microsoft.com/office/drawing/2014/main" id="{80B41DE8-06B3-38C1-537E-321925E18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95" y="2482062"/>
            <a:ext cx="6647437" cy="3549520"/>
          </a:xfrm>
          <a:prstGeom prst="rect">
            <a:avLst/>
          </a:prstGeom>
        </p:spPr>
      </p:pic>
      <p:pic>
        <p:nvPicPr>
          <p:cNvPr id="7" name="Immagine 6" descr="Immagine che contiene tavolo&#10;&#10;Descrizione generata automaticamente">
            <a:extLst>
              <a:ext uri="{FF2B5EF4-FFF2-40B4-BE49-F238E27FC236}">
                <a16:creationId xmlns:a16="http://schemas.microsoft.com/office/drawing/2014/main" id="{D1C769BD-CE88-6395-1323-52A9CD8E71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0631" y="3242527"/>
            <a:ext cx="4248374" cy="1848284"/>
          </a:xfrm>
          <a:prstGeom prst="rect">
            <a:avLst/>
          </a:prstGeom>
        </p:spPr>
      </p:pic>
    </p:spTree>
    <p:extLst>
      <p:ext uri="{BB962C8B-B14F-4D97-AF65-F5344CB8AC3E}">
        <p14:creationId xmlns:p14="http://schemas.microsoft.com/office/powerpoint/2010/main" val="353578244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4. Sensitivity Analysis</a:t>
            </a:r>
          </a:p>
        </p:txBody>
      </p:sp>
      <p:sp>
        <p:nvSpPr>
          <p:cNvPr id="16" name="CasellaDiTesto 15">
            <a:extLst>
              <a:ext uri="{FF2B5EF4-FFF2-40B4-BE49-F238E27FC236}">
                <a16:creationId xmlns:a16="http://schemas.microsoft.com/office/drawing/2014/main" id="{74692897-D318-0B7A-C01B-24056357FECF}"/>
              </a:ext>
            </a:extLst>
          </p:cNvPr>
          <p:cNvSpPr txBox="1"/>
          <p:nvPr/>
        </p:nvSpPr>
        <p:spPr>
          <a:xfrm>
            <a:off x="562720" y="1677036"/>
            <a:ext cx="10895109" cy="3293209"/>
          </a:xfrm>
          <a:prstGeom prst="rect">
            <a:avLst/>
          </a:prstGeom>
          <a:noFill/>
        </p:spPr>
        <p:txBody>
          <a:bodyPr wrap="square">
            <a:spAutoFit/>
          </a:bodyPr>
          <a:lstStyle/>
          <a:p>
            <a:r>
              <a:rPr lang="it-IT" sz="1600" dirty="0">
                <a:effectLst/>
                <a:latin typeface="Times New Roman" panose="02020603050405020304" pitchFamily="18" charset="0"/>
                <a:ea typeface="SimSun" panose="02010600030101010101" pitchFamily="2" charset="-122"/>
              </a:rPr>
              <a:t>Il </a:t>
            </a:r>
            <a:r>
              <a:rPr lang="it-IT" sz="1600" b="1" dirty="0">
                <a:effectLst/>
                <a:latin typeface="Times New Roman" panose="02020603050405020304" pitchFamily="18" charset="0"/>
                <a:ea typeface="SimSun" panose="02010600030101010101" pitchFamily="2" charset="-122"/>
              </a:rPr>
              <a:t>Trade-Off</a:t>
            </a:r>
            <a:r>
              <a:rPr lang="it-IT" sz="1600" dirty="0">
                <a:effectLst/>
                <a:latin typeface="Times New Roman" panose="02020603050405020304" pitchFamily="18" charset="0"/>
                <a:ea typeface="SimSun" panose="02010600030101010101" pitchFamily="2" charset="-122"/>
              </a:rPr>
              <a:t> fondamentale consiste in:</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 effettuare una scelta che mi consenta di ridurre significativamente il numero di osservazioni ed il numero di variabili del workload diminuendo l’effort e semplificando le successive analisi sul workload</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 effettuare una scelta che mi consenta di avere un workload sintetico quanto più rappresentativo del workload reale, ovvero presentare un workload sintetico che includa una ottima percentuale di devianza</a:t>
            </a:r>
          </a:p>
          <a:p>
            <a:endParaRPr lang="it-IT" sz="1600" dirty="0">
              <a:effectLst/>
              <a:latin typeface="Times New Roman" panose="02020603050405020304" pitchFamily="18" charset="0"/>
              <a:ea typeface="SimSun" panose="02010600030101010101" pitchFamily="2" charset="-122"/>
            </a:endParaRPr>
          </a:p>
          <a:p>
            <a:r>
              <a:rPr lang="it-IT" sz="1600" dirty="0">
                <a:effectLst/>
                <a:latin typeface="Times New Roman" panose="02020603050405020304" pitchFamily="18" charset="0"/>
                <a:ea typeface="SimSun" panose="02010600030101010101" pitchFamily="2" charset="-122"/>
              </a:rPr>
              <a:t>Tenendo conto delle considerazioni sopra citate, si è scelto di utilizzare una configurazione che prevede la scelta di </a:t>
            </a:r>
            <a:r>
              <a:rPr lang="it-IT" sz="1600" b="1" dirty="0">
                <a:effectLst/>
                <a:latin typeface="Times New Roman" panose="02020603050405020304" pitchFamily="18" charset="0"/>
                <a:ea typeface="SimSun" panose="02010600030101010101" pitchFamily="2" charset="-122"/>
              </a:rPr>
              <a:t>3 Componenti Principali e 10 Cluster</a:t>
            </a:r>
            <a:r>
              <a:rPr lang="it-IT" sz="1600" dirty="0">
                <a:effectLst/>
                <a:latin typeface="Times New Roman" panose="02020603050405020304" pitchFamily="18" charset="0"/>
                <a:ea typeface="SimSun" panose="02010600030101010101" pitchFamily="2" charset="-122"/>
              </a:rPr>
              <a:t>. La devianza del nuovo workload è </a:t>
            </a:r>
            <a:r>
              <a:rPr lang="it-IT" sz="1600" b="1" dirty="0">
                <a:effectLst/>
                <a:latin typeface="Times New Roman" panose="02020603050405020304" pitchFamily="18" charset="0"/>
                <a:ea typeface="SimSun" panose="02010600030101010101" pitchFamily="2" charset="-122"/>
              </a:rPr>
              <a:t>84,41%</a:t>
            </a:r>
            <a:r>
              <a:rPr lang="it-IT" sz="1600" dirty="0">
                <a:effectLst/>
                <a:latin typeface="Times New Roman" panose="02020603050405020304" pitchFamily="18" charset="0"/>
                <a:ea typeface="SimSun" panose="02010600030101010101" pitchFamily="2" charset="-122"/>
              </a:rPr>
              <a:t>. A nostro parere risulta conveniente tale scelta poich</a:t>
            </a:r>
            <a:r>
              <a:rPr lang="it-IT" sz="1600" dirty="0">
                <a:latin typeface="Times New Roman" panose="02020603050405020304" pitchFamily="18" charset="0"/>
                <a:ea typeface="SimSun" panose="02010600030101010101" pitchFamily="2" charset="-122"/>
              </a:rPr>
              <a:t>é,</a:t>
            </a:r>
            <a:r>
              <a:rPr lang="it-IT" sz="1600" dirty="0">
                <a:effectLst/>
                <a:latin typeface="Times New Roman" panose="02020603050405020304" pitchFamily="18" charset="0"/>
                <a:ea typeface="SimSun" panose="02010600030101010101" pitchFamily="2" charset="-122"/>
              </a:rPr>
              <a:t> come mostrato dal grafico, con un numero di cluster pari a 30 o 50 oppure con l’aggiunta di una componente principale, avremmo un aumento di devianza spiegata troppo basso e di conseguenza risulta non conveniente aumentare di molto il numero di cluster o di Principal Component.</a:t>
            </a: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9106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Sensitivity Analysis: Trade Off</a:t>
            </a:r>
            <a:endParaRPr lang="it-IT" b="1" dirty="0"/>
          </a:p>
        </p:txBody>
      </p:sp>
    </p:spTree>
    <p:extLst>
      <p:ext uri="{BB962C8B-B14F-4D97-AF65-F5344CB8AC3E}">
        <p14:creationId xmlns:p14="http://schemas.microsoft.com/office/powerpoint/2010/main" val="31996075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4. Sensitivity Analysis</a:t>
            </a: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9106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Sensitivity Analysis: Trade Off</a:t>
            </a:r>
            <a:endParaRPr lang="it-IT" b="1" dirty="0"/>
          </a:p>
        </p:txBody>
      </p:sp>
      <p:pic>
        <p:nvPicPr>
          <p:cNvPr id="7" name="Immagine 6" descr="Immagine che contiene tavolo&#10;&#10;Descrizione generata automaticamente">
            <a:extLst>
              <a:ext uri="{FF2B5EF4-FFF2-40B4-BE49-F238E27FC236}">
                <a16:creationId xmlns:a16="http://schemas.microsoft.com/office/drawing/2014/main" id="{D1404D15-D3F0-AEC1-7F3B-7000EB9D87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5882" y="2213841"/>
            <a:ext cx="3768179" cy="2135674"/>
          </a:xfrm>
          <a:prstGeom prst="rect">
            <a:avLst/>
          </a:prstGeom>
        </p:spPr>
      </p:pic>
      <p:sp>
        <p:nvSpPr>
          <p:cNvPr id="13" name="CasellaDiTesto 12">
            <a:extLst>
              <a:ext uri="{FF2B5EF4-FFF2-40B4-BE49-F238E27FC236}">
                <a16:creationId xmlns:a16="http://schemas.microsoft.com/office/drawing/2014/main" id="{195A17F8-0BA3-C545-98AA-9CFD94F98E4C}"/>
              </a:ext>
            </a:extLst>
          </p:cNvPr>
          <p:cNvSpPr txBox="1"/>
          <p:nvPr/>
        </p:nvSpPr>
        <p:spPr>
          <a:xfrm>
            <a:off x="1126844" y="2213841"/>
            <a:ext cx="4969156" cy="2031325"/>
          </a:xfrm>
          <a:prstGeom prst="rect">
            <a:avLst/>
          </a:prstGeom>
          <a:noFill/>
        </p:spPr>
        <p:txBody>
          <a:bodyPr wrap="square">
            <a:spAutoFit/>
          </a:bodyPr>
          <a:lstStyle/>
          <a:p>
            <a:r>
              <a:rPr lang="it-IT" dirty="0">
                <a:latin typeface="Times New Roman" panose="02020603050405020304" pitchFamily="18" charset="0"/>
                <a:ea typeface="SimSun" panose="02010600030101010101" pitchFamily="2" charset="-122"/>
              </a:rPr>
              <a:t>La figura m</a:t>
            </a:r>
            <a:r>
              <a:rPr lang="it-IT" sz="1800" dirty="0">
                <a:effectLst/>
                <a:latin typeface="Times New Roman" panose="02020603050405020304" pitchFamily="18" charset="0"/>
                <a:ea typeface="SimSun" panose="02010600030101010101" pitchFamily="2" charset="-122"/>
              </a:rPr>
              <a:t>ostra il numero di elementi associati a ciascuno dei dieci cluster. </a:t>
            </a:r>
            <a:endParaRPr lang="it-IT" dirty="0">
              <a:latin typeface="Times New Roman" panose="02020603050405020304" pitchFamily="18" charset="0"/>
              <a:ea typeface="SimSun" panose="02010600030101010101" pitchFamily="2" charset="-122"/>
            </a:endParaRPr>
          </a:p>
          <a:p>
            <a:endParaRPr lang="it-IT" sz="1800" dirty="0">
              <a:effectLst/>
              <a:latin typeface="Times New Roman" panose="02020603050405020304" pitchFamily="18" charset="0"/>
              <a:ea typeface="SimSun" panose="02010600030101010101" pitchFamily="2" charset="-122"/>
            </a:endParaRPr>
          </a:p>
          <a:p>
            <a:r>
              <a:rPr lang="it-IT" sz="1800" dirty="0">
                <a:effectLst/>
                <a:latin typeface="Times New Roman" panose="02020603050405020304" pitchFamily="18" charset="0"/>
                <a:ea typeface="SimSun" panose="02010600030101010101" pitchFamily="2" charset="-122"/>
              </a:rPr>
              <a:t>La scelta di un elemento per ogni cluster </a:t>
            </a:r>
            <a:r>
              <a:rPr lang="it-IT" dirty="0">
                <a:latin typeface="Times New Roman" panose="02020603050405020304" pitchFamily="18" charset="0"/>
                <a:ea typeface="SimSun" panose="02010600030101010101" pitchFamily="2" charset="-122"/>
              </a:rPr>
              <a:t>è</a:t>
            </a:r>
            <a:r>
              <a:rPr lang="it-IT" sz="1800" dirty="0">
                <a:effectLst/>
                <a:latin typeface="Times New Roman" panose="02020603050405020304" pitchFamily="18" charset="0"/>
                <a:ea typeface="SimSun" panose="02010600030101010101" pitchFamily="2" charset="-122"/>
              </a:rPr>
              <a:t> stata realizzata tramite un </a:t>
            </a:r>
            <a:r>
              <a:rPr lang="it-IT" sz="1800" b="1" dirty="0">
                <a:effectLst/>
                <a:latin typeface="Times New Roman" panose="02020603050405020304" pitchFamily="18" charset="0"/>
                <a:ea typeface="SimSun" panose="02010600030101010101" pitchFamily="2" charset="-122"/>
              </a:rPr>
              <a:t>campionamento randomico </a:t>
            </a:r>
            <a:r>
              <a:rPr lang="it-IT" sz="1800" dirty="0">
                <a:effectLst/>
                <a:latin typeface="Times New Roman" panose="02020603050405020304" pitchFamily="18" charset="0"/>
                <a:ea typeface="SimSun" panose="02010600030101010101" pitchFamily="2" charset="-122"/>
              </a:rPr>
              <a:t>il quale ci ha portati al Workload Sintetico mostrato nella successiva slide.</a:t>
            </a:r>
          </a:p>
        </p:txBody>
      </p:sp>
      <p:sp>
        <p:nvSpPr>
          <p:cNvPr id="14" name="CasellaDiTesto 13">
            <a:extLst>
              <a:ext uri="{FF2B5EF4-FFF2-40B4-BE49-F238E27FC236}">
                <a16:creationId xmlns:a16="http://schemas.microsoft.com/office/drawing/2014/main" id="{21D60FD8-CFCF-A746-9BC0-5F26A304E8E3}"/>
              </a:ext>
            </a:extLst>
          </p:cNvPr>
          <p:cNvSpPr txBox="1"/>
          <p:nvPr/>
        </p:nvSpPr>
        <p:spPr>
          <a:xfrm>
            <a:off x="6395882" y="4461189"/>
            <a:ext cx="4830997" cy="307777"/>
          </a:xfrm>
          <a:prstGeom prst="rect">
            <a:avLst/>
          </a:prstGeom>
          <a:noFill/>
        </p:spPr>
        <p:txBody>
          <a:bodyPr wrap="square">
            <a:spAutoFit/>
          </a:bodyPr>
          <a:lstStyle/>
          <a:p>
            <a:r>
              <a:rPr lang="it-IT" sz="1400" i="1" dirty="0">
                <a:latin typeface="Times New Roman" panose="02020603050405020304" pitchFamily="18" charset="0"/>
                <a:cs typeface="Times New Roman" panose="02020603050405020304" pitchFamily="18" charset="0"/>
              </a:rPr>
              <a:t>Counting Elements for each cluster (3 PC, 10 cluster)</a:t>
            </a:r>
          </a:p>
        </p:txBody>
      </p:sp>
    </p:spTree>
    <p:extLst>
      <p:ext uri="{BB962C8B-B14F-4D97-AF65-F5344CB8AC3E}">
        <p14:creationId xmlns:p14="http://schemas.microsoft.com/office/powerpoint/2010/main" val="18514866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0AF4EB10-17E5-3A26-A923-C8EAFCA3B887}"/>
              </a:ext>
            </a:extLst>
          </p:cNvPr>
          <p:cNvSpPr txBox="1"/>
          <p:nvPr/>
        </p:nvSpPr>
        <p:spPr>
          <a:xfrm>
            <a:off x="4035867" y="142322"/>
            <a:ext cx="3764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5. Conclusion</a:t>
            </a:r>
          </a:p>
        </p:txBody>
      </p:sp>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2" name="CasellaDiTesto 1">
            <a:extLst>
              <a:ext uri="{FF2B5EF4-FFF2-40B4-BE49-F238E27FC236}">
                <a16:creationId xmlns:a16="http://schemas.microsoft.com/office/drawing/2014/main" id="{734BC08C-E7B6-0104-E6AC-435B2032F3F0}"/>
              </a:ext>
            </a:extLst>
          </p:cNvPr>
          <p:cNvSpPr txBox="1"/>
          <p:nvPr/>
        </p:nvSpPr>
        <p:spPr>
          <a:xfrm>
            <a:off x="4622944" y="991061"/>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Synthetic Workload</a:t>
            </a:r>
            <a:endParaRPr lang="it-IT" b="1" dirty="0"/>
          </a:p>
        </p:txBody>
      </p:sp>
      <p:sp>
        <p:nvSpPr>
          <p:cNvPr id="13" name="CasellaDiTesto 12">
            <a:extLst>
              <a:ext uri="{FF2B5EF4-FFF2-40B4-BE49-F238E27FC236}">
                <a16:creationId xmlns:a16="http://schemas.microsoft.com/office/drawing/2014/main" id="{195A17F8-0BA3-C545-98AA-9CFD94F98E4C}"/>
              </a:ext>
            </a:extLst>
          </p:cNvPr>
          <p:cNvSpPr txBox="1"/>
          <p:nvPr/>
        </p:nvSpPr>
        <p:spPr>
          <a:xfrm>
            <a:off x="1240608" y="1792422"/>
            <a:ext cx="9710784" cy="1077218"/>
          </a:xfrm>
          <a:prstGeom prst="rect">
            <a:avLst/>
          </a:prstGeom>
          <a:noFill/>
        </p:spPr>
        <p:txBody>
          <a:bodyPr wrap="square">
            <a:spAutoFit/>
          </a:bodyPr>
          <a:lstStyle/>
          <a:p>
            <a:r>
              <a:rPr lang="it-IT" sz="1600" dirty="0">
                <a:latin typeface="Times New Roman" panose="02020603050405020304" pitchFamily="18" charset="0"/>
                <a:ea typeface="SimSun" panose="02010600030101010101" pitchFamily="2" charset="-122"/>
              </a:rPr>
              <a:t>Attraverso questo processo si è passati da un workload con 4995 osservazioni e 24 variabili ad</a:t>
            </a:r>
          </a:p>
          <a:p>
            <a:r>
              <a:rPr lang="it-IT" sz="1600" dirty="0">
                <a:latin typeface="Times New Roman" panose="02020603050405020304" pitchFamily="18" charset="0"/>
                <a:ea typeface="SimSun" panose="02010600030101010101" pitchFamily="2" charset="-122"/>
              </a:rPr>
              <a:t>un workload composto da 10 righe e 19 variabili. </a:t>
            </a:r>
          </a:p>
          <a:p>
            <a:r>
              <a:rPr lang="it-IT" sz="1600" dirty="0">
                <a:latin typeface="Times New Roman" panose="02020603050405020304" pitchFamily="18" charset="0"/>
                <a:ea typeface="SimSun" panose="02010600030101010101" pitchFamily="2" charset="-122"/>
              </a:rPr>
              <a:t>Alla scelta di </a:t>
            </a:r>
            <a:r>
              <a:rPr lang="it-IT" sz="1600" b="1" dirty="0">
                <a:latin typeface="Times New Roman" panose="02020603050405020304" pitchFamily="18" charset="0"/>
                <a:ea typeface="SimSun" panose="02010600030101010101" pitchFamily="2" charset="-122"/>
              </a:rPr>
              <a:t>3 Componenti Principali e 10 Cluster </a:t>
            </a:r>
            <a:r>
              <a:rPr lang="it-IT" sz="1600" dirty="0">
                <a:latin typeface="Times New Roman" panose="02020603050405020304" pitchFamily="18" charset="0"/>
                <a:ea typeface="SimSun" panose="02010600030101010101" pitchFamily="2" charset="-122"/>
              </a:rPr>
              <a:t>consegue una devianza dell’</a:t>
            </a:r>
            <a:r>
              <a:rPr lang="it-IT" sz="1600" b="1" dirty="0">
                <a:latin typeface="Times New Roman" panose="02020603050405020304" pitchFamily="18" charset="0"/>
                <a:ea typeface="SimSun" panose="02010600030101010101" pitchFamily="2" charset="-122"/>
              </a:rPr>
              <a:t>84,41%</a:t>
            </a:r>
            <a:r>
              <a:rPr lang="it-IT" sz="1600" dirty="0">
                <a:latin typeface="Times New Roman" panose="02020603050405020304" pitchFamily="18" charset="0"/>
                <a:ea typeface="SimSun" panose="02010600030101010101" pitchFamily="2" charset="-122"/>
              </a:rPr>
              <a:t> rispetto al workload reale. Infine, riportiamo quello che sarà il Workload Sintetico finale.</a:t>
            </a:r>
            <a:endParaRPr lang="it-IT" sz="1600" dirty="0">
              <a:effectLst/>
              <a:latin typeface="Times New Roman" panose="02020603050405020304" pitchFamily="18" charset="0"/>
              <a:ea typeface="SimSun" panose="02010600030101010101" pitchFamily="2" charset="-122"/>
            </a:endParaRPr>
          </a:p>
        </p:txBody>
      </p:sp>
      <p:pic>
        <p:nvPicPr>
          <p:cNvPr id="18" name="Immagine 17">
            <a:extLst>
              <a:ext uri="{FF2B5EF4-FFF2-40B4-BE49-F238E27FC236}">
                <a16:creationId xmlns:a16="http://schemas.microsoft.com/office/drawing/2014/main" id="{3234C819-0F91-9AA8-CF58-0DEDBB7D741B}"/>
              </a:ext>
            </a:extLst>
          </p:cNvPr>
          <p:cNvPicPr>
            <a:picLocks noChangeAspect="1"/>
          </p:cNvPicPr>
          <p:nvPr/>
        </p:nvPicPr>
        <p:blipFill rotWithShape="1">
          <a:blip r:embed="rId4">
            <a:extLst>
              <a:ext uri="{28A0092B-C50C-407E-A947-70E740481C1C}">
                <a14:useLocalDpi xmlns:a14="http://schemas.microsoft.com/office/drawing/2010/main" val="0"/>
              </a:ext>
            </a:extLst>
          </a:blip>
          <a:srcRect t="1970"/>
          <a:stretch/>
        </p:blipFill>
        <p:spPr>
          <a:xfrm>
            <a:off x="850585" y="3196424"/>
            <a:ext cx="10100807" cy="1365083"/>
          </a:xfrm>
          <a:prstGeom prst="rect">
            <a:avLst/>
          </a:prstGeom>
        </p:spPr>
      </p:pic>
    </p:spTree>
    <p:extLst>
      <p:ext uri="{BB962C8B-B14F-4D97-AF65-F5344CB8AC3E}">
        <p14:creationId xmlns:p14="http://schemas.microsoft.com/office/powerpoint/2010/main" val="1882231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93" name="CasellaDiTesto 92">
            <a:extLst>
              <a:ext uri="{FF2B5EF4-FFF2-40B4-BE49-F238E27FC236}">
                <a16:creationId xmlns:a16="http://schemas.microsoft.com/office/drawing/2014/main" id="{CF3F7CFF-4855-435A-50E2-D6A0DC03CA79}"/>
              </a:ext>
            </a:extLst>
          </p:cNvPr>
          <p:cNvSpPr txBox="1"/>
          <p:nvPr/>
        </p:nvSpPr>
        <p:spPr>
          <a:xfrm>
            <a:off x="5034424" y="1023276"/>
            <a:ext cx="276845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Data Understanding</a:t>
            </a:r>
            <a:endParaRPr lang="it-IT" b="1" dirty="0"/>
          </a:p>
        </p:txBody>
      </p:sp>
      <p:sp>
        <p:nvSpPr>
          <p:cNvPr id="3" name="CasellaDiTesto 2">
            <a:extLst>
              <a:ext uri="{FF2B5EF4-FFF2-40B4-BE49-F238E27FC236}">
                <a16:creationId xmlns:a16="http://schemas.microsoft.com/office/drawing/2014/main" id="{3CFB44D2-E240-F307-1850-868902737E31}"/>
              </a:ext>
            </a:extLst>
          </p:cNvPr>
          <p:cNvSpPr txBox="1"/>
          <p:nvPr/>
        </p:nvSpPr>
        <p:spPr>
          <a:xfrm>
            <a:off x="854438" y="1484451"/>
            <a:ext cx="10198443" cy="1384995"/>
          </a:xfrm>
          <a:prstGeom prst="rect">
            <a:avLst/>
          </a:prstGeom>
          <a:noFill/>
        </p:spPr>
        <p:txBody>
          <a:bodyPr wrap="square">
            <a:spAutoFit/>
          </a:bodyPr>
          <a:lstStyle/>
          <a:p>
            <a:pPr algn="l" rtl="0"/>
            <a:r>
              <a:rPr lang="it-IT" sz="1400" dirty="0">
                <a:effectLst/>
                <a:latin typeface="Times New Roman" panose="02020603050405020304" pitchFamily="18" charset="0"/>
                <a:cs typeface="Times New Roman" panose="02020603050405020304" pitchFamily="18" charset="0"/>
              </a:rPr>
              <a:t>Analizziamo nel particolare le caratteristiche del workload:</a:t>
            </a:r>
            <a:br>
              <a:rPr lang="it-IT" sz="1400" dirty="0">
                <a:effectLst/>
                <a:latin typeface="Times New Roman" panose="02020603050405020304" pitchFamily="18" charset="0"/>
                <a:cs typeface="Times New Roman" panose="02020603050405020304" pitchFamily="18" charset="0"/>
              </a:rPr>
            </a:br>
            <a:endParaRPr lang="it-IT" sz="1400" dirty="0">
              <a:effectLst/>
              <a:latin typeface="Times New Roman" panose="02020603050405020304" pitchFamily="18" charset="0"/>
              <a:cs typeface="Times New Roman" panose="02020603050405020304" pitchFamily="18" charset="0"/>
            </a:endParaRPr>
          </a:p>
          <a:p>
            <a:pPr marL="285750" indent="-285750" algn="l" rtl="0">
              <a:buFont typeface="Arial" panose="020B0604020202020204" pitchFamily="34" charset="0"/>
              <a:buChar char="•"/>
            </a:pPr>
            <a:r>
              <a:rPr lang="it-IT" sz="1400" b="1" dirty="0">
                <a:effectLst/>
                <a:latin typeface="Times New Roman" panose="02020603050405020304" pitchFamily="18" charset="0"/>
                <a:cs typeface="Times New Roman" panose="02020603050405020304" pitchFamily="18" charset="0"/>
              </a:rPr>
              <a:t>Columns</a:t>
            </a:r>
            <a:r>
              <a:rPr lang="it-IT" sz="1400" dirty="0">
                <a:effectLst/>
                <a:latin typeface="Times New Roman" panose="02020603050405020304" pitchFamily="18" charset="0"/>
                <a:cs typeface="Times New Roman" panose="02020603050405020304" pitchFamily="18" charset="0"/>
              </a:rPr>
              <a:t> N°: 24, il che corrisponde ad avere uno spazio di 24 dimensioni, ovvero 24</a:t>
            </a:r>
            <a:r>
              <a:rPr lang="it-IT" sz="1400" dirty="0">
                <a:latin typeface="Times New Roman" panose="02020603050405020304" pitchFamily="18" charset="0"/>
                <a:cs typeface="Times New Roman" panose="02020603050405020304" pitchFamily="18" charset="0"/>
              </a:rPr>
              <a:t> </a:t>
            </a:r>
            <a:r>
              <a:rPr lang="it-IT" sz="1400" dirty="0">
                <a:effectLst/>
                <a:latin typeface="Times New Roman" panose="02020603050405020304" pitchFamily="18" charset="0"/>
                <a:cs typeface="Times New Roman" panose="02020603050405020304" pitchFamily="18" charset="0"/>
              </a:rPr>
              <a:t>componenti variabili</a:t>
            </a:r>
            <a:endParaRPr lang="it-IT" sz="1400" dirty="0">
              <a:latin typeface="Times New Roman" panose="02020603050405020304" pitchFamily="18" charset="0"/>
              <a:cs typeface="Times New Roman" panose="02020603050405020304" pitchFamily="18" charset="0"/>
            </a:endParaRPr>
          </a:p>
          <a:p>
            <a:pPr marL="285750" indent="-285750" algn="l" rtl="0">
              <a:buFont typeface="Arial" panose="020B0604020202020204" pitchFamily="34" charset="0"/>
              <a:buChar char="•"/>
            </a:pPr>
            <a:r>
              <a:rPr lang="it-IT" sz="1400" b="1" dirty="0">
                <a:effectLst/>
                <a:latin typeface="Times New Roman" panose="02020603050405020304" pitchFamily="18" charset="0"/>
                <a:cs typeface="Times New Roman" panose="02020603050405020304" pitchFamily="18" charset="0"/>
              </a:rPr>
              <a:t>Lines</a:t>
            </a:r>
            <a:r>
              <a:rPr lang="it-IT" sz="1400" dirty="0">
                <a:effectLst/>
                <a:latin typeface="Times New Roman" panose="02020603050405020304" pitchFamily="18" charset="0"/>
                <a:cs typeface="Times New Roman" panose="02020603050405020304" pitchFamily="18" charset="0"/>
              </a:rPr>
              <a:t> N°: 4995, il che corrisponde ad avere 4995 osservazioni differenti, o istanze, per</a:t>
            </a:r>
            <a:r>
              <a:rPr lang="it-IT" sz="1400" dirty="0">
                <a:latin typeface="Times New Roman" panose="02020603050405020304" pitchFamily="18" charset="0"/>
                <a:cs typeface="Times New Roman" panose="02020603050405020304" pitchFamily="18" charset="0"/>
              </a:rPr>
              <a:t> </a:t>
            </a:r>
            <a:r>
              <a:rPr lang="it-IT" sz="1400" dirty="0">
                <a:effectLst/>
                <a:latin typeface="Times New Roman" panose="02020603050405020304" pitchFamily="18" charset="0"/>
                <a:cs typeface="Times New Roman" panose="02020603050405020304" pitchFamily="18" charset="0"/>
              </a:rPr>
              <a:t>ognuna delle 24 dimensioni</a:t>
            </a:r>
            <a:endParaRPr lang="it-IT" sz="1400" dirty="0">
              <a:latin typeface="Times New Roman" panose="02020603050405020304" pitchFamily="18" charset="0"/>
              <a:cs typeface="Times New Roman" panose="02020603050405020304" pitchFamily="18" charset="0"/>
            </a:endParaRPr>
          </a:p>
          <a:p>
            <a:pPr marL="285750" indent="-285750" algn="l" rtl="0">
              <a:buFont typeface="Arial" panose="020B0604020202020204" pitchFamily="34" charset="0"/>
              <a:buChar char="•"/>
            </a:pPr>
            <a:r>
              <a:rPr lang="it-IT" sz="1400" b="1" dirty="0">
                <a:effectLst/>
                <a:latin typeface="Times New Roman" panose="02020603050405020304" pitchFamily="18" charset="0"/>
                <a:cs typeface="Times New Roman" panose="02020603050405020304" pitchFamily="18" charset="0"/>
              </a:rPr>
              <a:t>Description</a:t>
            </a:r>
            <a:r>
              <a:rPr lang="it-IT" sz="1400" dirty="0">
                <a:effectLst/>
                <a:latin typeface="Times New Roman" panose="02020603050405020304" pitchFamily="18" charset="0"/>
                <a:cs typeface="Times New Roman" panose="02020603050405020304" pitchFamily="18" charset="0"/>
              </a:rPr>
              <a:t>: </a:t>
            </a:r>
            <a:r>
              <a:rPr lang="it-IT" sz="1400" dirty="0">
                <a:latin typeface="Times New Roman" panose="02020603050405020304" pitchFamily="18" charset="0"/>
                <a:cs typeface="Times New Roman" panose="02020603050405020304" pitchFamily="18" charset="0"/>
              </a:rPr>
              <a:t>è</a:t>
            </a:r>
            <a:r>
              <a:rPr lang="it-IT" sz="1400" dirty="0">
                <a:effectLst/>
                <a:latin typeface="Times New Roman" panose="02020603050405020304" pitchFamily="18" charset="0"/>
                <a:cs typeface="Times New Roman" panose="02020603050405020304" pitchFamily="18" charset="0"/>
              </a:rPr>
              <a:t> molto importante avere una minima conoscenza del dominio applicativo in modo tale da poter analizzare se gli outliers possano essere trascurabili o meno:</a:t>
            </a:r>
            <a:endParaRPr lang="it-IT" sz="1400" dirty="0">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DAAD4034-C112-FCE9-CFAF-D1DFAFAB2EED}"/>
              </a:ext>
            </a:extLst>
          </p:cNvPr>
          <p:cNvSpPr txBox="1"/>
          <p:nvPr/>
        </p:nvSpPr>
        <p:spPr>
          <a:xfrm>
            <a:off x="5244470" y="3034438"/>
            <a:ext cx="2814757" cy="3046988"/>
          </a:xfrm>
          <a:prstGeom prst="rect">
            <a:avLst/>
          </a:prstGeom>
          <a:noFill/>
        </p:spPr>
        <p:txBody>
          <a:bodyPr wrap="square">
            <a:spAutoFit/>
          </a:bodyPr>
          <a:lstStyle/>
          <a:p>
            <a:pPr marL="742950" lvl="1"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VmPeak</a:t>
            </a:r>
          </a:p>
          <a:p>
            <a:pPr marL="742950" lvl="1" indent="-285750">
              <a:buFont typeface="Arial" panose="020B0604020202020204" pitchFamily="34" charset="0"/>
              <a:buChar char="•"/>
            </a:pPr>
            <a:r>
              <a:rPr lang="it-IT" sz="1600" dirty="0" err="1">
                <a:effectLst/>
                <a:latin typeface="Times New Roman" panose="02020603050405020304" pitchFamily="18" charset="0"/>
                <a:cs typeface="Times New Roman" panose="02020603050405020304" pitchFamily="18" charset="0"/>
              </a:rPr>
              <a:t>VMsize</a:t>
            </a:r>
            <a:endParaRPr lang="it-IT"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VmHWM </a:t>
            </a:r>
            <a:endParaRPr lang="it-IT"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VmRSS</a:t>
            </a:r>
            <a:endParaRPr lang="it-IT"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VmPTE</a:t>
            </a:r>
          </a:p>
          <a:p>
            <a:pPr marL="742950" lvl="1" indent="-285750">
              <a:buFont typeface="Arial" panose="020B0604020202020204" pitchFamily="34" charset="0"/>
              <a:buChar char="•"/>
            </a:pPr>
            <a:r>
              <a:rPr lang="it-IT" sz="1600" dirty="0" err="1">
                <a:effectLst/>
                <a:latin typeface="Times New Roman" panose="02020603050405020304" pitchFamily="18" charset="0"/>
                <a:cs typeface="Times New Roman" panose="02020603050405020304" pitchFamily="18" charset="0"/>
              </a:rPr>
              <a:t>Threads</a:t>
            </a:r>
            <a:endParaRPr lang="it-IT"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MemFree</a:t>
            </a:r>
            <a:endParaRPr lang="it-IT"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Buffers</a:t>
            </a:r>
            <a:endParaRPr lang="it-IT"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Cached</a:t>
            </a:r>
            <a:endParaRPr lang="it-IT"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Active</a:t>
            </a:r>
            <a:endParaRPr lang="it-IT"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it-IT" sz="1600" dirty="0" err="1">
                <a:effectLst/>
                <a:latin typeface="Times New Roman" panose="02020603050405020304" pitchFamily="18" charset="0"/>
                <a:cs typeface="Times New Roman" panose="02020603050405020304" pitchFamily="18" charset="0"/>
              </a:rPr>
              <a:t>Inactive</a:t>
            </a:r>
            <a:endParaRPr lang="it-IT" sz="160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Dirty</a:t>
            </a:r>
            <a:endParaRPr lang="it-IT" sz="1600" dirty="0">
              <a:latin typeface="Times New Roman" panose="02020603050405020304" pitchFamily="18" charset="0"/>
              <a:cs typeface="Times New Roman" panose="02020603050405020304" pitchFamily="18" charset="0"/>
            </a:endParaRPr>
          </a:p>
        </p:txBody>
      </p:sp>
      <p:sp>
        <p:nvSpPr>
          <p:cNvPr id="10" name="CasellaDiTesto 9">
            <a:extLst>
              <a:ext uri="{FF2B5EF4-FFF2-40B4-BE49-F238E27FC236}">
                <a16:creationId xmlns:a16="http://schemas.microsoft.com/office/drawing/2014/main" id="{93585FA2-109D-4328-A31F-E0EC07BC49E7}"/>
              </a:ext>
            </a:extLst>
          </p:cNvPr>
          <p:cNvSpPr txBox="1"/>
          <p:nvPr/>
        </p:nvSpPr>
        <p:spPr>
          <a:xfrm>
            <a:off x="7846497" y="3034438"/>
            <a:ext cx="2241025" cy="3046988"/>
          </a:xfrm>
          <a:prstGeom prst="rect">
            <a:avLst/>
          </a:prstGeom>
          <a:noFill/>
        </p:spPr>
        <p:txBody>
          <a:bodyPr wrap="square">
            <a:spAutoFit/>
          </a:bodyPr>
          <a:lstStyle/>
          <a:p>
            <a:pPr marL="285750" indent="-285750">
              <a:buFont typeface="Arial" panose="020B0604020202020204" pitchFamily="34" charset="0"/>
              <a:buChar char="•"/>
            </a:pPr>
            <a:r>
              <a:rPr lang="it-IT" sz="1600" dirty="0" err="1">
                <a:effectLst/>
                <a:latin typeface="Times New Roman" panose="02020603050405020304" pitchFamily="18" charset="0"/>
                <a:cs typeface="Times New Roman" panose="02020603050405020304" pitchFamily="18" charset="0"/>
              </a:rPr>
              <a:t>Writeback</a:t>
            </a:r>
            <a:endParaRPr lang="it-IT"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AnonPages</a:t>
            </a:r>
            <a:endParaRPr lang="it-IT"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Mapped</a:t>
            </a:r>
            <a:endParaRPr lang="it-IT"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Slab</a:t>
            </a:r>
            <a:endParaRPr lang="it-IT"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1600" dirty="0" err="1">
                <a:effectLst/>
                <a:latin typeface="Times New Roman" panose="02020603050405020304" pitchFamily="18" charset="0"/>
                <a:cs typeface="Times New Roman" panose="02020603050405020304" pitchFamily="18" charset="0"/>
              </a:rPr>
              <a:t>PageTables</a:t>
            </a:r>
            <a:r>
              <a:rPr lang="it-IT" sz="1600" dirty="0">
                <a:effectLst/>
                <a:latin typeface="Times New Roman" panose="02020603050405020304" pitchFamily="18" charset="0"/>
                <a:cs typeface="Times New Roman" panose="02020603050405020304" pitchFamily="18" charset="0"/>
              </a:rPr>
              <a:t> </a:t>
            </a:r>
            <a:endParaRPr lang="it-IT"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1600" dirty="0" err="1">
                <a:effectLst/>
                <a:latin typeface="Times New Roman" panose="02020603050405020304" pitchFamily="18" charset="0"/>
                <a:cs typeface="Times New Roman" panose="02020603050405020304" pitchFamily="18" charset="0"/>
              </a:rPr>
              <a:t>Committed</a:t>
            </a:r>
            <a:r>
              <a:rPr lang="it-IT" sz="1600" dirty="0">
                <a:effectLst/>
                <a:latin typeface="Times New Roman" panose="02020603050405020304" pitchFamily="18" charset="0"/>
                <a:cs typeface="Times New Roman" panose="02020603050405020304" pitchFamily="18" charset="0"/>
              </a:rPr>
              <a:t> AS</a:t>
            </a:r>
          </a:p>
          <a:p>
            <a:pPr marL="285750" indent="-285750">
              <a:buFont typeface="Arial" panose="020B0604020202020204" pitchFamily="34" charset="0"/>
              <a:buChar char="•"/>
            </a:pPr>
            <a:r>
              <a:rPr lang="it-IT" sz="1600" dirty="0" err="1">
                <a:latin typeface="Times New Roman" panose="02020603050405020304" pitchFamily="18" charset="0"/>
                <a:cs typeface="Times New Roman" panose="02020603050405020304" pitchFamily="18" charset="0"/>
              </a:rPr>
              <a:t>NumOfAllocFH</a:t>
            </a:r>
            <a:endParaRPr lang="it-IT"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proc-</a:t>
            </a:r>
            <a:r>
              <a:rPr lang="it-IT" sz="1600" dirty="0" err="1">
                <a:effectLst/>
                <a:latin typeface="Times New Roman" panose="02020603050405020304" pitchFamily="18" charset="0"/>
                <a:cs typeface="Times New Roman" panose="02020603050405020304" pitchFamily="18" charset="0"/>
              </a:rPr>
              <a:t>fd</a:t>
            </a:r>
            <a:endParaRPr lang="it-IT"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avgThroughput</a:t>
            </a:r>
            <a:endParaRPr lang="it-IT"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1600" dirty="0" err="1">
                <a:effectLst/>
                <a:latin typeface="Times New Roman" panose="02020603050405020304" pitchFamily="18" charset="0"/>
                <a:cs typeface="Times New Roman" panose="02020603050405020304" pitchFamily="18" charset="0"/>
              </a:rPr>
              <a:t>avgElapsed</a:t>
            </a:r>
            <a:endParaRPr lang="it-IT"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1600" dirty="0">
                <a:effectLst/>
                <a:latin typeface="Times New Roman" panose="02020603050405020304" pitchFamily="18" charset="0"/>
                <a:cs typeface="Times New Roman" panose="02020603050405020304" pitchFamily="18" charset="0"/>
              </a:rPr>
              <a:t>avgLatency</a:t>
            </a:r>
            <a:endParaRPr lang="it-IT"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1600" dirty="0">
                <a:latin typeface="Times New Roman" panose="02020603050405020304" pitchFamily="18" charset="0"/>
                <a:cs typeface="Times New Roman" panose="02020603050405020304" pitchFamily="18" charset="0"/>
              </a:rPr>
              <a:t>E</a:t>
            </a:r>
            <a:r>
              <a:rPr lang="it-IT" sz="1600" dirty="0">
                <a:effectLst/>
                <a:latin typeface="Times New Roman" panose="02020603050405020304" pitchFamily="18" charset="0"/>
                <a:cs typeface="Times New Roman" panose="02020603050405020304" pitchFamily="18" charset="0"/>
              </a:rPr>
              <a:t>rrors</a:t>
            </a:r>
            <a:endParaRPr lang="it-IT" sz="1600" dirty="0">
              <a:latin typeface="Times New Roman" panose="02020603050405020304" pitchFamily="18" charset="0"/>
              <a:cs typeface="Times New Roman" panose="02020603050405020304" pitchFamily="18" charset="0"/>
            </a:endParaRPr>
          </a:p>
        </p:txBody>
      </p:sp>
      <p:sp>
        <p:nvSpPr>
          <p:cNvPr id="13" name="CasellaDiTesto 12">
            <a:extLst>
              <a:ext uri="{FF2B5EF4-FFF2-40B4-BE49-F238E27FC236}">
                <a16:creationId xmlns:a16="http://schemas.microsoft.com/office/drawing/2014/main" id="{275A7947-E79F-6821-C429-EA713E34FB1E}"/>
              </a:ext>
            </a:extLst>
          </p:cNvPr>
          <p:cNvSpPr txBox="1"/>
          <p:nvPr/>
        </p:nvSpPr>
        <p:spPr>
          <a:xfrm>
            <a:off x="1229432" y="3034438"/>
            <a:ext cx="3552278" cy="2893100"/>
          </a:xfrm>
          <a:prstGeom prst="rect">
            <a:avLst/>
          </a:prstGeom>
          <a:noFill/>
          <a:ln w="19050">
            <a:solidFill>
              <a:schemeClr val="accent1"/>
            </a:solidFill>
          </a:ln>
        </p:spPr>
        <p:txBody>
          <a:bodyPr wrap="square">
            <a:spAutoFit/>
          </a:bodyPr>
          <a:lstStyle/>
          <a:p>
            <a:r>
              <a:rPr lang="it-IT" sz="1400" b="0" i="0" dirty="0">
                <a:effectLst/>
                <a:latin typeface="Times New Roman" panose="02020603050405020304" pitchFamily="18" charset="0"/>
                <a:cs typeface="Times New Roman" panose="02020603050405020304" pitchFamily="18" charset="0"/>
              </a:rPr>
              <a:t>Raccolta di dati ottenuta tramite il </a:t>
            </a:r>
            <a:r>
              <a:rPr lang="it-IT" sz="1400" b="1" i="0" dirty="0">
                <a:effectLst/>
                <a:latin typeface="Times New Roman" panose="02020603050405020304" pitchFamily="18" charset="0"/>
                <a:cs typeface="Times New Roman" panose="02020603050405020304" pitchFamily="18" charset="0"/>
              </a:rPr>
              <a:t>monitoraggio di parametri </a:t>
            </a:r>
            <a:r>
              <a:rPr lang="it-IT" sz="1400" b="0" i="0" dirty="0">
                <a:effectLst/>
                <a:latin typeface="Times New Roman" panose="02020603050405020304" pitchFamily="18" charset="0"/>
                <a:cs typeface="Times New Roman" panose="02020603050405020304" pitchFamily="18" charset="0"/>
              </a:rPr>
              <a:t>di un sistema operativo Unix che consente di osservare l’attivit</a:t>
            </a:r>
            <a:r>
              <a:rPr lang="it-IT" sz="1400" dirty="0">
                <a:latin typeface="Times New Roman" panose="02020603050405020304" pitchFamily="18" charset="0"/>
                <a:cs typeface="Times New Roman" panose="02020603050405020304" pitchFamily="18" charset="0"/>
              </a:rPr>
              <a:t>à </a:t>
            </a:r>
            <a:r>
              <a:rPr lang="it-IT" sz="1400" b="0" i="0" dirty="0">
                <a:effectLst/>
                <a:latin typeface="Times New Roman" panose="02020603050405020304" pitchFamily="18" charset="0"/>
                <a:cs typeface="Times New Roman" panose="02020603050405020304" pitchFamily="18" charset="0"/>
              </a:rPr>
              <a:t>del sistema in tempo reale visualizzando informazioni di riepilogo sulla memoria, sui processi, sui thread, sul paging, sui tempi di risposta e sul throughput del sistema operativo analizzato.</a:t>
            </a:r>
            <a:br>
              <a:rPr lang="it-IT" sz="1400" dirty="0">
                <a:latin typeface="Times New Roman" panose="02020603050405020304" pitchFamily="18" charset="0"/>
                <a:cs typeface="Times New Roman" panose="02020603050405020304" pitchFamily="18" charset="0"/>
              </a:rPr>
            </a:br>
            <a:r>
              <a:rPr lang="it-IT" sz="1400" b="0" i="0" dirty="0">
                <a:effectLst/>
                <a:latin typeface="Times New Roman" panose="02020603050405020304" pitchFamily="18" charset="0"/>
                <a:cs typeface="Times New Roman" panose="02020603050405020304" pitchFamily="18" charset="0"/>
              </a:rPr>
              <a:t>Le informazioni contenute nel workload sono state prevalentemente prelevate da una folder di sistema chiamata </a:t>
            </a:r>
            <a:r>
              <a:rPr lang="it-IT" sz="1400" b="0" i="1" dirty="0">
                <a:effectLst/>
                <a:latin typeface="Times New Roman" panose="02020603050405020304" pitchFamily="18" charset="0"/>
                <a:cs typeface="Times New Roman" panose="02020603050405020304" pitchFamily="18" charset="0"/>
              </a:rPr>
              <a:t>proc</a:t>
            </a:r>
            <a:r>
              <a:rPr lang="it-IT" sz="1400" b="0" i="0" dirty="0">
                <a:effectLst/>
                <a:latin typeface="Times New Roman" panose="02020603050405020304" pitchFamily="18" charset="0"/>
                <a:cs typeface="Times New Roman" panose="02020603050405020304" pitchFamily="18" charset="0"/>
              </a:rPr>
              <a:t>. In particolare, la maggior parte degli attributi fanno riferimento al file </a:t>
            </a:r>
            <a:r>
              <a:rPr lang="it-IT" sz="1400" b="0" i="1" dirty="0">
                <a:effectLst/>
                <a:latin typeface="Times New Roman" panose="02020603050405020304" pitchFamily="18" charset="0"/>
                <a:cs typeface="Times New Roman" panose="02020603050405020304" pitchFamily="18" charset="0"/>
              </a:rPr>
              <a:t>proc</a:t>
            </a:r>
            <a:r>
              <a:rPr lang="it-IT" sz="1400" b="0" i="0" dirty="0">
                <a:effectLst/>
                <a:latin typeface="Times New Roman" panose="02020603050405020304" pitchFamily="18" charset="0"/>
                <a:cs typeface="Times New Roman" panose="02020603050405020304" pitchFamily="18" charset="0"/>
              </a:rPr>
              <a:t>/</a:t>
            </a:r>
            <a:r>
              <a:rPr lang="it-IT" sz="1400" i="1" dirty="0">
                <a:effectLst/>
                <a:latin typeface="Times New Roman" panose="02020603050405020304" pitchFamily="18" charset="0"/>
                <a:cs typeface="Times New Roman" panose="02020603050405020304" pitchFamily="18" charset="0"/>
              </a:rPr>
              <a:t>meminfo</a:t>
            </a:r>
            <a:r>
              <a:rPr lang="it-IT" sz="1400" b="0" i="0" dirty="0">
                <a:effectLst/>
                <a:latin typeface="Times New Roman" panose="02020603050405020304" pitchFamily="18" charset="0"/>
                <a:cs typeface="Times New Roman" panose="02020603050405020304" pitchFamily="18" charset="0"/>
              </a:rPr>
              <a:t>.</a:t>
            </a:r>
            <a:endParaRPr lang="it-IT" sz="1400" dirty="0">
              <a:latin typeface="Times New Roman" panose="02020603050405020304" pitchFamily="18" charset="0"/>
              <a:cs typeface="Times New Roman" panose="02020603050405020304" pitchFamily="18" charset="0"/>
            </a:endParaRPr>
          </a:p>
        </p:txBody>
      </p:sp>
      <p:sp>
        <p:nvSpPr>
          <p:cNvPr id="14" name="CasellaDiTesto 13">
            <a:extLst>
              <a:ext uri="{FF2B5EF4-FFF2-40B4-BE49-F238E27FC236}">
                <a16:creationId xmlns:a16="http://schemas.microsoft.com/office/drawing/2014/main" id="{9A441AA3-ADDF-1E88-A086-C53885232DC6}"/>
              </a:ext>
            </a:extLst>
          </p:cNvPr>
          <p:cNvSpPr txBox="1"/>
          <p:nvPr/>
        </p:nvSpPr>
        <p:spPr>
          <a:xfrm>
            <a:off x="4035867" y="142322"/>
            <a:ext cx="4487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0. Introduction </a:t>
            </a:r>
          </a:p>
        </p:txBody>
      </p:sp>
    </p:spTree>
    <p:extLst>
      <p:ext uri="{BB962C8B-B14F-4D97-AF65-F5344CB8AC3E}">
        <p14:creationId xmlns:p14="http://schemas.microsoft.com/office/powerpoint/2010/main" val="23085569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10;&#10;Descrizione generata automaticamente">
            <a:extLst>
              <a:ext uri="{FF2B5EF4-FFF2-40B4-BE49-F238E27FC236}">
                <a16:creationId xmlns:a16="http://schemas.microsoft.com/office/drawing/2014/main" id="{12EF09AD-1E66-4408-8E47-C50A14D61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3" name="CasellaDiTesto 2">
            <a:extLst>
              <a:ext uri="{FF2B5EF4-FFF2-40B4-BE49-F238E27FC236}">
                <a16:creationId xmlns:a16="http://schemas.microsoft.com/office/drawing/2014/main" id="{DE0307C4-665D-9A56-E2DB-D8A5BB94C393}"/>
              </a:ext>
            </a:extLst>
          </p:cNvPr>
          <p:cNvSpPr txBox="1"/>
          <p:nvPr/>
        </p:nvSpPr>
        <p:spPr>
          <a:xfrm>
            <a:off x="307224" y="2147578"/>
            <a:ext cx="2135096" cy="1169551"/>
          </a:xfrm>
          <a:prstGeom prst="rect">
            <a:avLst/>
          </a:prstGeom>
          <a:ln w="1905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b="1" dirty="0">
                <a:latin typeface="Times New Roman" panose="02020603050405020304" pitchFamily="18" charset="0"/>
                <a:ea typeface="SimSun" panose="02010600030101010101" pitchFamily="2" charset="-122"/>
              </a:rPr>
              <a:t>Preprocessing</a:t>
            </a:r>
          </a:p>
          <a:p>
            <a:endParaRPr lang="en-US" sz="1400" i="1" dirty="0">
              <a:latin typeface="Times New Roman" panose="02020603050405020304" pitchFamily="18" charset="0"/>
              <a:ea typeface="SimSun" panose="02010600030101010101" pitchFamily="2" charset="-122"/>
            </a:endParaRPr>
          </a:p>
          <a:p>
            <a:pPr marL="342900" indent="-342900">
              <a:buAutoNum type="arabicParenR"/>
            </a:pPr>
            <a:r>
              <a:rPr lang="en-US" sz="1400" dirty="0">
                <a:latin typeface="Times New Roman" panose="02020603050405020304" pitchFamily="18" charset="0"/>
                <a:ea typeface="SimSun" panose="02010600030101010101" pitchFamily="2" charset="-122"/>
              </a:rPr>
              <a:t>Filtering</a:t>
            </a:r>
          </a:p>
          <a:p>
            <a:pPr marL="342900" indent="-342900">
              <a:buAutoNum type="arabicParenR"/>
            </a:pPr>
            <a:r>
              <a:rPr lang="en-US" sz="1400" dirty="0">
                <a:latin typeface="Times New Roman" panose="02020603050405020304" pitchFamily="18" charset="0"/>
                <a:ea typeface="SimSun" panose="02010600030101010101" pitchFamily="2" charset="-122"/>
              </a:rPr>
              <a:t>Outliers Validation</a:t>
            </a:r>
          </a:p>
          <a:p>
            <a:endParaRPr lang="en-US" sz="1400" dirty="0">
              <a:latin typeface="Times New Roman" panose="02020603050405020304" pitchFamily="18" charset="0"/>
              <a:ea typeface="SimSun" panose="02010600030101010101" pitchFamily="2" charset="-122"/>
            </a:endParaRPr>
          </a:p>
        </p:txBody>
      </p:sp>
      <p:sp>
        <p:nvSpPr>
          <p:cNvPr id="4" name="CasellaDiTesto 3">
            <a:extLst>
              <a:ext uri="{FF2B5EF4-FFF2-40B4-BE49-F238E27FC236}">
                <a16:creationId xmlns:a16="http://schemas.microsoft.com/office/drawing/2014/main" id="{D3DA2EE8-517C-2D74-42C6-72AED09A856E}"/>
              </a:ext>
            </a:extLst>
          </p:cNvPr>
          <p:cNvSpPr txBox="1"/>
          <p:nvPr/>
        </p:nvSpPr>
        <p:spPr>
          <a:xfrm>
            <a:off x="3207799" y="2160886"/>
            <a:ext cx="2135096" cy="1815882"/>
          </a:xfrm>
          <a:prstGeom prst="rect">
            <a:avLst/>
          </a:prstGeom>
          <a:ln w="1905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b="1" dirty="0">
                <a:latin typeface="Times New Roman" panose="02020603050405020304" pitchFamily="18" charset="0"/>
                <a:ea typeface="SimSun" panose="02010600030101010101" pitchFamily="2" charset="-122"/>
              </a:rPr>
              <a:t>PCA</a:t>
            </a:r>
          </a:p>
          <a:p>
            <a:endParaRPr lang="en-US" sz="1400" b="1" dirty="0">
              <a:latin typeface="Times New Roman" panose="02020603050405020304" pitchFamily="18" charset="0"/>
              <a:ea typeface="SimSun" panose="02010600030101010101" pitchFamily="2" charset="-122"/>
            </a:endParaRPr>
          </a:p>
          <a:p>
            <a:pPr marL="342900" indent="-342900">
              <a:buAutoNum type="arabicParenR"/>
            </a:pPr>
            <a:r>
              <a:rPr lang="en-US" sz="1400" dirty="0">
                <a:latin typeface="Times New Roman" panose="02020603050405020304" pitchFamily="18" charset="0"/>
                <a:ea typeface="SimSun" panose="02010600030101010101" pitchFamily="2" charset="-122"/>
              </a:rPr>
              <a:t>Check Correlations</a:t>
            </a:r>
          </a:p>
          <a:p>
            <a:pPr marL="342900" indent="-342900">
              <a:buAutoNum type="arabicParenR"/>
            </a:pPr>
            <a:r>
              <a:rPr lang="en-US" sz="1400" dirty="0">
                <a:latin typeface="Times New Roman" panose="02020603050405020304" pitchFamily="18" charset="0"/>
                <a:ea typeface="SimSun" panose="02010600030101010101" pitchFamily="2" charset="-122"/>
              </a:rPr>
              <a:t>Check Variance Percentage</a:t>
            </a:r>
          </a:p>
          <a:p>
            <a:pPr marL="342900" indent="-342900">
              <a:buAutoNum type="arabicParenR"/>
            </a:pPr>
            <a:r>
              <a:rPr lang="en-US" sz="1400" dirty="0">
                <a:latin typeface="Times New Roman" panose="02020603050405020304" pitchFamily="18" charset="0"/>
                <a:ea typeface="SimSun" panose="02010600030101010101" pitchFamily="2" charset="-122"/>
              </a:rPr>
              <a:t>Select the right number of PC</a:t>
            </a:r>
          </a:p>
          <a:p>
            <a:pPr marL="342900" indent="-342900">
              <a:buAutoNum type="arabicParenR"/>
            </a:pPr>
            <a:endParaRPr lang="en-US" sz="1400" dirty="0">
              <a:latin typeface="Times New Roman" panose="02020603050405020304" pitchFamily="18" charset="0"/>
              <a:ea typeface="SimSun" panose="02010600030101010101" pitchFamily="2" charset="-122"/>
            </a:endParaRPr>
          </a:p>
        </p:txBody>
      </p:sp>
      <p:sp>
        <p:nvSpPr>
          <p:cNvPr id="7" name="CasellaDiTesto 6">
            <a:extLst>
              <a:ext uri="{FF2B5EF4-FFF2-40B4-BE49-F238E27FC236}">
                <a16:creationId xmlns:a16="http://schemas.microsoft.com/office/drawing/2014/main" id="{84281725-10F2-0AC8-6733-1C717C5417EF}"/>
              </a:ext>
            </a:extLst>
          </p:cNvPr>
          <p:cNvSpPr txBox="1"/>
          <p:nvPr/>
        </p:nvSpPr>
        <p:spPr>
          <a:xfrm>
            <a:off x="6141533" y="2147578"/>
            <a:ext cx="2255416" cy="1600438"/>
          </a:xfrm>
          <a:prstGeom prst="rect">
            <a:avLst/>
          </a:prstGeom>
          <a:ln w="1905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400" b="1" dirty="0">
                <a:latin typeface="Times New Roman" panose="02020603050405020304" pitchFamily="18" charset="0"/>
                <a:ea typeface="SimSun" panose="02010600030101010101" pitchFamily="2" charset="-122"/>
              </a:rPr>
              <a:t>Clustering</a:t>
            </a:r>
          </a:p>
          <a:p>
            <a:pPr algn="ctr"/>
            <a:endParaRPr lang="en-US" sz="1400" i="1" dirty="0">
              <a:latin typeface="Times New Roman" panose="02020603050405020304" pitchFamily="18" charset="0"/>
              <a:ea typeface="SimSun" panose="02010600030101010101" pitchFamily="2" charset="-122"/>
            </a:endParaRPr>
          </a:p>
          <a:p>
            <a:pPr marL="342900" indent="-342900">
              <a:buAutoNum type="arabicParenR"/>
            </a:pPr>
            <a:r>
              <a:rPr lang="en-US" sz="1400" dirty="0">
                <a:latin typeface="Times New Roman" panose="02020603050405020304" pitchFamily="18" charset="0"/>
                <a:ea typeface="SimSun" panose="02010600030101010101" pitchFamily="2" charset="-122"/>
              </a:rPr>
              <a:t>Check Dendrogram</a:t>
            </a:r>
          </a:p>
          <a:p>
            <a:pPr marL="342900" indent="-342900">
              <a:buAutoNum type="arabicParenR"/>
            </a:pPr>
            <a:r>
              <a:rPr lang="en-US" sz="1400" dirty="0">
                <a:latin typeface="Times New Roman" panose="02020603050405020304" pitchFamily="18" charset="0"/>
                <a:ea typeface="SimSun" panose="02010600030101010101" pitchFamily="2" charset="-122"/>
              </a:rPr>
              <a:t>Check Ward Distance</a:t>
            </a:r>
          </a:p>
          <a:p>
            <a:pPr marL="342900" indent="-342900">
              <a:buFontTx/>
              <a:buAutoNum type="arabicParenR"/>
            </a:pPr>
            <a:r>
              <a:rPr lang="en-US" sz="1400" dirty="0">
                <a:latin typeface="Times New Roman" panose="02020603050405020304" pitchFamily="18" charset="0"/>
                <a:ea typeface="SimSun" panose="02010600030101010101" pitchFamily="2" charset="-122"/>
              </a:rPr>
              <a:t>Select the right number of Cluster</a:t>
            </a:r>
          </a:p>
          <a:p>
            <a:pPr marL="342900" indent="-342900">
              <a:buAutoNum type="arabicParenR"/>
            </a:pPr>
            <a:endParaRPr lang="en-US" sz="1400" dirty="0">
              <a:latin typeface="Times New Roman" panose="02020603050405020304" pitchFamily="18" charset="0"/>
              <a:ea typeface="SimSun" panose="02010600030101010101" pitchFamily="2" charset="-122"/>
            </a:endParaRPr>
          </a:p>
        </p:txBody>
      </p:sp>
      <p:sp>
        <p:nvSpPr>
          <p:cNvPr id="9" name="Freccia destra con strisce 8">
            <a:extLst>
              <a:ext uri="{FF2B5EF4-FFF2-40B4-BE49-F238E27FC236}">
                <a16:creationId xmlns:a16="http://schemas.microsoft.com/office/drawing/2014/main" id="{FFF67D8A-C654-5547-A30A-C938BE98A803}"/>
              </a:ext>
            </a:extLst>
          </p:cNvPr>
          <p:cNvSpPr/>
          <p:nvPr/>
        </p:nvSpPr>
        <p:spPr>
          <a:xfrm>
            <a:off x="5412709" y="2818754"/>
            <a:ext cx="619578" cy="401525"/>
          </a:xfrm>
          <a:prstGeom prst="stripedRightArrow">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ea typeface="SimSun" panose="02010600030101010101" pitchFamily="2" charset="-122"/>
            </a:endParaRPr>
          </a:p>
        </p:txBody>
      </p:sp>
      <p:sp>
        <p:nvSpPr>
          <p:cNvPr id="10" name="Freccia destra con strisce 9">
            <a:extLst>
              <a:ext uri="{FF2B5EF4-FFF2-40B4-BE49-F238E27FC236}">
                <a16:creationId xmlns:a16="http://schemas.microsoft.com/office/drawing/2014/main" id="{0634F3CF-0145-C14D-882C-6B046FD4C9EA}"/>
              </a:ext>
            </a:extLst>
          </p:cNvPr>
          <p:cNvSpPr/>
          <p:nvPr/>
        </p:nvSpPr>
        <p:spPr>
          <a:xfrm>
            <a:off x="2521446" y="2818755"/>
            <a:ext cx="623870" cy="401525"/>
          </a:xfrm>
          <a:prstGeom prst="stripedRightArrow">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ea typeface="SimSun" panose="02010600030101010101" pitchFamily="2" charset="-122"/>
            </a:endParaRPr>
          </a:p>
        </p:txBody>
      </p:sp>
      <p:pic>
        <p:nvPicPr>
          <p:cNvPr id="12" name="Elemento grafico 11" descr="Blockchain con riempimento a tinta unita">
            <a:extLst>
              <a:ext uri="{FF2B5EF4-FFF2-40B4-BE49-F238E27FC236}">
                <a16:creationId xmlns:a16="http://schemas.microsoft.com/office/drawing/2014/main" id="{9161ACE8-617D-1A16-76CA-E4CF0CC6B5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5106" y="3533984"/>
            <a:ext cx="598641" cy="598641"/>
          </a:xfrm>
          <a:prstGeom prst="rect">
            <a:avLst/>
          </a:prstGeom>
        </p:spPr>
      </p:pic>
      <p:pic>
        <p:nvPicPr>
          <p:cNvPr id="15" name="Elemento grafico 14" descr="Carta contorno">
            <a:extLst>
              <a:ext uri="{FF2B5EF4-FFF2-40B4-BE49-F238E27FC236}">
                <a16:creationId xmlns:a16="http://schemas.microsoft.com/office/drawing/2014/main" id="{94FD1556-9BF8-FACB-4AB8-7DE3B29239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4997" y="4835187"/>
            <a:ext cx="824780" cy="740901"/>
          </a:xfrm>
          <a:prstGeom prst="rect">
            <a:avLst/>
          </a:prstGeom>
        </p:spPr>
      </p:pic>
      <p:pic>
        <p:nvPicPr>
          <p:cNvPr id="16" name="Elemento grafico 15" descr="Carta contorno">
            <a:extLst>
              <a:ext uri="{FF2B5EF4-FFF2-40B4-BE49-F238E27FC236}">
                <a16:creationId xmlns:a16="http://schemas.microsoft.com/office/drawing/2014/main" id="{FEF029FC-0674-ED0F-007E-19E526E1B4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4997" y="5606713"/>
            <a:ext cx="824780" cy="740901"/>
          </a:xfrm>
          <a:prstGeom prst="rect">
            <a:avLst/>
          </a:prstGeom>
        </p:spPr>
      </p:pic>
      <p:pic>
        <p:nvPicPr>
          <p:cNvPr id="17" name="Elemento grafico 16" descr="Carta contorno">
            <a:extLst>
              <a:ext uri="{FF2B5EF4-FFF2-40B4-BE49-F238E27FC236}">
                <a16:creationId xmlns:a16="http://schemas.microsoft.com/office/drawing/2014/main" id="{C84B997E-2598-5E74-13D3-6E9DB47327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6780" y="5606713"/>
            <a:ext cx="824780" cy="740901"/>
          </a:xfrm>
          <a:prstGeom prst="rect">
            <a:avLst/>
          </a:prstGeom>
        </p:spPr>
      </p:pic>
      <p:pic>
        <p:nvPicPr>
          <p:cNvPr id="18" name="Elemento grafico 17" descr="Carta contorno">
            <a:extLst>
              <a:ext uri="{FF2B5EF4-FFF2-40B4-BE49-F238E27FC236}">
                <a16:creationId xmlns:a16="http://schemas.microsoft.com/office/drawing/2014/main" id="{016AE84E-D04B-4C0D-B17E-7AD759DE7A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6780" y="4821459"/>
            <a:ext cx="824780" cy="740901"/>
          </a:xfrm>
          <a:prstGeom prst="rect">
            <a:avLst/>
          </a:prstGeom>
        </p:spPr>
      </p:pic>
      <p:sp>
        <p:nvSpPr>
          <p:cNvPr id="19" name="CasellaDiTesto 18">
            <a:extLst>
              <a:ext uri="{FF2B5EF4-FFF2-40B4-BE49-F238E27FC236}">
                <a16:creationId xmlns:a16="http://schemas.microsoft.com/office/drawing/2014/main" id="{0A08F0D5-69AE-5837-9183-1C81008B7F27}"/>
              </a:ext>
            </a:extLst>
          </p:cNvPr>
          <p:cNvSpPr txBox="1"/>
          <p:nvPr/>
        </p:nvSpPr>
        <p:spPr>
          <a:xfrm>
            <a:off x="517367" y="4253886"/>
            <a:ext cx="1243866" cy="523220"/>
          </a:xfrm>
          <a:prstGeom prst="rect">
            <a:avLst/>
          </a:prstGeom>
          <a:noFill/>
        </p:spPr>
        <p:txBody>
          <a:bodyPr wrap="square" rtlCol="0">
            <a:spAutoFit/>
          </a:bodyPr>
          <a:lstStyle/>
          <a:p>
            <a:r>
              <a:rPr lang="it-IT" sz="1400" b="1" dirty="0">
                <a:latin typeface="Abadi Extra Light" panose="020B0204020104020204" pitchFamily="34" charset="0"/>
              </a:rPr>
              <a:t>Real Workload</a:t>
            </a:r>
            <a:br>
              <a:rPr lang="it-IT" sz="1400" dirty="0">
                <a:latin typeface="Abadi Extra Light" panose="020B0204020104020204" pitchFamily="34" charset="0"/>
              </a:rPr>
            </a:br>
            <a:r>
              <a:rPr lang="it-IT" sz="1400" dirty="0">
                <a:latin typeface="Abadi Extra Light" panose="020B0204020104020204" pitchFamily="34" charset="0"/>
              </a:rPr>
              <a:t>in- CSV format</a:t>
            </a:r>
            <a:endParaRPr lang="it-IT" sz="1400" b="1" dirty="0">
              <a:latin typeface="Abadi Extra Light" panose="020B0204020104020204" pitchFamily="34" charset="0"/>
            </a:endParaRPr>
          </a:p>
        </p:txBody>
      </p:sp>
      <p:sp>
        <p:nvSpPr>
          <p:cNvPr id="28" name="Freccia destra con strisce 27">
            <a:extLst>
              <a:ext uri="{FF2B5EF4-FFF2-40B4-BE49-F238E27FC236}">
                <a16:creationId xmlns:a16="http://schemas.microsoft.com/office/drawing/2014/main" id="{53BB0ED3-1BC1-BDDB-D500-0499A918C4AA}"/>
              </a:ext>
            </a:extLst>
          </p:cNvPr>
          <p:cNvSpPr/>
          <p:nvPr/>
        </p:nvSpPr>
        <p:spPr>
          <a:xfrm rot="16200000">
            <a:off x="904580" y="3652044"/>
            <a:ext cx="623870" cy="401525"/>
          </a:xfrm>
          <a:prstGeom prst="stripedRightArrow">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ea typeface="SimSun" panose="02010600030101010101" pitchFamily="2" charset="-122"/>
            </a:endParaRPr>
          </a:p>
        </p:txBody>
      </p:sp>
      <p:sp>
        <p:nvSpPr>
          <p:cNvPr id="30" name="CasellaDiTesto 29">
            <a:extLst>
              <a:ext uri="{FF2B5EF4-FFF2-40B4-BE49-F238E27FC236}">
                <a16:creationId xmlns:a16="http://schemas.microsoft.com/office/drawing/2014/main" id="{3779D05A-F804-7FA0-E222-22828E510D5A}"/>
              </a:ext>
            </a:extLst>
          </p:cNvPr>
          <p:cNvSpPr txBox="1"/>
          <p:nvPr/>
        </p:nvSpPr>
        <p:spPr>
          <a:xfrm>
            <a:off x="9336399" y="2149870"/>
            <a:ext cx="2501906" cy="1600438"/>
          </a:xfrm>
          <a:prstGeom prst="rect">
            <a:avLst/>
          </a:prstGeom>
          <a:ln w="1905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400" b="1" dirty="0">
                <a:latin typeface="Times New Roman" panose="02020603050405020304" pitchFamily="18" charset="0"/>
                <a:ea typeface="SimSun" panose="02010600030101010101" pitchFamily="2" charset="-122"/>
              </a:rPr>
              <a:t>Sensitivity Analysis</a:t>
            </a:r>
          </a:p>
          <a:p>
            <a:pPr algn="ctr"/>
            <a:endParaRPr lang="en-US" sz="1400" i="1" dirty="0">
              <a:latin typeface="Times New Roman" panose="02020603050405020304" pitchFamily="18" charset="0"/>
              <a:ea typeface="SimSun" panose="02010600030101010101" pitchFamily="2" charset="-122"/>
            </a:endParaRPr>
          </a:p>
          <a:p>
            <a:pPr marL="342900" indent="-342900">
              <a:buAutoNum type="arabicParenR"/>
            </a:pPr>
            <a:r>
              <a:rPr lang="en-US" sz="1400" dirty="0">
                <a:latin typeface="Times New Roman" panose="02020603050405020304" pitchFamily="18" charset="0"/>
                <a:ea typeface="SimSun" panose="02010600030101010101" pitchFamily="2" charset="-122"/>
              </a:rPr>
              <a:t>PCA &amp; Clustering with several PC and # Cluster combinations</a:t>
            </a:r>
          </a:p>
          <a:p>
            <a:pPr marL="342900" indent="-342900">
              <a:buAutoNum type="arabicParenR"/>
            </a:pPr>
            <a:r>
              <a:rPr lang="en-US" sz="1400" dirty="0">
                <a:latin typeface="Times New Roman" panose="02020603050405020304" pitchFamily="18" charset="0"/>
                <a:ea typeface="SimSun" panose="02010600030101010101" pitchFamily="2" charset="-122"/>
              </a:rPr>
              <a:t>Trade-Off</a:t>
            </a:r>
          </a:p>
          <a:p>
            <a:pPr marL="342900" indent="-342900">
              <a:buAutoNum type="arabicParenR"/>
            </a:pPr>
            <a:endParaRPr lang="en-US" sz="1400" dirty="0">
              <a:latin typeface="Times New Roman" panose="02020603050405020304" pitchFamily="18" charset="0"/>
              <a:ea typeface="SimSun" panose="02010600030101010101" pitchFamily="2" charset="-122"/>
            </a:endParaRPr>
          </a:p>
        </p:txBody>
      </p:sp>
      <p:sp>
        <p:nvSpPr>
          <p:cNvPr id="31" name="Freccia destra con strisce 30">
            <a:extLst>
              <a:ext uri="{FF2B5EF4-FFF2-40B4-BE49-F238E27FC236}">
                <a16:creationId xmlns:a16="http://schemas.microsoft.com/office/drawing/2014/main" id="{8BF4498B-05CA-0D78-9C81-581E3A530BDC}"/>
              </a:ext>
            </a:extLst>
          </p:cNvPr>
          <p:cNvSpPr/>
          <p:nvPr/>
        </p:nvSpPr>
        <p:spPr>
          <a:xfrm>
            <a:off x="8544345" y="2868064"/>
            <a:ext cx="619578" cy="401525"/>
          </a:xfrm>
          <a:prstGeom prst="stripedRightArrow">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ea typeface="SimSun" panose="02010600030101010101" pitchFamily="2" charset="-122"/>
            </a:endParaRPr>
          </a:p>
        </p:txBody>
      </p:sp>
      <p:sp>
        <p:nvSpPr>
          <p:cNvPr id="32" name="Freccia destra con strisce 31">
            <a:extLst>
              <a:ext uri="{FF2B5EF4-FFF2-40B4-BE49-F238E27FC236}">
                <a16:creationId xmlns:a16="http://schemas.microsoft.com/office/drawing/2014/main" id="{B515A5A7-7630-E3B4-8765-D96730DB3605}"/>
              </a:ext>
            </a:extLst>
          </p:cNvPr>
          <p:cNvSpPr/>
          <p:nvPr/>
        </p:nvSpPr>
        <p:spPr>
          <a:xfrm rot="16200000" flipH="1">
            <a:off x="10264610" y="4050519"/>
            <a:ext cx="619578" cy="401525"/>
          </a:xfrm>
          <a:prstGeom prst="stripedRightArrow">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ea typeface="SimSun" panose="02010600030101010101" pitchFamily="2" charset="-122"/>
            </a:endParaRPr>
          </a:p>
        </p:txBody>
      </p:sp>
      <p:pic>
        <p:nvPicPr>
          <p:cNvPr id="34" name="Elemento grafico 33" descr="Carta contorno">
            <a:extLst>
              <a:ext uri="{FF2B5EF4-FFF2-40B4-BE49-F238E27FC236}">
                <a16:creationId xmlns:a16="http://schemas.microsoft.com/office/drawing/2014/main" id="{31336456-6F5E-D2E0-8D90-61D6CEB849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4985" y="5181020"/>
            <a:ext cx="824780" cy="740901"/>
          </a:xfrm>
          <a:prstGeom prst="rect">
            <a:avLst/>
          </a:prstGeom>
        </p:spPr>
      </p:pic>
      <p:pic>
        <p:nvPicPr>
          <p:cNvPr id="35" name="Elemento grafico 34" descr="Carta contorno">
            <a:extLst>
              <a:ext uri="{FF2B5EF4-FFF2-40B4-BE49-F238E27FC236}">
                <a16:creationId xmlns:a16="http://schemas.microsoft.com/office/drawing/2014/main" id="{2F1342B9-1FD3-BD4B-B985-0D07670E8A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96768" y="5167292"/>
            <a:ext cx="824780" cy="740901"/>
          </a:xfrm>
          <a:prstGeom prst="rect">
            <a:avLst/>
          </a:prstGeom>
        </p:spPr>
      </p:pic>
      <p:sp>
        <p:nvSpPr>
          <p:cNvPr id="36" name="CasellaDiTesto 35">
            <a:extLst>
              <a:ext uri="{FF2B5EF4-FFF2-40B4-BE49-F238E27FC236}">
                <a16:creationId xmlns:a16="http://schemas.microsoft.com/office/drawing/2014/main" id="{2A5DD2A1-A96E-8AD4-5B95-B08FF831161A}"/>
              </a:ext>
            </a:extLst>
          </p:cNvPr>
          <p:cNvSpPr txBox="1"/>
          <p:nvPr/>
        </p:nvSpPr>
        <p:spPr>
          <a:xfrm>
            <a:off x="9996768" y="4603324"/>
            <a:ext cx="1663295" cy="523220"/>
          </a:xfrm>
          <a:prstGeom prst="rect">
            <a:avLst/>
          </a:prstGeom>
          <a:noFill/>
        </p:spPr>
        <p:txBody>
          <a:bodyPr wrap="square" rtlCol="0">
            <a:spAutoFit/>
          </a:bodyPr>
          <a:lstStyle/>
          <a:p>
            <a:r>
              <a:rPr lang="it-IT" sz="1400" b="1" dirty="0">
                <a:latin typeface="Abadi Extra Light" panose="020B0204020104020204" pitchFamily="34" charset="0"/>
              </a:rPr>
              <a:t>Synthetic Workload</a:t>
            </a:r>
          </a:p>
          <a:p>
            <a:r>
              <a:rPr lang="it-IT" sz="1400" dirty="0">
                <a:latin typeface="Abadi Extra Light" panose="020B0204020104020204" pitchFamily="34" charset="0"/>
              </a:rPr>
              <a:t>in- CSV format</a:t>
            </a:r>
            <a:endParaRPr lang="it-IT" sz="1400" b="1" dirty="0">
              <a:latin typeface="Abadi Extra Light" panose="020B0204020104020204" pitchFamily="34" charset="0"/>
            </a:endParaRPr>
          </a:p>
        </p:txBody>
      </p:sp>
      <p:pic>
        <p:nvPicPr>
          <p:cNvPr id="40" name="Elemento grafico 39" descr="Diagramma di rete con riempimento a tinta unita">
            <a:extLst>
              <a:ext uri="{FF2B5EF4-FFF2-40B4-BE49-F238E27FC236}">
                <a16:creationId xmlns:a16="http://schemas.microsoft.com/office/drawing/2014/main" id="{E901821A-B13B-E9AC-7B96-BF407C44A3A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09159" y="3448695"/>
            <a:ext cx="598641" cy="598641"/>
          </a:xfrm>
          <a:prstGeom prst="rect">
            <a:avLst/>
          </a:prstGeom>
        </p:spPr>
      </p:pic>
      <p:pic>
        <p:nvPicPr>
          <p:cNvPr id="42" name="Elemento grafico 41" descr="Grafico a barre con andamento ascendente con riempimento a tinta unita">
            <a:extLst>
              <a:ext uri="{FF2B5EF4-FFF2-40B4-BE49-F238E27FC236}">
                <a16:creationId xmlns:a16="http://schemas.microsoft.com/office/drawing/2014/main" id="{34FF63C5-D790-6049-7666-B489042C83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94917" y="3375670"/>
            <a:ext cx="565822" cy="565822"/>
          </a:xfrm>
          <a:prstGeom prst="rect">
            <a:avLst/>
          </a:prstGeom>
        </p:spPr>
      </p:pic>
      <p:pic>
        <p:nvPicPr>
          <p:cNvPr id="48" name="Elemento grafico 47" descr="Ingranaggi con riempimento a tinta unita">
            <a:extLst>
              <a:ext uri="{FF2B5EF4-FFF2-40B4-BE49-F238E27FC236}">
                <a16:creationId xmlns:a16="http://schemas.microsoft.com/office/drawing/2014/main" id="{512ED4D5-5A23-DB4A-B922-75ABF93F1AE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55120" y="3002291"/>
            <a:ext cx="534596" cy="534596"/>
          </a:xfrm>
          <a:prstGeom prst="rect">
            <a:avLst/>
          </a:prstGeom>
        </p:spPr>
      </p:pic>
      <p:sp>
        <p:nvSpPr>
          <p:cNvPr id="52" name="CasellaDiTesto 51">
            <a:extLst>
              <a:ext uri="{FF2B5EF4-FFF2-40B4-BE49-F238E27FC236}">
                <a16:creationId xmlns:a16="http://schemas.microsoft.com/office/drawing/2014/main" id="{C9FF0CCA-E138-772F-9E39-08615516643B}"/>
              </a:ext>
            </a:extLst>
          </p:cNvPr>
          <p:cNvSpPr txBox="1"/>
          <p:nvPr/>
        </p:nvSpPr>
        <p:spPr>
          <a:xfrm>
            <a:off x="2926080" y="4757212"/>
            <a:ext cx="5890269" cy="830997"/>
          </a:xfrm>
          <a:prstGeom prst="rect">
            <a:avLst/>
          </a:prstGeom>
          <a:ln w="19050">
            <a:no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a:latin typeface="Times New Roman" panose="02020603050405020304" pitchFamily="18" charset="0"/>
                <a:ea typeface="SimSun" panose="02010600030101010101" pitchFamily="2" charset="-122"/>
              </a:rPr>
              <a:t>Goal: </a:t>
            </a:r>
            <a:r>
              <a:rPr lang="en-US" sz="2400" i="1" dirty="0">
                <a:latin typeface="Times New Roman" panose="02020603050405020304" pitchFamily="18" charset="0"/>
                <a:ea typeface="SimSun" panose="02010600030101010101" pitchFamily="2" charset="-122"/>
              </a:rPr>
              <a:t>find the best synthetic workload starting from the real workload given in input.</a:t>
            </a:r>
          </a:p>
        </p:txBody>
      </p:sp>
      <p:sp>
        <p:nvSpPr>
          <p:cNvPr id="53" name="CasellaDiTesto 52">
            <a:extLst>
              <a:ext uri="{FF2B5EF4-FFF2-40B4-BE49-F238E27FC236}">
                <a16:creationId xmlns:a16="http://schemas.microsoft.com/office/drawing/2014/main" id="{D4615CBD-0D2D-6CA7-E918-150413DE2BE2}"/>
              </a:ext>
            </a:extLst>
          </p:cNvPr>
          <p:cNvSpPr txBox="1"/>
          <p:nvPr/>
        </p:nvSpPr>
        <p:spPr>
          <a:xfrm>
            <a:off x="5034424" y="1023276"/>
            <a:ext cx="2768456" cy="369332"/>
          </a:xfrm>
          <a:prstGeom prst="rect">
            <a:avLst/>
          </a:prstGeom>
          <a:noFill/>
        </p:spPr>
        <p:txBody>
          <a:bodyPr wrap="square">
            <a:spAutoFit/>
          </a:bodyPr>
          <a:lstStyle/>
          <a:p>
            <a:r>
              <a:rPr lang="it-IT" sz="1800" b="1" dirty="0">
                <a:latin typeface="Times New Roman" panose="02020603050405020304" pitchFamily="18" charset="0"/>
                <a:ea typeface="SimSun" panose="02010600030101010101" pitchFamily="2" charset="-122"/>
              </a:rPr>
              <a:t>Process and Purpose</a:t>
            </a:r>
            <a:endParaRPr lang="it-IT" b="1" dirty="0"/>
          </a:p>
        </p:txBody>
      </p:sp>
      <p:sp>
        <p:nvSpPr>
          <p:cNvPr id="55" name="CasellaDiTesto 54">
            <a:extLst>
              <a:ext uri="{FF2B5EF4-FFF2-40B4-BE49-F238E27FC236}">
                <a16:creationId xmlns:a16="http://schemas.microsoft.com/office/drawing/2014/main" id="{25088D31-573B-C88A-0105-F745199F780D}"/>
              </a:ext>
            </a:extLst>
          </p:cNvPr>
          <p:cNvSpPr txBox="1"/>
          <p:nvPr/>
        </p:nvSpPr>
        <p:spPr>
          <a:xfrm>
            <a:off x="4035867" y="142322"/>
            <a:ext cx="4487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0. Introduction </a:t>
            </a:r>
          </a:p>
        </p:txBody>
      </p:sp>
    </p:spTree>
    <p:extLst>
      <p:ext uri="{BB962C8B-B14F-4D97-AF65-F5344CB8AC3E}">
        <p14:creationId xmlns:p14="http://schemas.microsoft.com/office/powerpoint/2010/main" val="763885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19" name="CasellaDiTesto 18">
            <a:extLst>
              <a:ext uri="{FF2B5EF4-FFF2-40B4-BE49-F238E27FC236}">
                <a16:creationId xmlns:a16="http://schemas.microsoft.com/office/drawing/2014/main" id="{06FFE7D8-F046-DA39-182A-E4F6093F7A62}"/>
              </a:ext>
            </a:extLst>
          </p:cNvPr>
          <p:cNvSpPr txBox="1"/>
          <p:nvPr/>
        </p:nvSpPr>
        <p:spPr>
          <a:xfrm>
            <a:off x="4035867" y="142322"/>
            <a:ext cx="4487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 Preprocessing </a:t>
            </a:r>
          </a:p>
        </p:txBody>
      </p:sp>
      <p:sp>
        <p:nvSpPr>
          <p:cNvPr id="93" name="CasellaDiTesto 92">
            <a:extLst>
              <a:ext uri="{FF2B5EF4-FFF2-40B4-BE49-F238E27FC236}">
                <a16:creationId xmlns:a16="http://schemas.microsoft.com/office/drawing/2014/main" id="{CF3F7CFF-4855-435A-50E2-D6A0DC03CA79}"/>
              </a:ext>
            </a:extLst>
          </p:cNvPr>
          <p:cNvSpPr txBox="1"/>
          <p:nvPr/>
        </p:nvSpPr>
        <p:spPr>
          <a:xfrm>
            <a:off x="5034424" y="1023276"/>
            <a:ext cx="157800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Filtering</a:t>
            </a:r>
            <a:endParaRPr lang="it-IT" b="1" dirty="0"/>
          </a:p>
        </p:txBody>
      </p:sp>
      <p:sp>
        <p:nvSpPr>
          <p:cNvPr id="8" name="CasellaDiTesto 7">
            <a:extLst>
              <a:ext uri="{FF2B5EF4-FFF2-40B4-BE49-F238E27FC236}">
                <a16:creationId xmlns:a16="http://schemas.microsoft.com/office/drawing/2014/main" id="{3BE6FC8B-E3E0-03FC-53CC-DBF26154869A}"/>
              </a:ext>
            </a:extLst>
          </p:cNvPr>
          <p:cNvSpPr txBox="1"/>
          <p:nvPr/>
        </p:nvSpPr>
        <p:spPr>
          <a:xfrm>
            <a:off x="1066800" y="1688366"/>
            <a:ext cx="4213860" cy="4278094"/>
          </a:xfrm>
          <a:prstGeom prst="rect">
            <a:avLst/>
          </a:prstGeom>
          <a:noFill/>
        </p:spPr>
        <p:txBody>
          <a:bodyPr wrap="square">
            <a:spAutoFit/>
          </a:bodyPr>
          <a:lstStyle/>
          <a:p>
            <a:pPr algn="l" rtl="0"/>
            <a:r>
              <a:rPr lang="it-IT" sz="1600" dirty="0">
                <a:effectLst/>
                <a:latin typeface="Times New Roman" panose="02020603050405020304" pitchFamily="18" charset="0"/>
                <a:cs typeface="Times New Roman" panose="02020603050405020304" pitchFamily="18" charset="0"/>
              </a:rPr>
              <a:t>In prima istanza risulta necessario caricare i dati su JMP. Andando ad ispezionare le colonne in termini di </a:t>
            </a:r>
            <a:r>
              <a:rPr lang="it-IT" sz="1600" b="1" dirty="0">
                <a:effectLst/>
                <a:latin typeface="Times New Roman" panose="02020603050405020304" pitchFamily="18" charset="0"/>
                <a:cs typeface="Times New Roman" panose="02020603050405020304" pitchFamily="18" charset="0"/>
              </a:rPr>
              <a:t>distribuzioni</a:t>
            </a:r>
            <a:r>
              <a:rPr lang="it-IT" sz="1600" dirty="0">
                <a:effectLst/>
                <a:latin typeface="Times New Roman" panose="02020603050405020304" pitchFamily="18" charset="0"/>
                <a:cs typeface="Times New Roman" panose="02020603050405020304" pitchFamily="18" charset="0"/>
              </a:rPr>
              <a:t> dei dati, </a:t>
            </a:r>
            <a:r>
              <a:rPr lang="it-IT" sz="1600" dirty="0">
                <a:latin typeface="Times New Roman" panose="02020603050405020304" pitchFamily="18" charset="0"/>
                <a:cs typeface="Times New Roman" panose="02020603050405020304" pitchFamily="18" charset="0"/>
              </a:rPr>
              <a:t>è</a:t>
            </a:r>
            <a:r>
              <a:rPr lang="it-IT" sz="1600" dirty="0">
                <a:effectLst/>
                <a:latin typeface="Times New Roman" panose="02020603050405020304" pitchFamily="18" charset="0"/>
                <a:cs typeface="Times New Roman" panose="02020603050405020304" pitchFamily="18" charset="0"/>
              </a:rPr>
              <a:t> possibile notare che alcune colonne presentano valori </a:t>
            </a:r>
            <a:r>
              <a:rPr lang="it-IT" sz="1600" b="1" dirty="0">
                <a:effectLst/>
                <a:latin typeface="Times New Roman" panose="02020603050405020304" pitchFamily="18" charset="0"/>
                <a:cs typeface="Times New Roman" panose="02020603050405020304" pitchFamily="18" charset="0"/>
              </a:rPr>
              <a:t>costanti</a:t>
            </a:r>
            <a:r>
              <a:rPr lang="it-IT" sz="1600" dirty="0">
                <a:effectLst/>
                <a:latin typeface="Times New Roman" panose="02020603050405020304" pitchFamily="18" charset="0"/>
                <a:cs typeface="Times New Roman" panose="02020603050405020304" pitchFamily="18" charset="0"/>
              </a:rPr>
              <a:t> per tutte le istanze. Di conseguenza, possiamo dedurre che la varianza associata a queste colonne sia del tutto nulla. Pertanto decidiamo di non prendere in considerazione tali variabili per le successive analisi di PCA e Clustering che ci porteranno al Workload Sintetico.</a:t>
            </a:r>
            <a:br>
              <a:rPr lang="it-IT" sz="1600" dirty="0">
                <a:effectLst/>
                <a:latin typeface="Times New Roman" panose="02020603050405020304" pitchFamily="18" charset="0"/>
                <a:cs typeface="Times New Roman" panose="02020603050405020304" pitchFamily="18" charset="0"/>
              </a:rPr>
            </a:br>
            <a:r>
              <a:rPr lang="it-IT" sz="1600" dirty="0">
                <a:effectLst/>
                <a:latin typeface="Times New Roman" panose="02020603050405020304" pitchFamily="18" charset="0"/>
                <a:cs typeface="Times New Roman" panose="02020603050405020304" pitchFamily="18" charset="0"/>
              </a:rPr>
              <a:t>Nello specifico le colonne con valori costanti sono: </a:t>
            </a:r>
            <a:r>
              <a:rPr lang="it-IT" sz="1600" b="1" dirty="0">
                <a:effectLst/>
                <a:latin typeface="Times New Roman" panose="02020603050405020304" pitchFamily="18" charset="0"/>
                <a:cs typeface="Times New Roman" panose="02020603050405020304" pitchFamily="18" charset="0"/>
              </a:rPr>
              <a:t>AnonPages, avgLatency </a:t>
            </a:r>
            <a:r>
              <a:rPr lang="it-IT" sz="1600" dirty="0">
                <a:effectLst/>
                <a:latin typeface="Times New Roman" panose="02020603050405020304" pitchFamily="18" charset="0"/>
                <a:cs typeface="Times New Roman" panose="02020603050405020304" pitchFamily="18" charset="0"/>
              </a:rPr>
              <a:t>ed</a:t>
            </a:r>
            <a:r>
              <a:rPr lang="it-IT" sz="1600" b="1" dirty="0">
                <a:effectLst/>
                <a:latin typeface="Times New Roman" panose="02020603050405020304" pitchFamily="18" charset="0"/>
                <a:cs typeface="Times New Roman" panose="02020603050405020304" pitchFamily="18" charset="0"/>
              </a:rPr>
              <a:t> Errors</a:t>
            </a:r>
            <a:r>
              <a:rPr lang="it-IT" sz="1600" dirty="0">
                <a:effectLst/>
                <a:latin typeface="Times New Roman" panose="02020603050405020304" pitchFamily="18" charset="0"/>
                <a:cs typeface="Times New Roman" panose="02020603050405020304" pitchFamily="18" charset="0"/>
              </a:rPr>
              <a:t>.</a:t>
            </a:r>
            <a:br>
              <a:rPr lang="it-IT" sz="1600" dirty="0">
                <a:effectLst/>
                <a:latin typeface="Times New Roman" panose="02020603050405020304" pitchFamily="18" charset="0"/>
                <a:cs typeface="Times New Roman" panose="02020603050405020304" pitchFamily="18" charset="0"/>
              </a:rPr>
            </a:br>
            <a:r>
              <a:rPr lang="it-IT" sz="1600" dirty="0">
                <a:effectLst/>
                <a:latin typeface="Times New Roman" panose="02020603050405020304" pitchFamily="18" charset="0"/>
                <a:cs typeface="Times New Roman" panose="02020603050405020304" pitchFamily="18" charset="0"/>
              </a:rPr>
              <a:t>Notiamo che la deviazione standard è pari a zero e ciò ci basta per considerare costanti le</a:t>
            </a:r>
            <a:br>
              <a:rPr lang="it-IT" sz="1600" dirty="0">
                <a:effectLst/>
                <a:latin typeface="Times New Roman" panose="02020603050405020304" pitchFamily="18" charset="0"/>
                <a:cs typeface="Times New Roman" panose="02020603050405020304" pitchFamily="18" charset="0"/>
              </a:rPr>
            </a:br>
            <a:r>
              <a:rPr lang="it-IT" sz="1600" dirty="0">
                <a:effectLst/>
                <a:latin typeface="Times New Roman" panose="02020603050405020304" pitchFamily="18" charset="0"/>
                <a:cs typeface="Times New Roman" panose="02020603050405020304" pitchFamily="18" charset="0"/>
              </a:rPr>
              <a:t>colonne che eliminiamo perch</a:t>
            </a:r>
            <a:r>
              <a:rPr lang="it-IT" sz="1600" dirty="0">
                <a:latin typeface="Times New Roman" panose="02020603050405020304" pitchFamily="18" charset="0"/>
                <a:cs typeface="Times New Roman" panose="02020603050405020304" pitchFamily="18" charset="0"/>
              </a:rPr>
              <a:t>é</a:t>
            </a:r>
            <a:r>
              <a:rPr lang="it-IT" sz="1600" dirty="0">
                <a:effectLst/>
                <a:latin typeface="Times New Roman" panose="02020603050405020304" pitchFamily="18" charset="0"/>
                <a:cs typeface="Times New Roman" panose="02020603050405020304" pitchFamily="18" charset="0"/>
              </a:rPr>
              <a:t> non aggiungono alcuna varianza al workload.</a:t>
            </a:r>
            <a:endParaRPr lang="it-IT" dirty="0"/>
          </a:p>
        </p:txBody>
      </p:sp>
      <p:sp>
        <p:nvSpPr>
          <p:cNvPr id="3" name="CasellaDiTesto 2">
            <a:extLst>
              <a:ext uri="{FF2B5EF4-FFF2-40B4-BE49-F238E27FC236}">
                <a16:creationId xmlns:a16="http://schemas.microsoft.com/office/drawing/2014/main" id="{EB5D5CA5-ED21-DAC4-73F9-C5F60DB28645}"/>
              </a:ext>
            </a:extLst>
          </p:cNvPr>
          <p:cNvSpPr txBox="1"/>
          <p:nvPr/>
        </p:nvSpPr>
        <p:spPr>
          <a:xfrm>
            <a:off x="7178040" y="5375075"/>
            <a:ext cx="2529942" cy="307777"/>
          </a:xfrm>
          <a:prstGeom prst="rect">
            <a:avLst/>
          </a:prstGeom>
          <a:noFill/>
        </p:spPr>
        <p:txBody>
          <a:bodyPr wrap="square">
            <a:spAutoFit/>
          </a:bodyPr>
          <a:lstStyle/>
          <a:p>
            <a:r>
              <a:rPr lang="fr-FR" sz="1400" i="1" dirty="0">
                <a:latin typeface="Times New Roman" panose="02020603050405020304" pitchFamily="18" charset="0"/>
                <a:cs typeface="Times New Roman" panose="02020603050405020304" pitchFamily="18" charset="0"/>
              </a:rPr>
              <a:t>Constant Columns Distributions</a:t>
            </a:r>
            <a:endParaRPr lang="it-IT" sz="1400" i="1" dirty="0">
              <a:latin typeface="Times New Roman" panose="02020603050405020304" pitchFamily="18" charset="0"/>
              <a:cs typeface="Times New Roman" panose="02020603050405020304" pitchFamily="18" charset="0"/>
            </a:endParaRPr>
          </a:p>
        </p:txBody>
      </p:sp>
      <p:pic>
        <p:nvPicPr>
          <p:cNvPr id="11" name="Immagine 10" descr="Immagine che contiene testo&#10;&#10;Descrizione generata automaticamente">
            <a:extLst>
              <a:ext uri="{FF2B5EF4-FFF2-40B4-BE49-F238E27FC236}">
                <a16:creationId xmlns:a16="http://schemas.microsoft.com/office/drawing/2014/main" id="{BDBC2BBC-29EF-AB7D-549D-0549FDEB0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7982" y="1623812"/>
            <a:ext cx="2058808" cy="3610373"/>
          </a:xfrm>
          <a:prstGeom prst="rect">
            <a:avLst/>
          </a:prstGeom>
        </p:spPr>
      </p:pic>
      <p:pic>
        <p:nvPicPr>
          <p:cNvPr id="14" name="Immagine 13">
            <a:extLst>
              <a:ext uri="{FF2B5EF4-FFF2-40B4-BE49-F238E27FC236}">
                <a16:creationId xmlns:a16="http://schemas.microsoft.com/office/drawing/2014/main" id="{E7DC548F-13A3-1326-C1CB-DCC3913511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2711" y="1623812"/>
            <a:ext cx="3755271" cy="3610373"/>
          </a:xfrm>
          <a:prstGeom prst="rect">
            <a:avLst/>
          </a:prstGeom>
        </p:spPr>
      </p:pic>
    </p:spTree>
    <p:extLst>
      <p:ext uri="{BB962C8B-B14F-4D97-AF65-F5344CB8AC3E}">
        <p14:creationId xmlns:p14="http://schemas.microsoft.com/office/powerpoint/2010/main" val="26892193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19" name="CasellaDiTesto 18">
            <a:extLst>
              <a:ext uri="{FF2B5EF4-FFF2-40B4-BE49-F238E27FC236}">
                <a16:creationId xmlns:a16="http://schemas.microsoft.com/office/drawing/2014/main" id="{06FFE7D8-F046-DA39-182A-E4F6093F7A62}"/>
              </a:ext>
            </a:extLst>
          </p:cNvPr>
          <p:cNvSpPr txBox="1"/>
          <p:nvPr/>
        </p:nvSpPr>
        <p:spPr>
          <a:xfrm>
            <a:off x="4035867" y="142322"/>
            <a:ext cx="4487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 Preprocessing </a:t>
            </a:r>
          </a:p>
        </p:txBody>
      </p:sp>
      <p:sp>
        <p:nvSpPr>
          <p:cNvPr id="93" name="CasellaDiTesto 92">
            <a:extLst>
              <a:ext uri="{FF2B5EF4-FFF2-40B4-BE49-F238E27FC236}">
                <a16:creationId xmlns:a16="http://schemas.microsoft.com/office/drawing/2014/main" id="{CF3F7CFF-4855-435A-50E2-D6A0DC03CA79}"/>
              </a:ext>
            </a:extLst>
          </p:cNvPr>
          <p:cNvSpPr txBox="1"/>
          <p:nvPr/>
        </p:nvSpPr>
        <p:spPr>
          <a:xfrm>
            <a:off x="5034424" y="1023276"/>
            <a:ext cx="369047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Outliers Valutation: Slab e Active</a:t>
            </a:r>
            <a:endParaRPr lang="it-IT" b="1" dirty="0"/>
          </a:p>
        </p:txBody>
      </p:sp>
      <p:sp>
        <p:nvSpPr>
          <p:cNvPr id="8" name="CasellaDiTesto 7">
            <a:extLst>
              <a:ext uri="{FF2B5EF4-FFF2-40B4-BE49-F238E27FC236}">
                <a16:creationId xmlns:a16="http://schemas.microsoft.com/office/drawing/2014/main" id="{3BE6FC8B-E3E0-03FC-53CC-DBF26154869A}"/>
              </a:ext>
            </a:extLst>
          </p:cNvPr>
          <p:cNvSpPr txBox="1"/>
          <p:nvPr/>
        </p:nvSpPr>
        <p:spPr>
          <a:xfrm>
            <a:off x="1066799" y="1688366"/>
            <a:ext cx="5585461" cy="3293209"/>
          </a:xfrm>
          <a:prstGeom prst="rect">
            <a:avLst/>
          </a:prstGeom>
          <a:noFill/>
        </p:spPr>
        <p:txBody>
          <a:bodyPr wrap="square">
            <a:spAutoFit/>
          </a:bodyPr>
          <a:lstStyle/>
          <a:p>
            <a:pPr algn="l" rtl="0"/>
            <a:r>
              <a:rPr lang="it-IT" sz="1600" dirty="0">
                <a:effectLst/>
                <a:latin typeface="Times New Roman" panose="02020603050405020304" pitchFamily="18" charset="0"/>
                <a:cs typeface="Times New Roman" panose="02020603050405020304" pitchFamily="18" charset="0"/>
              </a:rPr>
              <a:t>Successivamente procediamo con la valutazione dei casi isolati, i cosiddetti ”outliers”. Essi rappresentano valori anomali, chiaramente distanti dalle altre osservazioni disponibili. In particolare, notiamo che:</a:t>
            </a:r>
          </a:p>
          <a:p>
            <a:pPr marL="342900" indent="-342900" algn="l" rtl="0">
              <a:buAutoNum type="arabicParenR"/>
            </a:pPr>
            <a:r>
              <a:rPr lang="it-IT" sz="1600" dirty="0">
                <a:effectLst/>
                <a:latin typeface="Times New Roman" panose="02020603050405020304" pitchFamily="18" charset="0"/>
                <a:cs typeface="Times New Roman" panose="02020603050405020304" pitchFamily="18" charset="0"/>
              </a:rPr>
              <a:t>la distribuzione sulla colonna </a:t>
            </a:r>
            <a:r>
              <a:rPr lang="it-IT" sz="1600" b="1" dirty="0">
                <a:effectLst/>
                <a:latin typeface="Times New Roman" panose="02020603050405020304" pitchFamily="18" charset="0"/>
                <a:cs typeface="Times New Roman" panose="02020603050405020304" pitchFamily="18" charset="0"/>
              </a:rPr>
              <a:t>Slab</a:t>
            </a:r>
            <a:r>
              <a:rPr lang="it-IT" sz="1600" dirty="0">
                <a:effectLst/>
                <a:latin typeface="Times New Roman" panose="02020603050405020304" pitchFamily="18" charset="0"/>
                <a:cs typeface="Times New Roman" panose="02020603050405020304" pitchFamily="18" charset="0"/>
              </a:rPr>
              <a:t> si discosta dal valore zero in 4 punti (90, 510, 4766 e 4963)</a:t>
            </a:r>
          </a:p>
          <a:p>
            <a:pPr marL="342900" indent="-342900" algn="l" rtl="0">
              <a:buAutoNum type="arabicParenR"/>
            </a:pPr>
            <a:r>
              <a:rPr lang="it-IT" sz="1600" dirty="0">
                <a:effectLst/>
                <a:latin typeface="Times New Roman" panose="02020603050405020304" pitchFamily="18" charset="0"/>
                <a:cs typeface="Times New Roman" panose="02020603050405020304" pitchFamily="18" charset="0"/>
              </a:rPr>
              <a:t>analogamente, la distribuzione sulla colonna </a:t>
            </a:r>
            <a:r>
              <a:rPr lang="it-IT" sz="1600" b="1" dirty="0">
                <a:effectLst/>
                <a:latin typeface="Times New Roman" panose="02020603050405020304" pitchFamily="18" charset="0"/>
                <a:cs typeface="Times New Roman" panose="02020603050405020304" pitchFamily="18" charset="0"/>
              </a:rPr>
              <a:t>Active</a:t>
            </a:r>
            <a:r>
              <a:rPr lang="it-IT" sz="1600" dirty="0">
                <a:effectLst/>
                <a:latin typeface="Times New Roman" panose="02020603050405020304" pitchFamily="18" charset="0"/>
                <a:cs typeface="Times New Roman" panose="02020603050405020304" pitchFamily="18" charset="0"/>
              </a:rPr>
              <a:t> presenta 39 valori diversi da zero.</a:t>
            </a:r>
          </a:p>
          <a:p>
            <a:pPr algn="l" rtl="0"/>
            <a:endParaRPr lang="it-IT" sz="1600" dirty="0">
              <a:latin typeface="Times New Roman" panose="02020603050405020304" pitchFamily="18" charset="0"/>
              <a:cs typeface="Times New Roman" panose="02020603050405020304" pitchFamily="18" charset="0"/>
            </a:endParaRPr>
          </a:p>
          <a:p>
            <a:pPr algn="l" rtl="0"/>
            <a:r>
              <a:rPr lang="it-IT" sz="1600" dirty="0">
                <a:effectLst/>
                <a:latin typeface="Times New Roman" panose="02020603050405020304" pitchFamily="18" charset="0"/>
                <a:cs typeface="Times New Roman" panose="02020603050405020304" pitchFamily="18" charset="0"/>
              </a:rPr>
              <a:t>Valutando i valori delle restanti variabili in tali righe, notiamo che non sono dei punti di particolare carico per il sistema poiché quest’ultimi ricadono tutti nelle occorrenze medie dei valori del workload, ovvero nel cosiddetto Box Plot.</a:t>
            </a:r>
            <a:endParaRPr lang="it-IT" dirty="0"/>
          </a:p>
        </p:txBody>
      </p:sp>
      <p:pic>
        <p:nvPicPr>
          <p:cNvPr id="24" name="Immagine 23">
            <a:extLst>
              <a:ext uri="{FF2B5EF4-FFF2-40B4-BE49-F238E27FC236}">
                <a16:creationId xmlns:a16="http://schemas.microsoft.com/office/drawing/2014/main" id="{A6933555-85CC-8CCD-B69F-2343526D9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1688366"/>
            <a:ext cx="4209756" cy="3987836"/>
          </a:xfrm>
          <a:prstGeom prst="rect">
            <a:avLst/>
          </a:prstGeom>
        </p:spPr>
      </p:pic>
      <p:sp>
        <p:nvSpPr>
          <p:cNvPr id="25" name="CasellaDiTesto 24">
            <a:extLst>
              <a:ext uri="{FF2B5EF4-FFF2-40B4-BE49-F238E27FC236}">
                <a16:creationId xmlns:a16="http://schemas.microsoft.com/office/drawing/2014/main" id="{F23FF334-4FA9-9104-458A-045A847533AB}"/>
              </a:ext>
            </a:extLst>
          </p:cNvPr>
          <p:cNvSpPr txBox="1"/>
          <p:nvPr/>
        </p:nvSpPr>
        <p:spPr>
          <a:xfrm>
            <a:off x="7216629" y="5680835"/>
            <a:ext cx="2613660" cy="307777"/>
          </a:xfrm>
          <a:prstGeom prst="rect">
            <a:avLst/>
          </a:prstGeom>
          <a:noFill/>
        </p:spPr>
        <p:txBody>
          <a:bodyPr wrap="square">
            <a:spAutoFit/>
          </a:bodyPr>
          <a:lstStyle/>
          <a:p>
            <a:r>
              <a:rPr lang="fr-FR" sz="1400" i="1" dirty="0">
                <a:latin typeface="Times New Roman" panose="02020603050405020304" pitchFamily="18" charset="0"/>
                <a:cs typeface="Times New Roman" panose="02020603050405020304" pitchFamily="18" charset="0"/>
              </a:rPr>
              <a:t>Slab and Active Distributions</a:t>
            </a:r>
            <a:endParaRPr lang="it-IT"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676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19" name="CasellaDiTesto 18">
            <a:extLst>
              <a:ext uri="{FF2B5EF4-FFF2-40B4-BE49-F238E27FC236}">
                <a16:creationId xmlns:a16="http://schemas.microsoft.com/office/drawing/2014/main" id="{06FFE7D8-F046-DA39-182A-E4F6093F7A62}"/>
              </a:ext>
            </a:extLst>
          </p:cNvPr>
          <p:cNvSpPr txBox="1"/>
          <p:nvPr/>
        </p:nvSpPr>
        <p:spPr>
          <a:xfrm>
            <a:off x="4035867" y="142322"/>
            <a:ext cx="4487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 Preprocessing </a:t>
            </a:r>
          </a:p>
        </p:txBody>
      </p:sp>
      <p:sp>
        <p:nvSpPr>
          <p:cNvPr id="93" name="CasellaDiTesto 92">
            <a:extLst>
              <a:ext uri="{FF2B5EF4-FFF2-40B4-BE49-F238E27FC236}">
                <a16:creationId xmlns:a16="http://schemas.microsoft.com/office/drawing/2014/main" id="{CF3F7CFF-4855-435A-50E2-D6A0DC03CA79}"/>
              </a:ext>
            </a:extLst>
          </p:cNvPr>
          <p:cNvSpPr txBox="1"/>
          <p:nvPr/>
        </p:nvSpPr>
        <p:spPr>
          <a:xfrm>
            <a:off x="5034424" y="1023276"/>
            <a:ext cx="384287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Outliers Valutation: Slab e Active</a:t>
            </a:r>
            <a:endParaRPr lang="it-IT" b="1" dirty="0"/>
          </a:p>
        </p:txBody>
      </p:sp>
      <p:sp>
        <p:nvSpPr>
          <p:cNvPr id="2" name="CasellaDiTesto 1">
            <a:extLst>
              <a:ext uri="{FF2B5EF4-FFF2-40B4-BE49-F238E27FC236}">
                <a16:creationId xmlns:a16="http://schemas.microsoft.com/office/drawing/2014/main" id="{A7B05AD2-4200-C16E-426D-79533878F525}"/>
              </a:ext>
            </a:extLst>
          </p:cNvPr>
          <p:cNvSpPr txBox="1"/>
          <p:nvPr/>
        </p:nvSpPr>
        <p:spPr>
          <a:xfrm>
            <a:off x="955628" y="1830692"/>
            <a:ext cx="4487592" cy="1077218"/>
          </a:xfrm>
          <a:prstGeom prst="rect">
            <a:avLst/>
          </a:prstGeom>
          <a:noFill/>
        </p:spPr>
        <p:txBody>
          <a:bodyPr wrap="square">
            <a:spAutoFit/>
          </a:bodyPr>
          <a:lstStyle/>
          <a:p>
            <a:pPr algn="l" rtl="0"/>
            <a:r>
              <a:rPr lang="it-IT" sz="1600" dirty="0">
                <a:effectLst/>
                <a:latin typeface="Times New Roman" panose="02020603050405020304" pitchFamily="18" charset="0"/>
                <a:cs typeface="Times New Roman" panose="02020603050405020304" pitchFamily="18" charset="0"/>
              </a:rPr>
              <a:t>1) Osservando le distribuzioni </a:t>
            </a:r>
            <a:r>
              <a:rPr lang="it-IT" sz="1600" dirty="0">
                <a:latin typeface="Times New Roman" panose="02020603050405020304" pitchFamily="18" charset="0"/>
                <a:cs typeface="Times New Roman" panose="02020603050405020304" pitchFamily="18" charset="0"/>
              </a:rPr>
              <a:t>dei 39 punti di </a:t>
            </a:r>
            <a:r>
              <a:rPr lang="it-IT" sz="1600" dirty="0">
                <a:effectLst/>
                <a:latin typeface="Times New Roman" panose="02020603050405020304" pitchFamily="18" charset="0"/>
                <a:cs typeface="Times New Roman" panose="02020603050405020304" pitchFamily="18" charset="0"/>
              </a:rPr>
              <a:t>Active decidiamo di considerare la colonna </a:t>
            </a:r>
            <a:r>
              <a:rPr lang="it-IT" sz="1600" b="1" dirty="0">
                <a:latin typeface="Times New Roman" panose="02020603050405020304" pitchFamily="18" charset="0"/>
                <a:cs typeface="Times New Roman" panose="02020603050405020304" pitchFamily="18" charset="0"/>
              </a:rPr>
              <a:t>Active</a:t>
            </a:r>
            <a:r>
              <a:rPr lang="it-IT" sz="1600" dirty="0">
                <a:latin typeface="Times New Roman" panose="02020603050405020304" pitchFamily="18" charset="0"/>
                <a:cs typeface="Times New Roman" panose="02020603050405020304" pitchFamily="18" charset="0"/>
              </a:rPr>
              <a:t> </a:t>
            </a:r>
            <a:r>
              <a:rPr lang="it-IT" sz="1600" dirty="0">
                <a:effectLst/>
                <a:latin typeface="Times New Roman" panose="02020603050405020304" pitchFamily="18" charset="0"/>
                <a:cs typeface="Times New Roman" panose="02020603050405020304" pitchFamily="18" charset="0"/>
              </a:rPr>
              <a:t>come costante e quindi non rilevante per l’analisi successiva.</a:t>
            </a:r>
          </a:p>
        </p:txBody>
      </p:sp>
      <p:pic>
        <p:nvPicPr>
          <p:cNvPr id="18" name="Immagine 17">
            <a:extLst>
              <a:ext uri="{FF2B5EF4-FFF2-40B4-BE49-F238E27FC236}">
                <a16:creationId xmlns:a16="http://schemas.microsoft.com/office/drawing/2014/main" id="{F8BED453-ED94-D794-0E97-F5E4EF34A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844" y="1627359"/>
            <a:ext cx="5292528" cy="1603313"/>
          </a:xfrm>
          <a:prstGeom prst="rect">
            <a:avLst/>
          </a:prstGeom>
        </p:spPr>
      </p:pic>
      <p:pic>
        <p:nvPicPr>
          <p:cNvPr id="24" name="Immagine 23">
            <a:extLst>
              <a:ext uri="{FF2B5EF4-FFF2-40B4-BE49-F238E27FC236}">
                <a16:creationId xmlns:a16="http://schemas.microsoft.com/office/drawing/2014/main" id="{8588ED18-F2D7-7D3D-C517-9E63DC2A6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054" y="5018910"/>
            <a:ext cx="6172200" cy="1492304"/>
          </a:xfrm>
          <a:prstGeom prst="rect">
            <a:avLst/>
          </a:prstGeom>
        </p:spPr>
      </p:pic>
      <p:pic>
        <p:nvPicPr>
          <p:cNvPr id="26" name="Immagine 25">
            <a:extLst>
              <a:ext uri="{FF2B5EF4-FFF2-40B4-BE49-F238E27FC236}">
                <a16:creationId xmlns:a16="http://schemas.microsoft.com/office/drawing/2014/main" id="{5C02CD03-D530-2713-5B6B-95E095576354}"/>
              </a:ext>
            </a:extLst>
          </p:cNvPr>
          <p:cNvPicPr>
            <a:picLocks noChangeAspect="1"/>
          </p:cNvPicPr>
          <p:nvPr/>
        </p:nvPicPr>
        <p:blipFill rotWithShape="1">
          <a:blip r:embed="rId5">
            <a:extLst>
              <a:ext uri="{28A0092B-C50C-407E-A947-70E740481C1C}">
                <a14:useLocalDpi xmlns:a14="http://schemas.microsoft.com/office/drawing/2010/main" val="0"/>
              </a:ext>
            </a:extLst>
          </a:blip>
          <a:srcRect r="20970"/>
          <a:stretch/>
        </p:blipFill>
        <p:spPr>
          <a:xfrm>
            <a:off x="245228" y="3266558"/>
            <a:ext cx="5226765" cy="1574101"/>
          </a:xfrm>
          <a:prstGeom prst="rect">
            <a:avLst/>
          </a:prstGeom>
        </p:spPr>
      </p:pic>
      <p:pic>
        <p:nvPicPr>
          <p:cNvPr id="28" name="Immagine 27">
            <a:extLst>
              <a:ext uri="{FF2B5EF4-FFF2-40B4-BE49-F238E27FC236}">
                <a16:creationId xmlns:a16="http://schemas.microsoft.com/office/drawing/2014/main" id="{DE0B7AA1-9F47-582B-D94A-BA2367B5F5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4054" y="3266559"/>
            <a:ext cx="6554126" cy="1574101"/>
          </a:xfrm>
          <a:prstGeom prst="rect">
            <a:avLst/>
          </a:prstGeom>
        </p:spPr>
      </p:pic>
      <p:pic>
        <p:nvPicPr>
          <p:cNvPr id="30" name="Immagine 29">
            <a:extLst>
              <a:ext uri="{FF2B5EF4-FFF2-40B4-BE49-F238E27FC236}">
                <a16:creationId xmlns:a16="http://schemas.microsoft.com/office/drawing/2014/main" id="{BE352ADB-378B-041F-F4EA-E01B7754448A}"/>
              </a:ext>
            </a:extLst>
          </p:cNvPr>
          <p:cNvPicPr>
            <a:picLocks noChangeAspect="1"/>
          </p:cNvPicPr>
          <p:nvPr/>
        </p:nvPicPr>
        <p:blipFill rotWithShape="1">
          <a:blip r:embed="rId7">
            <a:extLst>
              <a:ext uri="{28A0092B-C50C-407E-A947-70E740481C1C}">
                <a14:useLocalDpi xmlns:a14="http://schemas.microsoft.com/office/drawing/2010/main" val="0"/>
              </a:ext>
            </a:extLst>
          </a:blip>
          <a:srcRect r="38715"/>
          <a:stretch/>
        </p:blipFill>
        <p:spPr>
          <a:xfrm>
            <a:off x="7475773" y="5023096"/>
            <a:ext cx="3643396" cy="1488118"/>
          </a:xfrm>
          <a:prstGeom prst="rect">
            <a:avLst/>
          </a:prstGeom>
        </p:spPr>
      </p:pic>
      <p:sp>
        <p:nvSpPr>
          <p:cNvPr id="3" name="Ovale 2">
            <a:extLst>
              <a:ext uri="{FF2B5EF4-FFF2-40B4-BE49-F238E27FC236}">
                <a16:creationId xmlns:a16="http://schemas.microsoft.com/office/drawing/2014/main" id="{E9E2C374-1B4D-7B94-08DD-AECF77AD8549}"/>
              </a:ext>
            </a:extLst>
          </p:cNvPr>
          <p:cNvSpPr/>
          <p:nvPr/>
        </p:nvSpPr>
        <p:spPr>
          <a:xfrm>
            <a:off x="1093470" y="3413338"/>
            <a:ext cx="308610" cy="141165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752933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19" name="CasellaDiTesto 18">
            <a:extLst>
              <a:ext uri="{FF2B5EF4-FFF2-40B4-BE49-F238E27FC236}">
                <a16:creationId xmlns:a16="http://schemas.microsoft.com/office/drawing/2014/main" id="{06FFE7D8-F046-DA39-182A-E4F6093F7A62}"/>
              </a:ext>
            </a:extLst>
          </p:cNvPr>
          <p:cNvSpPr txBox="1"/>
          <p:nvPr/>
        </p:nvSpPr>
        <p:spPr>
          <a:xfrm>
            <a:off x="4035867" y="142322"/>
            <a:ext cx="4487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 Preprocessing </a:t>
            </a:r>
          </a:p>
        </p:txBody>
      </p:sp>
      <p:sp>
        <p:nvSpPr>
          <p:cNvPr id="93" name="CasellaDiTesto 92">
            <a:extLst>
              <a:ext uri="{FF2B5EF4-FFF2-40B4-BE49-F238E27FC236}">
                <a16:creationId xmlns:a16="http://schemas.microsoft.com/office/drawing/2014/main" id="{CF3F7CFF-4855-435A-50E2-D6A0DC03CA79}"/>
              </a:ext>
            </a:extLst>
          </p:cNvPr>
          <p:cNvSpPr txBox="1"/>
          <p:nvPr/>
        </p:nvSpPr>
        <p:spPr>
          <a:xfrm>
            <a:off x="5034424" y="1023276"/>
            <a:ext cx="369047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Outliers Valutation: Slab e Active</a:t>
            </a:r>
            <a:endParaRPr lang="it-IT" b="1" dirty="0"/>
          </a:p>
        </p:txBody>
      </p:sp>
      <p:pic>
        <p:nvPicPr>
          <p:cNvPr id="4" name="Immagine 3">
            <a:extLst>
              <a:ext uri="{FF2B5EF4-FFF2-40B4-BE49-F238E27FC236}">
                <a16:creationId xmlns:a16="http://schemas.microsoft.com/office/drawing/2014/main" id="{B80EC027-3D71-AAF6-E4B0-690FBD4EEBDE}"/>
              </a:ext>
            </a:extLst>
          </p:cNvPr>
          <p:cNvPicPr>
            <a:picLocks noChangeAspect="1"/>
          </p:cNvPicPr>
          <p:nvPr/>
        </p:nvPicPr>
        <p:blipFill rotWithShape="1">
          <a:blip r:embed="rId3">
            <a:extLst>
              <a:ext uri="{28A0092B-C50C-407E-A947-70E740481C1C}">
                <a14:useLocalDpi xmlns:a14="http://schemas.microsoft.com/office/drawing/2010/main" val="0"/>
              </a:ext>
            </a:extLst>
          </a:blip>
          <a:srcRect r="40246"/>
          <a:stretch/>
        </p:blipFill>
        <p:spPr>
          <a:xfrm>
            <a:off x="6585018" y="3297125"/>
            <a:ext cx="3790559" cy="1487555"/>
          </a:xfrm>
          <a:prstGeom prst="rect">
            <a:avLst/>
          </a:prstGeom>
        </p:spPr>
      </p:pic>
      <p:pic>
        <p:nvPicPr>
          <p:cNvPr id="6" name="Immagine 5">
            <a:extLst>
              <a:ext uri="{FF2B5EF4-FFF2-40B4-BE49-F238E27FC236}">
                <a16:creationId xmlns:a16="http://schemas.microsoft.com/office/drawing/2014/main" id="{D09128B0-3764-4C7E-BE27-8813D5234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95" y="4915721"/>
            <a:ext cx="6068882" cy="1453269"/>
          </a:xfrm>
          <a:prstGeom prst="rect">
            <a:avLst/>
          </a:prstGeom>
        </p:spPr>
      </p:pic>
      <p:pic>
        <p:nvPicPr>
          <p:cNvPr id="8" name="Immagine 7">
            <a:extLst>
              <a:ext uri="{FF2B5EF4-FFF2-40B4-BE49-F238E27FC236}">
                <a16:creationId xmlns:a16="http://schemas.microsoft.com/office/drawing/2014/main" id="{6F0F93DE-597C-933D-DC6F-C160674DD7DE}"/>
              </a:ext>
            </a:extLst>
          </p:cNvPr>
          <p:cNvPicPr>
            <a:picLocks noChangeAspect="1"/>
          </p:cNvPicPr>
          <p:nvPr/>
        </p:nvPicPr>
        <p:blipFill rotWithShape="1">
          <a:blip r:embed="rId5">
            <a:extLst>
              <a:ext uri="{28A0092B-C50C-407E-A947-70E740481C1C}">
                <a14:useLocalDpi xmlns:a14="http://schemas.microsoft.com/office/drawing/2010/main" val="0"/>
              </a:ext>
            </a:extLst>
          </a:blip>
          <a:srcRect r="48430"/>
          <a:stretch/>
        </p:blipFill>
        <p:spPr>
          <a:xfrm>
            <a:off x="6815903" y="4915721"/>
            <a:ext cx="2709652" cy="1619249"/>
          </a:xfrm>
          <a:prstGeom prst="rect">
            <a:avLst/>
          </a:prstGeom>
        </p:spPr>
      </p:pic>
      <p:pic>
        <p:nvPicPr>
          <p:cNvPr id="12" name="Immagine 11">
            <a:extLst>
              <a:ext uri="{FF2B5EF4-FFF2-40B4-BE49-F238E27FC236}">
                <a16:creationId xmlns:a16="http://schemas.microsoft.com/office/drawing/2014/main" id="{695691E6-4A2D-2A7E-4578-43CFAA02A7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2975" y="1597723"/>
            <a:ext cx="6343650" cy="1543156"/>
          </a:xfrm>
          <a:prstGeom prst="rect">
            <a:avLst/>
          </a:prstGeom>
        </p:spPr>
      </p:pic>
      <p:pic>
        <p:nvPicPr>
          <p:cNvPr id="15" name="Immagine 14">
            <a:extLst>
              <a:ext uri="{FF2B5EF4-FFF2-40B4-BE49-F238E27FC236}">
                <a16:creationId xmlns:a16="http://schemas.microsoft.com/office/drawing/2014/main" id="{7066FBC2-26F5-3C5D-C4C1-41EFF1959A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995" y="3337227"/>
            <a:ext cx="5835025" cy="1407354"/>
          </a:xfrm>
          <a:prstGeom prst="rect">
            <a:avLst/>
          </a:prstGeom>
        </p:spPr>
      </p:pic>
      <p:pic>
        <p:nvPicPr>
          <p:cNvPr id="18" name="Immagine 17">
            <a:extLst>
              <a:ext uri="{FF2B5EF4-FFF2-40B4-BE49-F238E27FC236}">
                <a16:creationId xmlns:a16="http://schemas.microsoft.com/office/drawing/2014/main" id="{05C8B090-F391-780D-47B0-7FC2CDB1D84C}"/>
              </a:ext>
            </a:extLst>
          </p:cNvPr>
          <p:cNvPicPr>
            <a:picLocks noChangeAspect="1"/>
          </p:cNvPicPr>
          <p:nvPr/>
        </p:nvPicPr>
        <p:blipFill rotWithShape="1">
          <a:blip r:embed="rId3">
            <a:extLst>
              <a:ext uri="{28A0092B-C50C-407E-A947-70E740481C1C}">
                <a14:useLocalDpi xmlns:a14="http://schemas.microsoft.com/office/drawing/2010/main" val="0"/>
              </a:ext>
            </a:extLst>
          </a:blip>
          <a:srcRect l="80126"/>
          <a:stretch/>
        </p:blipFill>
        <p:spPr>
          <a:xfrm>
            <a:off x="10535575" y="3297126"/>
            <a:ext cx="1260740" cy="1487555"/>
          </a:xfrm>
          <a:prstGeom prst="rect">
            <a:avLst/>
          </a:prstGeom>
        </p:spPr>
      </p:pic>
      <p:sp>
        <p:nvSpPr>
          <p:cNvPr id="21" name="CasellaDiTesto 20">
            <a:extLst>
              <a:ext uri="{FF2B5EF4-FFF2-40B4-BE49-F238E27FC236}">
                <a16:creationId xmlns:a16="http://schemas.microsoft.com/office/drawing/2014/main" id="{D227DA0D-A04F-84EC-0B89-32811B62AD8A}"/>
              </a:ext>
            </a:extLst>
          </p:cNvPr>
          <p:cNvSpPr txBox="1"/>
          <p:nvPr/>
        </p:nvSpPr>
        <p:spPr>
          <a:xfrm>
            <a:off x="955628" y="1830692"/>
            <a:ext cx="3456352" cy="1077218"/>
          </a:xfrm>
          <a:prstGeom prst="rect">
            <a:avLst/>
          </a:prstGeom>
          <a:noFill/>
        </p:spPr>
        <p:txBody>
          <a:bodyPr wrap="square">
            <a:spAutoFit/>
          </a:bodyPr>
          <a:lstStyle/>
          <a:p>
            <a:pPr algn="l" rtl="0"/>
            <a:r>
              <a:rPr lang="it-IT" sz="1600" dirty="0">
                <a:effectLst/>
                <a:latin typeface="Times New Roman" panose="02020603050405020304" pitchFamily="18" charset="0"/>
                <a:cs typeface="Times New Roman" panose="02020603050405020304" pitchFamily="18" charset="0"/>
              </a:rPr>
              <a:t>2) Osservando le distribuzioni </a:t>
            </a:r>
            <a:r>
              <a:rPr lang="it-IT" sz="1600" dirty="0">
                <a:latin typeface="Times New Roman" panose="02020603050405020304" pitchFamily="18" charset="0"/>
                <a:cs typeface="Times New Roman" panose="02020603050405020304" pitchFamily="18" charset="0"/>
              </a:rPr>
              <a:t>dei 4 punti di </a:t>
            </a:r>
            <a:r>
              <a:rPr lang="it-IT" sz="1600" b="1" dirty="0">
                <a:latin typeface="Times New Roman" panose="02020603050405020304" pitchFamily="18" charset="0"/>
                <a:cs typeface="Times New Roman" panose="02020603050405020304" pitchFamily="18" charset="0"/>
              </a:rPr>
              <a:t>Slab</a:t>
            </a:r>
            <a:r>
              <a:rPr lang="it-IT" sz="1600" dirty="0">
                <a:latin typeface="Times New Roman" panose="02020603050405020304" pitchFamily="18" charset="0"/>
                <a:cs typeface="Times New Roman" panose="02020603050405020304" pitchFamily="18" charset="0"/>
              </a:rPr>
              <a:t> </a:t>
            </a:r>
            <a:r>
              <a:rPr lang="it-IT" sz="1600" dirty="0">
                <a:effectLst/>
                <a:latin typeface="Times New Roman" panose="02020603050405020304" pitchFamily="18" charset="0"/>
                <a:cs typeface="Times New Roman" panose="02020603050405020304" pitchFamily="18" charset="0"/>
              </a:rPr>
              <a:t>decidiamo di considerare la colonna </a:t>
            </a:r>
            <a:r>
              <a:rPr lang="it-IT" sz="1600" dirty="0">
                <a:latin typeface="Times New Roman" panose="02020603050405020304" pitchFamily="18" charset="0"/>
                <a:cs typeface="Times New Roman" panose="02020603050405020304" pitchFamily="18" charset="0"/>
              </a:rPr>
              <a:t>Slab </a:t>
            </a:r>
            <a:r>
              <a:rPr lang="it-IT" sz="1600" dirty="0">
                <a:effectLst/>
                <a:latin typeface="Times New Roman" panose="02020603050405020304" pitchFamily="18" charset="0"/>
                <a:cs typeface="Times New Roman" panose="02020603050405020304" pitchFamily="18" charset="0"/>
              </a:rPr>
              <a:t>come costante e quindi non rilevante per l’analisi successiva.</a:t>
            </a:r>
          </a:p>
        </p:txBody>
      </p:sp>
      <p:sp>
        <p:nvSpPr>
          <p:cNvPr id="2" name="Ovale 1">
            <a:extLst>
              <a:ext uri="{FF2B5EF4-FFF2-40B4-BE49-F238E27FC236}">
                <a16:creationId xmlns:a16="http://schemas.microsoft.com/office/drawing/2014/main" id="{4BFD8B22-2F11-91DD-2FC3-452BAA8BBE60}"/>
              </a:ext>
            </a:extLst>
          </p:cNvPr>
          <p:cNvSpPr/>
          <p:nvPr/>
        </p:nvSpPr>
        <p:spPr>
          <a:xfrm>
            <a:off x="1301529" y="5019515"/>
            <a:ext cx="308610" cy="141165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855678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descr="Immagine che contiene testo&#10;&#10;Descrizione generata automaticamente">
            <a:extLst>
              <a:ext uri="{FF2B5EF4-FFF2-40B4-BE49-F238E27FC236}">
                <a16:creationId xmlns:a16="http://schemas.microsoft.com/office/drawing/2014/main" id="{C74C9D74-30AA-9708-6FDE-7CE08D57A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95" y="80757"/>
            <a:ext cx="2385616" cy="1268714"/>
          </a:xfrm>
          <a:prstGeom prst="rect">
            <a:avLst/>
          </a:prstGeom>
        </p:spPr>
      </p:pic>
      <p:sp>
        <p:nvSpPr>
          <p:cNvPr id="19" name="CasellaDiTesto 18">
            <a:extLst>
              <a:ext uri="{FF2B5EF4-FFF2-40B4-BE49-F238E27FC236}">
                <a16:creationId xmlns:a16="http://schemas.microsoft.com/office/drawing/2014/main" id="{06FFE7D8-F046-DA39-182A-E4F6093F7A62}"/>
              </a:ext>
            </a:extLst>
          </p:cNvPr>
          <p:cNvSpPr txBox="1"/>
          <p:nvPr/>
        </p:nvSpPr>
        <p:spPr>
          <a:xfrm>
            <a:off x="4035867" y="142322"/>
            <a:ext cx="4487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 Preprocessing </a:t>
            </a:r>
          </a:p>
        </p:txBody>
      </p:sp>
      <p:sp>
        <p:nvSpPr>
          <p:cNvPr id="93" name="CasellaDiTesto 92">
            <a:extLst>
              <a:ext uri="{FF2B5EF4-FFF2-40B4-BE49-F238E27FC236}">
                <a16:creationId xmlns:a16="http://schemas.microsoft.com/office/drawing/2014/main" id="{CF3F7CFF-4855-435A-50E2-D6A0DC03CA79}"/>
              </a:ext>
            </a:extLst>
          </p:cNvPr>
          <p:cNvSpPr txBox="1"/>
          <p:nvPr/>
        </p:nvSpPr>
        <p:spPr>
          <a:xfrm>
            <a:off x="5034424" y="1023276"/>
            <a:ext cx="4307696" cy="369332"/>
          </a:xfrm>
          <a:prstGeom prst="rect">
            <a:avLst/>
          </a:prstGeom>
          <a:noFill/>
        </p:spPr>
        <p:txBody>
          <a:bodyPr wrap="square">
            <a:spAutoFit/>
          </a:bodyPr>
          <a:lstStyle/>
          <a:p>
            <a:r>
              <a:rPr lang="en-US" b="1" dirty="0">
                <a:latin typeface="Times New Roman" panose="02020603050405020304" pitchFamily="18" charset="0"/>
                <a:ea typeface="SimSun" panose="02010600030101010101" pitchFamily="2" charset="-122"/>
              </a:rPr>
              <a:t>Outliers Valutation: Row 1</a:t>
            </a:r>
            <a:endParaRPr lang="it-IT" b="1" dirty="0"/>
          </a:p>
        </p:txBody>
      </p:sp>
      <p:sp>
        <p:nvSpPr>
          <p:cNvPr id="3" name="CasellaDiTesto 2">
            <a:extLst>
              <a:ext uri="{FF2B5EF4-FFF2-40B4-BE49-F238E27FC236}">
                <a16:creationId xmlns:a16="http://schemas.microsoft.com/office/drawing/2014/main" id="{399727DA-1AB5-1B51-D4FF-8E2BA717C38D}"/>
              </a:ext>
            </a:extLst>
          </p:cNvPr>
          <p:cNvSpPr txBox="1"/>
          <p:nvPr/>
        </p:nvSpPr>
        <p:spPr>
          <a:xfrm>
            <a:off x="472995" y="1613118"/>
            <a:ext cx="4967685" cy="4278094"/>
          </a:xfrm>
          <a:prstGeom prst="rect">
            <a:avLst/>
          </a:prstGeom>
          <a:noFill/>
        </p:spPr>
        <p:txBody>
          <a:bodyPr wrap="square">
            <a:spAutoFit/>
          </a:bodyPr>
          <a:lstStyle/>
          <a:p>
            <a:pPr algn="l" rtl="0"/>
            <a:r>
              <a:rPr lang="it-IT" sz="1600" dirty="0">
                <a:effectLst/>
                <a:latin typeface="Times New Roman" panose="02020603050405020304" pitchFamily="18" charset="0"/>
                <a:cs typeface="Times New Roman" panose="02020603050405020304" pitchFamily="18" charset="0"/>
              </a:rPr>
              <a:t>La </a:t>
            </a:r>
            <a:r>
              <a:rPr lang="it-IT" sz="1600" b="1" dirty="0">
                <a:effectLst/>
                <a:latin typeface="Times New Roman" panose="02020603050405020304" pitchFamily="18" charset="0"/>
                <a:cs typeface="Times New Roman" panose="02020603050405020304" pitchFamily="18" charset="0"/>
              </a:rPr>
              <a:t>riga 1</a:t>
            </a:r>
            <a:r>
              <a:rPr lang="it-IT" sz="1600" dirty="0">
                <a:effectLst/>
                <a:latin typeface="Times New Roman" panose="02020603050405020304" pitchFamily="18" charset="0"/>
                <a:cs typeface="Times New Roman" panose="02020603050405020304" pitchFamily="18" charset="0"/>
              </a:rPr>
              <a:t> </a:t>
            </a:r>
            <a:r>
              <a:rPr lang="it-IT" sz="1600" dirty="0">
                <a:latin typeface="Times New Roman" panose="02020603050405020304" pitchFamily="18" charset="0"/>
                <a:cs typeface="Times New Roman" panose="02020603050405020304" pitchFamily="18" charset="0"/>
              </a:rPr>
              <a:t>è</a:t>
            </a:r>
            <a:r>
              <a:rPr lang="it-IT" sz="1600" dirty="0">
                <a:effectLst/>
                <a:latin typeface="Times New Roman" panose="02020603050405020304" pitchFamily="18" charset="0"/>
                <a:cs typeface="Times New Roman" panose="02020603050405020304" pitchFamily="18" charset="0"/>
              </a:rPr>
              <a:t> associata alla prima osservazione del sistema. Il monitoraggio rivela dei valori i quali lasciano supporre che ci sia un probabile basso carico del sistema dovuto al fatto che i processi abbiano appena iniziato l’esecuzione. </a:t>
            </a:r>
          </a:p>
          <a:p>
            <a:pPr algn="l" rtl="0"/>
            <a:endParaRPr lang="it-IT" sz="1600" dirty="0">
              <a:latin typeface="Times New Roman" panose="02020603050405020304" pitchFamily="18" charset="0"/>
              <a:cs typeface="Times New Roman" panose="02020603050405020304" pitchFamily="18" charset="0"/>
            </a:endParaRPr>
          </a:p>
          <a:p>
            <a:pPr algn="l" rtl="0"/>
            <a:endParaRPr lang="it-IT" sz="1600" dirty="0">
              <a:effectLst/>
              <a:latin typeface="Times New Roman" panose="02020603050405020304" pitchFamily="18" charset="0"/>
              <a:cs typeface="Times New Roman" panose="02020603050405020304" pitchFamily="18" charset="0"/>
            </a:endParaRPr>
          </a:p>
          <a:p>
            <a:pPr algn="l" rtl="0"/>
            <a:r>
              <a:rPr lang="it-IT" sz="1600" dirty="0">
                <a:effectLst/>
                <a:latin typeface="Times New Roman" panose="02020603050405020304" pitchFamily="18" charset="0"/>
                <a:cs typeface="Times New Roman" panose="02020603050405020304" pitchFamily="18" charset="0"/>
              </a:rPr>
              <a:t>L’attività di monitoraggio di fatti riporta: un basso valore di </a:t>
            </a:r>
            <a:r>
              <a:rPr lang="it-IT" sz="1600" i="1" dirty="0">
                <a:effectLst/>
                <a:latin typeface="Times New Roman" panose="02020603050405020304" pitchFamily="18" charset="0"/>
                <a:cs typeface="Times New Roman" panose="02020603050405020304" pitchFamily="18" charset="0"/>
              </a:rPr>
              <a:t>VmSize</a:t>
            </a:r>
            <a:r>
              <a:rPr lang="it-IT" sz="1600" dirty="0">
                <a:effectLst/>
                <a:latin typeface="Times New Roman" panose="02020603050405020304" pitchFamily="18" charset="0"/>
                <a:cs typeface="Times New Roman" panose="02020603050405020304" pitchFamily="18" charset="0"/>
              </a:rPr>
              <a:t>, ovvero, la quantità di address space che il processo utilizza correntemente, un basso valore di </a:t>
            </a:r>
            <a:r>
              <a:rPr lang="it-IT" sz="1600" i="1" dirty="0">
                <a:effectLst/>
                <a:latin typeface="Times New Roman" panose="02020603050405020304" pitchFamily="18" charset="0"/>
                <a:cs typeface="Times New Roman" panose="02020603050405020304" pitchFamily="18" charset="0"/>
              </a:rPr>
              <a:t>VmHWM e VmRSS</a:t>
            </a:r>
            <a:r>
              <a:rPr lang="it-IT" sz="1600" dirty="0">
                <a:effectLst/>
                <a:latin typeface="Times New Roman" panose="02020603050405020304" pitchFamily="18" charset="0"/>
                <a:cs typeface="Times New Roman" panose="02020603050405020304" pitchFamily="18" charset="0"/>
              </a:rPr>
              <a:t>, ovvero, l’utilizzo rispettivamente massimo e corrente della RAM fisica da parte del processo, un basso valore di </a:t>
            </a:r>
            <a:r>
              <a:rPr lang="it-IT" sz="1600" i="1" dirty="0">
                <a:effectLst/>
                <a:latin typeface="Times New Roman" panose="02020603050405020304" pitchFamily="18" charset="0"/>
                <a:cs typeface="Times New Roman" panose="02020603050405020304" pitchFamily="18" charset="0"/>
              </a:rPr>
              <a:t>VmPTE</a:t>
            </a:r>
            <a:r>
              <a:rPr lang="it-IT" sz="1600" dirty="0">
                <a:effectLst/>
                <a:latin typeface="Times New Roman" panose="02020603050405020304" pitchFamily="18" charset="0"/>
                <a:cs typeface="Times New Roman" panose="02020603050405020304" pitchFamily="18" charset="0"/>
              </a:rPr>
              <a:t>, la quantità di memoria del kernel occupata dalle voci della tabella delle pagine, perch</a:t>
            </a:r>
            <a:r>
              <a:rPr lang="it-IT" sz="1600" dirty="0">
                <a:latin typeface="Times New Roman" panose="02020603050405020304" pitchFamily="18" charset="0"/>
                <a:cs typeface="Times New Roman" panose="02020603050405020304" pitchFamily="18" charset="0"/>
              </a:rPr>
              <a:t>é</a:t>
            </a:r>
            <a:r>
              <a:rPr lang="it-IT" sz="1600" dirty="0">
                <a:effectLst/>
                <a:latin typeface="Times New Roman" panose="02020603050405020304" pitchFamily="18" charset="0"/>
                <a:cs typeface="Times New Roman" panose="02020603050405020304" pitchFamily="18" charset="0"/>
              </a:rPr>
              <a:t> la maggior parte dei processi non sono stati ancora istanziati, ed un basso valore di </a:t>
            </a:r>
            <a:r>
              <a:rPr lang="it-IT" sz="1600" i="1" dirty="0">
                <a:effectLst/>
                <a:latin typeface="Times New Roman" panose="02020603050405020304" pitchFamily="18" charset="0"/>
                <a:cs typeface="Times New Roman" panose="02020603050405020304" pitchFamily="18" charset="0"/>
              </a:rPr>
              <a:t>avgThroughput</a:t>
            </a:r>
            <a:r>
              <a:rPr lang="it-IT" sz="1600" dirty="0">
                <a:effectLst/>
                <a:latin typeface="Times New Roman" panose="02020603050405020304" pitchFamily="18" charset="0"/>
                <a:cs typeface="Times New Roman" panose="02020603050405020304" pitchFamily="18" charset="0"/>
              </a:rPr>
              <a:t>, ovvero la media del lavoro svolto dal sistema per unità di tempo, perché il lavoro svolto dal sistema </a:t>
            </a:r>
            <a:r>
              <a:rPr lang="it-IT" sz="1600" dirty="0">
                <a:latin typeface="Times New Roman" panose="02020603050405020304" pitchFamily="18" charset="0"/>
                <a:cs typeface="Times New Roman" panose="02020603050405020304" pitchFamily="18" charset="0"/>
              </a:rPr>
              <a:t>è</a:t>
            </a:r>
            <a:r>
              <a:rPr lang="it-IT" sz="1600" dirty="0">
                <a:effectLst/>
                <a:latin typeface="Times New Roman" panose="02020603050405020304" pitchFamily="18" charset="0"/>
                <a:cs typeface="Times New Roman" panose="02020603050405020304" pitchFamily="18" charset="0"/>
              </a:rPr>
              <a:t> ancora basso.</a:t>
            </a:r>
            <a:endParaRPr lang="it-IT" sz="1400" dirty="0">
              <a:latin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3EFE8565-EF14-0B05-DCD2-FED8613BF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3592" y="3408836"/>
            <a:ext cx="1338101" cy="1563091"/>
          </a:xfrm>
          <a:prstGeom prst="rect">
            <a:avLst/>
          </a:prstGeom>
        </p:spPr>
      </p:pic>
      <p:pic>
        <p:nvPicPr>
          <p:cNvPr id="10" name="Immagine 9">
            <a:extLst>
              <a:ext uri="{FF2B5EF4-FFF2-40B4-BE49-F238E27FC236}">
                <a16:creationId xmlns:a16="http://schemas.microsoft.com/office/drawing/2014/main" id="{383B0386-FA03-6AD3-763D-531F61713F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627" y="3408836"/>
            <a:ext cx="2827965" cy="1627218"/>
          </a:xfrm>
          <a:prstGeom prst="rect">
            <a:avLst/>
          </a:prstGeom>
        </p:spPr>
      </p:pic>
      <p:pic>
        <p:nvPicPr>
          <p:cNvPr id="13" name="Immagine 12">
            <a:extLst>
              <a:ext uri="{FF2B5EF4-FFF2-40B4-BE49-F238E27FC236}">
                <a16:creationId xmlns:a16="http://schemas.microsoft.com/office/drawing/2014/main" id="{DB9B8CCB-14D2-82A0-C4EE-5F240EA1A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5627" y="1656255"/>
            <a:ext cx="6656373" cy="1614160"/>
          </a:xfrm>
          <a:prstGeom prst="rect">
            <a:avLst/>
          </a:prstGeom>
        </p:spPr>
      </p:pic>
      <p:pic>
        <p:nvPicPr>
          <p:cNvPr id="16" name="Immagine 15">
            <a:extLst>
              <a:ext uri="{FF2B5EF4-FFF2-40B4-BE49-F238E27FC236}">
                <a16:creationId xmlns:a16="http://schemas.microsoft.com/office/drawing/2014/main" id="{07FCD7C6-A851-5BDB-83C7-71B3E5A114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5627" y="5110348"/>
            <a:ext cx="4063254" cy="1583240"/>
          </a:xfrm>
          <a:prstGeom prst="rect">
            <a:avLst/>
          </a:prstGeom>
        </p:spPr>
      </p:pic>
    </p:spTree>
    <p:extLst>
      <p:ext uri="{BB962C8B-B14F-4D97-AF65-F5344CB8AC3E}">
        <p14:creationId xmlns:p14="http://schemas.microsoft.com/office/powerpoint/2010/main" val="801603776"/>
      </p:ext>
    </p:extLst>
  </p:cSld>
  <p:clrMapOvr>
    <a:masterClrMapping/>
  </p:clrMapOvr>
  <p:transition>
    <p:fade/>
  </p:transition>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87C720DDFFDF2478EB4791D2338D8F6" ma:contentTypeVersion="4" ma:contentTypeDescription="Creare un nuovo documento." ma:contentTypeScope="" ma:versionID="d6338059c74da37324bb9bce8a9eca95">
  <xsd:schema xmlns:xsd="http://www.w3.org/2001/XMLSchema" xmlns:xs="http://www.w3.org/2001/XMLSchema" xmlns:p="http://schemas.microsoft.com/office/2006/metadata/properties" xmlns:ns2="5c119354-1154-4271-9636-0eb6eac43393" targetNamespace="http://schemas.microsoft.com/office/2006/metadata/properties" ma:root="true" ma:fieldsID="5478dde8476b4f65c0a98f46594528d8" ns2:_="">
    <xsd:import namespace="5c119354-1154-4271-9636-0eb6eac4339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119354-1154-4271-9636-0eb6eac433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6A8B4E-57B0-4140-BE58-100A90FD6416}">
  <ds:schemaRefs>
    <ds:schemaRef ds:uri="http://schemas.microsoft.com/sharepoint/v3/contenttype/forms"/>
  </ds:schemaRefs>
</ds:datastoreItem>
</file>

<file path=customXml/itemProps2.xml><?xml version="1.0" encoding="utf-8"?>
<ds:datastoreItem xmlns:ds="http://schemas.openxmlformats.org/officeDocument/2006/customXml" ds:itemID="{693B65CD-DAED-4E7E-BFF8-FAA51C14B1F4}"/>
</file>

<file path=customXml/itemProps3.xml><?xml version="1.0" encoding="utf-8"?>
<ds:datastoreItem xmlns:ds="http://schemas.openxmlformats.org/officeDocument/2006/customXml" ds:itemID="{F425857F-BD2C-4F43-AC57-DEDD17741076}">
  <ds:schemaRefs>
    <ds:schemaRef ds:uri="http://purl.org/dc/dcmitype/"/>
    <ds:schemaRef ds:uri="http://schemas.microsoft.com/office/2006/documentManagement/types"/>
    <ds:schemaRef ds:uri="b28cbbf2-4894-42be-84f1-f4bf5d911dfa"/>
    <ds:schemaRef ds:uri="http://schemas.openxmlformats.org/package/2006/metadata/core-properties"/>
    <ds:schemaRef ds:uri="http://purl.org/dc/terms/"/>
    <ds:schemaRef ds:uri="http://www.w3.org/XML/1998/namespace"/>
    <ds:schemaRef ds:uri="http://purl.org/dc/elements/1.1/"/>
    <ds:schemaRef ds:uri="http://schemas.microsoft.com/office/infopath/2007/PartnerControls"/>
    <ds:schemaRef ds:uri="8010330b-3f0c-4c7a-b20e-29bdaebfadf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9750</TotalTime>
  <Words>2819</Words>
  <Application>Microsoft Office PowerPoint</Application>
  <PresentationFormat>Widescreen</PresentationFormat>
  <Paragraphs>258</Paragraphs>
  <Slides>24</Slides>
  <Notes>14</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24</vt:i4>
      </vt:variant>
    </vt:vector>
  </HeadingPairs>
  <TitlesOfParts>
    <vt:vector size="33" baseType="lpstr">
      <vt:lpstr>Abadi Extra Light</vt:lpstr>
      <vt:lpstr>Arial</vt:lpstr>
      <vt:lpstr>Calibri</vt:lpstr>
      <vt:lpstr>Calibri Light</vt:lpstr>
      <vt:lpstr>Calisto MT</vt:lpstr>
      <vt:lpstr>Helvetica</vt:lpstr>
      <vt:lpstr>Monotype Sorts</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dc:creator>
  <cp:lastModifiedBy>FRANCESCO CRESCENZO GRASSO</cp:lastModifiedBy>
  <cp:revision>231</cp:revision>
  <dcterms:created xsi:type="dcterms:W3CDTF">2021-01-12T11:48:33Z</dcterms:created>
  <dcterms:modified xsi:type="dcterms:W3CDTF">2022-11-02T17:29:24Z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0x010100887C720DDFFDF2478EB4791D2338D8F6</vt:lpwstr>
  </property>
</Properties>
</file>