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316" r:id="rId6"/>
    <p:sldId id="293" r:id="rId7"/>
    <p:sldId id="264" r:id="rId8"/>
    <p:sldId id="318" r:id="rId9"/>
    <p:sldId id="319" r:id="rId10"/>
    <p:sldId id="320" r:id="rId11"/>
    <p:sldId id="323" r:id="rId12"/>
    <p:sldId id="322" r:id="rId13"/>
    <p:sldId id="324" r:id="rId14"/>
    <p:sldId id="268" r:id="rId15"/>
  </p:sldIdLst>
  <p:sldSz cx="9144000" cy="5143500" type="screen16x9"/>
  <p:notesSz cx="6858000" cy="9144000"/>
  <p:embeddedFontLst>
    <p:embeddedFont>
      <p:font typeface="Arimo" panose="020B0604020202020204" charset="0"/>
      <p:regular r:id="rId17"/>
      <p:bold r:id="rId18"/>
      <p:italic r:id="rId19"/>
      <p:boldItalic r:id="rId20"/>
    </p:embeddedFont>
    <p:embeddedFont>
      <p:font typeface="Bebas Neu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61CBB2-5164-48EB-9495-8ABD7D52B609}">
  <a:tblStyle styleId="{5361CBB2-5164-48EB-9495-8ABD7D52B6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24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8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129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4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f61a32cbe2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f61a32cbe2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47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32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6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59" r:id="rId5"/>
    <p:sldLayoutId id="2147483663" r:id="rId6"/>
    <p:sldLayoutId id="2147483669" r:id="rId7"/>
    <p:sldLayoutId id="2147483672" r:id="rId8"/>
    <p:sldLayoutId id="2147483673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Power of insights and visualization</a:t>
            </a:r>
            <a:endParaRPr sz="4000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Making Sense Of Your Data 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5969649" y="298849"/>
            <a:ext cx="2460051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ANALYTICS AND VISUALIZATION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259226"/>
            <a:ext cx="7715400" cy="3517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Watched the video on linear algebra, understood the concept of linear algebra and its use in mathematics and machine learning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algebra uses:-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similarity patterns in 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image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about vectors and scalar multiplication, vector multiplication, dot product, magnitude and matrix and various operation on matrices.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Learnt about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numpy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arrays and performed basic operations on them.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Learnt various function using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numpy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like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Ufuncs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trignometric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functions. </a:t>
            </a:r>
          </a:p>
          <a:p>
            <a:pPr marL="11430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Bebas Neue" panose="020B0604020202020204" charset="0"/>
                <a:ea typeface="Arimo" panose="020B0604020202020204" charset="0"/>
                <a:cs typeface="Arimo" panose="020B0604020202020204" charset="0"/>
              </a:rPr>
              <a:t>Linear Algebra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Bebas Neue" panose="020B0604020202020204" charset="0"/>
                <a:ea typeface="Arimo" panose="020B0604020202020204" charset="0"/>
                <a:cs typeface="Arimo" panose="020B0604020202020204" charset="0"/>
              </a:rPr>
              <a:t>Numpy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6339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6108807" y="275775"/>
            <a:ext cx="2320893" cy="23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r"/>
            <a:r>
              <a:rPr lang="en-I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ANALYTICS AND VISUALIZATION</a:t>
            </a:r>
            <a:endParaRPr lang="en-IN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07353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259226"/>
            <a:ext cx="7715400" cy="3517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i="0" dirty="0" err="1">
                <a:solidFill>
                  <a:srgbClr val="FFFFFF"/>
                </a:solidFill>
                <a:effectLst/>
                <a:latin typeface="Bebas Neue" panose="020B0604020202020204" charset="0"/>
                <a:ea typeface="Arimo" panose="020B0604020202020204" charset="0"/>
                <a:cs typeface="Arimo" panose="020B0604020202020204" charset="0"/>
              </a:rPr>
              <a:t>Matplot</a:t>
            </a:r>
            <a:r>
              <a:rPr lang="en-US" b="0" i="0" dirty="0">
                <a:solidFill>
                  <a:srgbClr val="FFFFFF"/>
                </a:solidFill>
                <a:effectLst/>
                <a:latin typeface="Bebas Neue" panose="020B0604020202020204" charset="0"/>
                <a:ea typeface="Arimo" panose="020B0604020202020204" charset="0"/>
                <a:cs typeface="Arimo" panose="020B0604020202020204" charset="0"/>
              </a:rPr>
              <a:t> and graphs</a:t>
            </a:r>
            <a:br>
              <a:rPr lang="en-IN" dirty="0">
                <a:effectLst/>
              </a:rPr>
            </a:b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6339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6108807" y="275775"/>
            <a:ext cx="2320893" cy="23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r"/>
            <a:r>
              <a:rPr lang="en-I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ANALYTICS AND VISUALIZATION</a:t>
            </a:r>
            <a:endParaRPr lang="en-IN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1307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259226"/>
            <a:ext cx="7715400" cy="3517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ebas Neue" panose="020B0604020202020204" charset="0"/>
              </a:rPr>
              <a:t>Data Structures: Pandas provides two primary data structures: Series and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Bebas Neue" panose="020B0604020202020204" charset="0"/>
              </a:rPr>
              <a:t>DataFrame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ebas Neue" panose="020B0604020202020204" charset="0"/>
              </a:rPr>
              <a:t>. A Series is a one-dimensional labeled array, while 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Bebas Neue" panose="020B0604020202020204" charset="0"/>
              </a:rPr>
              <a:t>DataFrame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ebas Neue" panose="020B0604020202020204" charset="0"/>
              </a:rPr>
              <a:t> is a two-dimensional labeled data structure, similar to a table in a database.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ebas Neue" panose="020B0604020202020204" charset="0"/>
              </a:rPr>
              <a:t>Data Manipulation: Pandas allows us to manipulate and transform data effortlessly. We can perform operations such as filtering, sorting, aggregating, and merging on our data, making it easier to extract meaningful insights.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ebas Neue" panose="020B0604020202020204" charset="0"/>
              </a:rPr>
              <a:t>Data Cleaning: Pandas offers powerful tools for data cleaning and preprocessing. We can handle missing values, remove duplicates, and handle data inconsistencies using various techniques provided by Pandas.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ebas Neue" panose="020B0604020202020204" charset="0"/>
              </a:rPr>
              <a:t>Data Analysis: With Pandas, we can perform a wide range of data analysis tasks. We can calculate descriptive statistics, apply mathematical operations, and perform group-wise analysis on our data.</a:t>
            </a:r>
          </a:p>
          <a:p>
            <a:pPr marL="11430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Bebas Neue" panose="020B0604020202020204" charset="0"/>
                <a:ea typeface="Arimo" panose="020B0604020202020204" charset="0"/>
                <a:cs typeface="Arimo" panose="020B0604020202020204" charset="0"/>
              </a:rPr>
              <a:t>Pandas and its application</a:t>
            </a:r>
            <a:br>
              <a:rPr lang="en-IN" dirty="0">
                <a:effectLst/>
              </a:rPr>
            </a:br>
            <a:br>
              <a:rPr lang="en-IN" dirty="0">
                <a:effectLst/>
              </a:rPr>
            </a:b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6339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6108807" y="275775"/>
            <a:ext cx="2320893" cy="23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r"/>
            <a:r>
              <a:rPr lang="en-I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ANALYTICS AND VISUALIZATION</a:t>
            </a:r>
            <a:endParaRPr lang="en-IN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54599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3585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r>
              <a:rPr lang="en">
                <a:solidFill>
                  <a:schemeClr val="lt2"/>
                </a:solidFill>
              </a:rPr>
              <a:t>IS WORTH </a:t>
            </a:r>
            <a:r>
              <a:rPr lang="en"/>
              <a:t>A THOUSAND WORDS</a:t>
            </a:r>
            <a:endParaRPr/>
          </a:p>
        </p:txBody>
      </p:sp>
      <p:sp>
        <p:nvSpPr>
          <p:cNvPr id="1054" name="Google Shape;1054;p46"/>
          <p:cNvSpPr/>
          <p:nvPr/>
        </p:nvSpPr>
        <p:spPr>
          <a:xfrm>
            <a:off x="856775" y="3293950"/>
            <a:ext cx="1396116" cy="3469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A PICTURE</a:t>
            </a:r>
          </a:p>
        </p:txBody>
      </p:sp>
      <p:sp>
        <p:nvSpPr>
          <p:cNvPr id="1055" name="Google Shape;1055;p46"/>
          <p:cNvSpPr/>
          <p:nvPr/>
        </p:nvSpPr>
        <p:spPr>
          <a:xfrm>
            <a:off x="1973163" y="27846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846238" y="2569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23489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28630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Tools for Analytics and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Learnings from the course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Problems Encountered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6339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6108807" y="275775"/>
            <a:ext cx="2320893" cy="23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r"/>
            <a:r>
              <a:rPr lang="en-I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ANALYTICS AND VISUALIZATION</a:t>
            </a:r>
            <a:endParaRPr lang="en-IN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dirty="0">
                <a:solidFill>
                  <a:schemeClr val="tx1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Welcome to the Introduction to Data Analytics and Visualization presentation.</a:t>
            </a:r>
            <a:endParaRPr sz="1800"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  <a:buNone/>
            </a:pPr>
            <a:endParaRPr lang="en-US" b="0" i="0" dirty="0">
              <a:solidFill>
                <a:schemeClr val="tx1"/>
              </a:solidFill>
              <a:effectLst/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Clr>
                <a:schemeClr val="hlink"/>
              </a:buClr>
              <a:buSzPts val="1100"/>
            </a:pPr>
            <a:r>
              <a:rPr lang="en-US" b="0" i="0" dirty="0">
                <a:solidFill>
                  <a:schemeClr val="tx1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Today, we will explore the fundamental concepts and techniques related to data analytics and visualization.</a:t>
            </a:r>
          </a:p>
          <a:p>
            <a:pPr marL="285750" indent="-285750">
              <a:buClr>
                <a:schemeClr val="hlink"/>
              </a:buClr>
              <a:buSzPts val="1100"/>
            </a:pPr>
            <a:endParaRPr lang="en-US" b="0" i="0" dirty="0">
              <a:solidFill>
                <a:schemeClr val="tx1"/>
              </a:solidFill>
              <a:effectLst/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Clr>
                <a:schemeClr val="hlink"/>
              </a:buClr>
              <a:buSzPts val="1100"/>
            </a:pPr>
            <a:r>
              <a:rPr lang="en-US" b="0" i="0" dirty="0">
                <a:solidFill>
                  <a:schemeClr val="tx1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We will cover key topics such as understanding data, data cleaning and preparation, analytics techniques, data visualization, and tools for analytics and visualization.</a:t>
            </a:r>
          </a:p>
          <a:p>
            <a:pPr marL="285750" indent="-285750">
              <a:buClr>
                <a:schemeClr val="hlink"/>
              </a:buClr>
              <a:buSzPts val="1100"/>
            </a:pPr>
            <a:endParaRPr lang="en-US" b="0" i="0" dirty="0">
              <a:solidFill>
                <a:schemeClr val="tx1"/>
              </a:solidFill>
              <a:effectLst/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B2F7-DD92-4CE6-BF8B-A3710DFD0B4C}"/>
              </a:ext>
            </a:extLst>
          </p:cNvPr>
          <p:cNvSpPr txBox="1"/>
          <p:nvPr/>
        </p:nvSpPr>
        <p:spPr>
          <a:xfrm>
            <a:off x="602023" y="255438"/>
            <a:ext cx="160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2867013" y="1779533"/>
            <a:ext cx="3549101" cy="96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You can have data without information, but you cannot have information without data.”</a:t>
            </a:r>
            <a:br>
              <a:rPr lang="en-IN" sz="1800" b="0" i="0" dirty="0">
                <a:solidFill>
                  <a:srgbClr val="FFFFFF"/>
                </a:solidFill>
                <a:effectLst/>
                <a:latin typeface="Bebas Neue" panose="020B0604020202020204" charset="0"/>
                <a:ea typeface="Bebas Neue" panose="020B0604020202020204" charset="0"/>
                <a:cs typeface="Bebas Neue" panose="020B0604020202020204" charset="0"/>
              </a:rPr>
            </a:br>
            <a:r>
              <a:rPr lang="en-US" sz="1800" b="0" i="0" dirty="0">
                <a:solidFill>
                  <a:srgbClr val="FFFFF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		</a:t>
            </a:r>
            <a:br>
              <a:rPr lang="en-IN" sz="1800" b="0" i="0" dirty="0">
                <a:solidFill>
                  <a:srgbClr val="FFFFFF"/>
                </a:solidFill>
                <a:effectLst/>
                <a:latin typeface="Bebas Neue" panose="020B0604020202020204" charset="0"/>
                <a:ea typeface="Bebas Neue" panose="020B0604020202020204" charset="0"/>
                <a:cs typeface="Bebas Neue" panose="020B0604020202020204" charset="0"/>
              </a:rPr>
            </a:br>
            <a:endParaRPr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3" y="4759305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50" y="3372752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5AE7D1-5A5D-4EE6-B73A-52F5041AD10F}"/>
              </a:ext>
            </a:extLst>
          </p:cNvPr>
          <p:cNvSpPr txBox="1"/>
          <p:nvPr/>
        </p:nvSpPr>
        <p:spPr>
          <a:xfrm flipH="1">
            <a:off x="3543956" y="2985148"/>
            <a:ext cx="2128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FFFFF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- Daniel Keys Moran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259226"/>
            <a:ext cx="7715400" cy="3517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Business Intelligence: Enhance decision-making, pricing, and performance.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Healthcare: Improve outcomes, predict diseases, personalize treatments.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Finance: Manage risks, detect fraud, optimize investments.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Marketing: Understand customers, measure campaigns, optimize strategies.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Supply Chain: Optimize operations, reduce costs, ensure timely deliveries.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Social Media: Drive recommendations,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Söhne"/>
              </a:rPr>
              <a:t>analyze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 sentiment, improve user experience.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Sports Analytics: Optimize performance, strategies, enhance fan engagement.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Urban Planning: Improve transportation, resource management, quality of life.</a:t>
            </a:r>
          </a:p>
          <a:p>
            <a:pPr marL="11430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6339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6108807" y="275775"/>
            <a:ext cx="2320893" cy="23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r"/>
            <a:r>
              <a:rPr lang="en-I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ANALYTICS AND VISUALIZATION</a:t>
            </a:r>
            <a:endParaRPr lang="en-IN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80168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71"/>
          <p:cNvSpPr txBox="1">
            <a:spLocks noGrp="1"/>
          </p:cNvSpPr>
          <p:nvPr>
            <p:ph type="subTitle" idx="1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000" dirty="0"/>
              <a:t>R</a:t>
            </a:r>
          </a:p>
          <a:p>
            <a:pPr marL="285750" indent="-285750"/>
            <a:r>
              <a:rPr lang="en-US" sz="2000" dirty="0"/>
              <a:t>Python</a:t>
            </a:r>
          </a:p>
          <a:p>
            <a:pPr marL="285750" indent="-285750"/>
            <a:r>
              <a:rPr lang="en-US" sz="2000" dirty="0" err="1"/>
              <a:t>Matlab</a:t>
            </a:r>
            <a:endParaRPr lang="en-US" sz="2000" dirty="0"/>
          </a:p>
          <a:p>
            <a:pPr marL="285750" indent="-285750"/>
            <a:r>
              <a:rPr lang="en-US" sz="2000" dirty="0" err="1"/>
              <a:t>Sql</a:t>
            </a:r>
            <a:endParaRPr lang="en-US" sz="2000" dirty="0"/>
          </a:p>
          <a:p>
            <a:pPr marL="285750" indent="-285750"/>
            <a:r>
              <a:rPr lang="en-US" sz="2000" dirty="0"/>
              <a:t>Excel</a:t>
            </a:r>
          </a:p>
          <a:p>
            <a:pPr marL="285750" indent="-285750"/>
            <a:r>
              <a:rPr lang="en-US" sz="2000" dirty="0"/>
              <a:t>Hadoop</a:t>
            </a:r>
          </a:p>
          <a:p>
            <a:pPr marL="285750" indent="-285750"/>
            <a:r>
              <a:rPr lang="en-US" sz="2000" dirty="0" err="1"/>
              <a:t>Jupyter</a:t>
            </a:r>
            <a:r>
              <a:rPr lang="en-US" sz="2000" dirty="0"/>
              <a:t> Notebook</a:t>
            </a:r>
            <a:endParaRPr sz="2000" dirty="0"/>
          </a:p>
        </p:txBody>
      </p:sp>
      <p:sp>
        <p:nvSpPr>
          <p:cNvPr id="2755" name="Google Shape;2755;p7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76005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languages</a:t>
            </a:r>
            <a:endParaRPr dirty="0"/>
          </a:p>
        </p:txBody>
      </p:sp>
      <p:sp>
        <p:nvSpPr>
          <p:cNvPr id="2756" name="Google Shape;2756;p7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57" name="Google Shape;2757;p7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7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71"/>
          <p:cNvSpPr/>
          <p:nvPr/>
        </p:nvSpPr>
        <p:spPr>
          <a:xfrm>
            <a:off x="8429700" y="1636201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71"/>
          <p:cNvSpPr/>
          <p:nvPr/>
        </p:nvSpPr>
        <p:spPr>
          <a:xfrm>
            <a:off x="8633238" y="2543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71"/>
          <p:cNvSpPr/>
          <p:nvPr/>
        </p:nvSpPr>
        <p:spPr>
          <a:xfrm rot="-1685758">
            <a:off x="8101541" y="3987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71"/>
          <p:cNvSpPr/>
          <p:nvPr/>
        </p:nvSpPr>
        <p:spPr>
          <a:xfrm>
            <a:off x="8393052" y="3657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71"/>
          <p:cNvSpPr/>
          <p:nvPr/>
        </p:nvSpPr>
        <p:spPr>
          <a:xfrm>
            <a:off x="8507014" y="3242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71"/>
          <p:cNvSpPr/>
          <p:nvPr/>
        </p:nvSpPr>
        <p:spPr>
          <a:xfrm>
            <a:off x="8171762" y="1328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9" name="Google Shape;2779;p71"/>
          <p:cNvGrpSpPr/>
          <p:nvPr/>
        </p:nvGrpSpPr>
        <p:grpSpPr>
          <a:xfrm>
            <a:off x="7137097" y="3809352"/>
            <a:ext cx="695830" cy="243805"/>
            <a:chOff x="2271950" y="2722775"/>
            <a:chExt cx="575875" cy="201775"/>
          </a:xfrm>
        </p:grpSpPr>
        <p:sp>
          <p:nvSpPr>
            <p:cNvPr id="2780" name="Google Shape;2780;p7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5" name="Google Shape;2785;p71"/>
          <p:cNvSpPr/>
          <p:nvPr/>
        </p:nvSpPr>
        <p:spPr>
          <a:xfrm rot="7201932">
            <a:off x="8374975" y="8899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71"/>
          <p:cNvSpPr/>
          <p:nvPr/>
        </p:nvSpPr>
        <p:spPr>
          <a:xfrm>
            <a:off x="7481625" y="43026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71"/>
          <p:cNvSpPr/>
          <p:nvPr/>
        </p:nvSpPr>
        <p:spPr>
          <a:xfrm>
            <a:off x="7428826" y="8213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71"/>
          <p:cNvSpPr/>
          <p:nvPr/>
        </p:nvSpPr>
        <p:spPr>
          <a:xfrm>
            <a:off x="6285812" y="36570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71"/>
          <p:cNvSpPr/>
          <p:nvPr/>
        </p:nvSpPr>
        <p:spPr>
          <a:xfrm>
            <a:off x="5716189" y="41471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5529E-D6C6-46D7-8344-68E7D6373709}"/>
              </a:ext>
            </a:extLst>
          </p:cNvPr>
          <p:cNvSpPr txBox="1"/>
          <p:nvPr/>
        </p:nvSpPr>
        <p:spPr>
          <a:xfrm flipH="1">
            <a:off x="5378824" y="661551"/>
            <a:ext cx="312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dirty="0">
                <a:solidFill>
                  <a:schemeClr val="tx1"/>
                </a:solidFill>
                <a:latin typeface="Bebas Neue" panose="020B0604020202020204" charset="0"/>
              </a:rPr>
              <a:t>Libraries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48D0DE-3AC0-4390-82F3-44C74570164F}"/>
              </a:ext>
            </a:extLst>
          </p:cNvPr>
          <p:cNvCxnSpPr/>
          <p:nvPr/>
        </p:nvCxnSpPr>
        <p:spPr>
          <a:xfrm>
            <a:off x="4894729" y="553450"/>
            <a:ext cx="0" cy="404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A76FE-DECE-4B75-83F1-F250C729D942}"/>
              </a:ext>
            </a:extLst>
          </p:cNvPr>
          <p:cNvSpPr txBox="1"/>
          <p:nvPr/>
        </p:nvSpPr>
        <p:spPr>
          <a:xfrm>
            <a:off x="5394865" y="1613534"/>
            <a:ext cx="2514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Pandas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Numpy</a:t>
            </a:r>
            <a:endParaRPr lang="en-US" sz="20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Matplotlib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2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esson 4</a:t>
            </a:r>
            <a:endParaRPr dirty="0"/>
          </a:p>
        </p:txBody>
      </p:sp>
      <p:sp>
        <p:nvSpPr>
          <p:cNvPr id="750" name="Google Shape;750;p42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Algebra and </a:t>
            </a:r>
            <a:r>
              <a:rPr lang="en-US" dirty="0" err="1"/>
              <a:t>Numpy</a:t>
            </a:r>
            <a:endParaRPr dirty="0"/>
          </a:p>
        </p:txBody>
      </p:sp>
      <p:cxnSp>
        <p:nvCxnSpPr>
          <p:cNvPr id="751" name="Google Shape;751;p42"/>
          <p:cNvCxnSpPr/>
          <p:nvPr/>
        </p:nvCxnSpPr>
        <p:spPr>
          <a:xfrm>
            <a:off x="758400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Learnings from the course</a:t>
            </a:r>
            <a:endParaRPr dirty="0"/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1</a:t>
            </a:r>
            <a:endParaRPr lang="en-US" dirty="0"/>
          </a:p>
        </p:txBody>
      </p:sp>
      <p:sp>
        <p:nvSpPr>
          <p:cNvPr id="754" name="Google Shape;754;p42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Installation of jupyter notebook </a:t>
            </a:r>
            <a:endParaRPr dirty="0"/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lesson3</a:t>
            </a:r>
            <a:endParaRPr dirty="0"/>
          </a:p>
        </p:txBody>
      </p:sp>
      <p:sp>
        <p:nvSpPr>
          <p:cNvPr id="756" name="Google Shape;756;p42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 python and File Handling</a:t>
            </a:r>
            <a:endParaRPr dirty="0"/>
          </a:p>
        </p:txBody>
      </p:sp>
      <p:cxnSp>
        <p:nvCxnSpPr>
          <p:cNvPr id="757" name="Google Shape;757;p42"/>
          <p:cNvCxnSpPr/>
          <p:nvPr/>
        </p:nvCxnSpPr>
        <p:spPr>
          <a:xfrm>
            <a:off x="758400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/>
          <p:nvPr/>
        </p:nvCxnSpPr>
        <p:spPr>
          <a:xfrm>
            <a:off x="6221238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0" name="Google Shape;760;p42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esson 6</a:t>
            </a:r>
            <a:endParaRPr dirty="0"/>
          </a:p>
        </p:txBody>
      </p:sp>
      <p:sp>
        <p:nvSpPr>
          <p:cNvPr id="761" name="Google Shape;761;p42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 and its application</a:t>
            </a:r>
            <a:endParaRPr dirty="0"/>
          </a:p>
        </p:txBody>
      </p:sp>
      <p:cxnSp>
        <p:nvCxnSpPr>
          <p:cNvPr id="762" name="Google Shape;762;p42"/>
          <p:cNvCxnSpPr/>
          <p:nvPr/>
        </p:nvCxnSpPr>
        <p:spPr>
          <a:xfrm>
            <a:off x="6251550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3" name="Google Shape;763;p42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esson 5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Matplot</a:t>
            </a:r>
            <a:r>
              <a:rPr lang="en-US" dirty="0"/>
              <a:t> and graphs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esson 2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Basics of python and </a:t>
            </a:r>
            <a:r>
              <a:rPr lang="en-US" dirty="0" err="1"/>
              <a:t>jupyter</a:t>
            </a:r>
            <a:r>
              <a:rPr lang="en-US" dirty="0"/>
              <a:t> notebook use</a:t>
            </a:r>
            <a:endParaRPr dirty="0"/>
          </a:p>
        </p:txBody>
      </p:sp>
      <p:cxnSp>
        <p:nvCxnSpPr>
          <p:cNvPr id="767" name="Google Shape;767;p42"/>
          <p:cNvCxnSpPr/>
          <p:nvPr/>
        </p:nvCxnSpPr>
        <p:spPr>
          <a:xfrm>
            <a:off x="3481613" y="366740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42"/>
          <p:cNvCxnSpPr/>
          <p:nvPr/>
        </p:nvCxnSpPr>
        <p:spPr>
          <a:xfrm>
            <a:off x="3481613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259226"/>
            <a:ext cx="7715400" cy="3517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the history of python and learnt how to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and why we use 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about notebook web application, kernels, notebook documents.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about python syntax like how to write comments, indentation, multiline statements.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about python basics, variables, strings and implemented various operation on string.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about numeric types i.e. float, int , complex and different type of operators and control flows like conditional statements, loop statements control statements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Bebas Neue" panose="020B0604020202020204" charset="0"/>
                <a:ea typeface="Arimo" panose="020B0604020202020204" charset="0"/>
                <a:cs typeface="Arimo" panose="020B0604020202020204" charset="0"/>
              </a:rPr>
              <a:t>Basics of python and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Bebas Neue" panose="020B0604020202020204" charset="0"/>
                <a:ea typeface="Arimo" panose="020B0604020202020204" charset="0"/>
                <a:cs typeface="Arimo" panose="020B0604020202020204" charset="0"/>
              </a:rPr>
              <a:t>jupyter</a:t>
            </a:r>
            <a:r>
              <a:rPr lang="en-US" b="0" i="0" dirty="0">
                <a:solidFill>
                  <a:srgbClr val="FFFFFF"/>
                </a:solidFill>
                <a:effectLst/>
                <a:latin typeface="Bebas Neue" panose="020B0604020202020204" charset="0"/>
                <a:ea typeface="Arimo" panose="020B0604020202020204" charset="0"/>
                <a:cs typeface="Arimo" panose="020B0604020202020204" charset="0"/>
              </a:rPr>
              <a:t> notebook use</a:t>
            </a:r>
            <a:br>
              <a:rPr lang="en-IN" dirty="0">
                <a:effectLst/>
              </a:rPr>
            </a:b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6339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6108807" y="275775"/>
            <a:ext cx="2320893" cy="23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r"/>
            <a:r>
              <a:rPr lang="en-I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ANALYTICS AND VISUALIZATION</a:t>
            </a:r>
            <a:endParaRPr lang="en-IN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14492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259226"/>
            <a:ext cx="7715400" cy="3517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the various data structures in python and implemented them like list, tuples and dictionaries and performed various operation on them.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about functions and how to pass arguments and how to call them their advantage and different types.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about exception handling and different type of exception and use of try, catch, finally and how to handle multiple exceptions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how to open and close files and perform read and write in them and how to read and write in csv files.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l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Bebas Neue" panose="020B0604020202020204" charset="0"/>
                <a:ea typeface="Arimo" panose="020B0604020202020204" charset="0"/>
                <a:cs typeface="Arimo" panose="020B0604020202020204" charset="0"/>
              </a:rPr>
              <a:t>Advance python and File Handling</a:t>
            </a:r>
            <a:br>
              <a:rPr lang="en-IN" dirty="0">
                <a:effectLst/>
              </a:rPr>
            </a:b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6339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6108807" y="275775"/>
            <a:ext cx="2320893" cy="23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algn="r"/>
            <a:r>
              <a:rPr lang="en-I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ANALYTICS AND VISUALIZATION</a:t>
            </a:r>
            <a:endParaRPr lang="en-IN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29492029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744</Words>
  <Application>Microsoft Office PowerPoint</Application>
  <PresentationFormat>On-screen Show (16:9)</PresentationFormat>
  <Paragraphs>92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Bebas Neue</vt:lpstr>
      <vt:lpstr>Symbol</vt:lpstr>
      <vt:lpstr>Söhne</vt:lpstr>
      <vt:lpstr>Calibri</vt:lpstr>
      <vt:lpstr>Anaheim</vt:lpstr>
      <vt:lpstr>Roboto Condensed Light</vt:lpstr>
      <vt:lpstr>Arimo</vt:lpstr>
      <vt:lpstr>Data Analysis for Business by Slidesgo</vt:lpstr>
      <vt:lpstr>Power of insights and visualization</vt:lpstr>
      <vt:lpstr>CONTENTS </vt:lpstr>
      <vt:lpstr> Welcome to the Introduction to Data Analytics and Visualization presentation.</vt:lpstr>
      <vt:lpstr>PowerPoint Presentation</vt:lpstr>
      <vt:lpstr>Applications</vt:lpstr>
      <vt:lpstr>Tools and languages</vt:lpstr>
      <vt:lpstr>Lesson 4</vt:lpstr>
      <vt:lpstr>Basics of python and jupyter notebook use </vt:lpstr>
      <vt:lpstr>Advance python and File Handling </vt:lpstr>
      <vt:lpstr>Linear Algebra and Numpy </vt:lpstr>
      <vt:lpstr>Matplot and graphs  </vt:lpstr>
      <vt:lpstr>Pandas and its application   </vt:lpstr>
      <vt:lpstr>PowerPoint Presentation</vt:lpstr>
      <vt:lpstr>                   IS WORTH A THOUSAND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insights and visualization</dc:title>
  <dc:creator>Admin</dc:creator>
  <cp:lastModifiedBy>Garima Gupta</cp:lastModifiedBy>
  <cp:revision>15</cp:revision>
  <dcterms:modified xsi:type="dcterms:W3CDTF">2023-06-02T06:09:10Z</dcterms:modified>
</cp:coreProperties>
</file>