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1BED01-0865-4A40-B8E4-AAF4D0DBA9AE}">
          <p14:sldIdLst>
            <p14:sldId id="261"/>
            <p14:sldId id="266"/>
            <p14:sldId id="267"/>
          </p14:sldIdLst>
        </p14:section>
        <p14:section name="backup" id="{60F66D00-AD7F-6B43-BE50-DC046C8074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10"/>
    <p:restoredTop sz="94667"/>
  </p:normalViewPr>
  <p:slideViewPr>
    <p:cSldViewPr snapToGrid="0" snapToObjects="1" showGuides="1">
      <p:cViewPr>
        <p:scale>
          <a:sx n="105" d="100"/>
          <a:sy n="105" d="100"/>
        </p:scale>
        <p:origin x="1664" y="376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-6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815D-5208-5348-BCF6-4565CF88E7DC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601AE-6915-394C-905B-1B84636C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6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4558145" y="1847211"/>
            <a:ext cx="3056905" cy="3135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80" y="4485520"/>
            <a:ext cx="1258240" cy="202053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102923" y="5706781"/>
            <a:ext cx="4004468" cy="4184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16775" y="5180296"/>
            <a:ext cx="4004468" cy="4184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25560" y="2047467"/>
            <a:ext cx="2764800" cy="2764800"/>
          </a:xfrm>
          <a:pattFill prst="pct75">
            <a:fgClr>
              <a:schemeClr val="accent1"/>
            </a:fgClr>
            <a:bgClr>
              <a:schemeClr val="bg1"/>
            </a:bgClr>
          </a:pattFill>
        </p:spPr>
        <p:txBody>
          <a:bodyPr anchor="ctr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6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noFill/>
              </a:rPr>
              <a:t>`</a:t>
            </a:r>
            <a:endParaRPr lang="en-US" sz="1000" dirty="0">
              <a:noFill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90945" y="290945"/>
            <a:ext cx="266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Shareback Report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86912" y="4724406"/>
            <a:ext cx="1151312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 userDrawn="1"/>
        </p:nvSpPr>
        <p:spPr>
          <a:xfrm>
            <a:off x="2006056" y="5751328"/>
            <a:ext cx="16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Cheers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321873" y="5751328"/>
            <a:ext cx="164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Responses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3688722" y="5763830"/>
            <a:ext cx="152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Virtual Suggestions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96" y="6418679"/>
            <a:ext cx="1258240" cy="202053"/>
          </a:xfrm>
          <a:prstGeom prst="rect">
            <a:avLst/>
          </a:prstGeom>
        </p:spPr>
      </p:pic>
      <p:sp>
        <p:nvSpPr>
          <p:cNvPr id="59" name="Shape 211"/>
          <p:cNvSpPr txBox="1"/>
          <p:nvPr userDrawn="1"/>
        </p:nvSpPr>
        <p:spPr>
          <a:xfrm>
            <a:off x="6347169" y="1186777"/>
            <a:ext cx="3707100" cy="328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Happiness Trend</a:t>
            </a:r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10" hasCustomPrompt="1"/>
          </p:nvPr>
        </p:nvSpPr>
        <p:spPr>
          <a:xfrm>
            <a:off x="523122" y="1728311"/>
            <a:ext cx="5018400" cy="26172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20" name="Picture Placeholder 63"/>
          <p:cNvSpPr>
            <a:spLocks noGrp="1"/>
          </p:cNvSpPr>
          <p:nvPr>
            <p:ph type="pic" sz="quarter" idx="11" hasCustomPrompt="1"/>
          </p:nvPr>
        </p:nvSpPr>
        <p:spPr>
          <a:xfrm>
            <a:off x="6347169" y="1721360"/>
            <a:ext cx="5018400" cy="2617200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Happiness pic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347169" y="4941670"/>
            <a:ext cx="1864800" cy="1227600"/>
          </a:xfr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Replies pic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220162" y="4860565"/>
            <a:ext cx="2098800" cy="13824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896" y="1073750"/>
            <a:ext cx="5419723" cy="59908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600" b="1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70618" y="5202755"/>
            <a:ext cx="947737" cy="5238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#res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263593" y="5239955"/>
            <a:ext cx="1106353" cy="5238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che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897257" y="5226348"/>
            <a:ext cx="1106353" cy="5238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vss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6912" y="730074"/>
            <a:ext cx="1260475" cy="24606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#date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5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"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`</a:t>
            </a:r>
            <a:endParaRPr lang="en-US" dirty="0">
              <a:noFill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90945" y="290945"/>
            <a:ext cx="35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50800" algn="l" rtl="0">
              <a:spcBef>
                <a:spcPts val="0"/>
              </a:spcBef>
              <a:buSzPct val="44444"/>
              <a:buNone/>
            </a:pPr>
            <a:r>
              <a:rPr lang="en-GB" sz="2400" dirty="0" smtClean="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Happiness Highlights</a:t>
            </a: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96" y="6418679"/>
            <a:ext cx="1258240" cy="202053"/>
          </a:xfrm>
          <a:prstGeom prst="rect">
            <a:avLst/>
          </a:prstGeom>
        </p:spPr>
      </p:pic>
      <p:sp>
        <p:nvSpPr>
          <p:cNvPr id="129" name="Shape 240"/>
          <p:cNvSpPr txBox="1"/>
          <p:nvPr userDrawn="1"/>
        </p:nvSpPr>
        <p:spPr>
          <a:xfrm>
            <a:off x="6472031" y="946748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“Benefit &amp; Perks”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241"/>
          <p:cNvSpPr>
            <a:spLocks noChangeAspect="1"/>
          </p:cNvSpPr>
          <p:nvPr userDrawn="1"/>
        </p:nvSpPr>
        <p:spPr>
          <a:xfrm>
            <a:off x="6424155" y="1641045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558415" y="1286034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12067" y="1592198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3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52433" y="1742056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40" name="Shape 241"/>
          <p:cNvSpPr>
            <a:spLocks noChangeAspect="1"/>
          </p:cNvSpPr>
          <p:nvPr userDrawn="1"/>
        </p:nvSpPr>
        <p:spPr>
          <a:xfrm>
            <a:off x="6424155" y="2251173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912067" y="2202326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452433" y="2352184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43" name="Shape 241"/>
          <p:cNvSpPr>
            <a:spLocks noChangeAspect="1"/>
          </p:cNvSpPr>
          <p:nvPr userDrawn="1"/>
        </p:nvSpPr>
        <p:spPr>
          <a:xfrm>
            <a:off x="6424155" y="2886791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4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12067" y="2837944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4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452433" y="2987802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57" name="Shape 240"/>
          <p:cNvSpPr txBox="1"/>
          <p:nvPr userDrawn="1"/>
        </p:nvSpPr>
        <p:spPr>
          <a:xfrm>
            <a:off x="6472031" y="3730072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“Team”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Shape 241"/>
          <p:cNvSpPr>
            <a:spLocks noChangeAspect="1"/>
          </p:cNvSpPr>
          <p:nvPr userDrawn="1"/>
        </p:nvSpPr>
        <p:spPr>
          <a:xfrm>
            <a:off x="6424155" y="4424369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8415" y="4069358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6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12067" y="4375522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6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452433" y="4525380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62" name="Shape 241"/>
          <p:cNvSpPr>
            <a:spLocks noChangeAspect="1"/>
          </p:cNvSpPr>
          <p:nvPr userDrawn="1"/>
        </p:nvSpPr>
        <p:spPr>
          <a:xfrm>
            <a:off x="6424155" y="5034497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6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12067" y="4985650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64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452433" y="5135508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65" name="Shape 241"/>
          <p:cNvSpPr>
            <a:spLocks noChangeAspect="1"/>
          </p:cNvSpPr>
          <p:nvPr userDrawn="1"/>
        </p:nvSpPr>
        <p:spPr>
          <a:xfrm>
            <a:off x="6424155" y="5670115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6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912067" y="5621268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6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452433" y="5771126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68" name="Shape 240"/>
          <p:cNvSpPr txBox="1"/>
          <p:nvPr userDrawn="1"/>
        </p:nvSpPr>
        <p:spPr>
          <a:xfrm>
            <a:off x="547892" y="946748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latin typeface="Helvetica Neue"/>
                <a:ea typeface="Helvetica Neue"/>
                <a:cs typeface="Helvetica Neue"/>
                <a:sym typeface="Helvetica Neue"/>
              </a:rPr>
              <a:t>“Training Programs</a:t>
            </a: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241"/>
          <p:cNvSpPr>
            <a:spLocks noChangeAspect="1"/>
          </p:cNvSpPr>
          <p:nvPr userDrawn="1"/>
        </p:nvSpPr>
        <p:spPr>
          <a:xfrm>
            <a:off x="500016" y="1641045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training_res_count"/>
          <p:cNvSpPr>
            <a:spLocks noGrp="1"/>
          </p:cNvSpPr>
          <p:nvPr>
            <p:ph type="body" sz="quarter" idx="27" hasCustomPrompt="1"/>
          </p:nvPr>
        </p:nvSpPr>
        <p:spPr>
          <a:xfrm>
            <a:off x="634276" y="1286034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7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87928" y="1592198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72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28294" y="1742056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73" name="Shape 241"/>
          <p:cNvSpPr>
            <a:spLocks noChangeAspect="1"/>
          </p:cNvSpPr>
          <p:nvPr userDrawn="1"/>
        </p:nvSpPr>
        <p:spPr>
          <a:xfrm>
            <a:off x="500016" y="2251173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87928" y="2202326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75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528294" y="2352184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76" name="Shape 241"/>
          <p:cNvSpPr>
            <a:spLocks noChangeAspect="1"/>
          </p:cNvSpPr>
          <p:nvPr userDrawn="1"/>
        </p:nvSpPr>
        <p:spPr>
          <a:xfrm>
            <a:off x="500016" y="2886791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87928" y="2837944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7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528294" y="2987802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79" name="Shape 240"/>
          <p:cNvSpPr txBox="1"/>
          <p:nvPr userDrawn="1"/>
        </p:nvSpPr>
        <p:spPr>
          <a:xfrm>
            <a:off x="620598" y="3723869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“Management”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Shape 241"/>
          <p:cNvSpPr>
            <a:spLocks noChangeAspect="1"/>
          </p:cNvSpPr>
          <p:nvPr userDrawn="1"/>
        </p:nvSpPr>
        <p:spPr>
          <a:xfrm>
            <a:off x="572722" y="4418166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06982" y="4063155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18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060634" y="4369319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83" name="Text Placeholder 8"/>
          <p:cNvSpPr>
            <a:spLocks noGrp="1"/>
          </p:cNvSpPr>
          <p:nvPr>
            <p:ph type="body" sz="quarter" idx="36" hasCustomPrompt="1"/>
          </p:nvPr>
        </p:nvSpPr>
        <p:spPr>
          <a:xfrm>
            <a:off x="601000" y="4519177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84" name="Shape 241"/>
          <p:cNvSpPr>
            <a:spLocks noChangeAspect="1"/>
          </p:cNvSpPr>
          <p:nvPr userDrawn="1"/>
        </p:nvSpPr>
        <p:spPr>
          <a:xfrm>
            <a:off x="572722" y="5028294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85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060634" y="4979447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86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601000" y="5129305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87" name="Shape 241"/>
          <p:cNvSpPr>
            <a:spLocks noChangeAspect="1"/>
          </p:cNvSpPr>
          <p:nvPr userDrawn="1"/>
        </p:nvSpPr>
        <p:spPr>
          <a:xfrm>
            <a:off x="572722" y="5663912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88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060634" y="5615065"/>
            <a:ext cx="4600699" cy="512028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A text response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601000" y="5764923"/>
            <a:ext cx="334800" cy="230400"/>
          </a:xfrm>
        </p:spPr>
        <p:txBody>
          <a:bodyPr lIns="90000" anchor="ctr" anchorCtr="0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2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90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386912" y="730074"/>
            <a:ext cx="1260475" cy="24606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#date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778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ghlight"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152400" y="166255"/>
            <a:ext cx="11887200" cy="6525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`</a:t>
            </a:r>
            <a:endParaRPr lang="en-US" dirty="0">
              <a:noFill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90945" y="290945"/>
            <a:ext cx="35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50800" algn="l" rtl="0">
              <a:spcBef>
                <a:spcPts val="0"/>
              </a:spcBef>
              <a:buSzPct val="44444"/>
              <a:buNone/>
            </a:pPr>
            <a:r>
              <a:rPr lang="en-GB" sz="2400" dirty="0" smtClean="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Happiness Highlights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318655" y="660321"/>
            <a:ext cx="126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#date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96" y="6418679"/>
            <a:ext cx="1258240" cy="202053"/>
          </a:xfrm>
          <a:prstGeom prst="rect">
            <a:avLst/>
          </a:prstGeom>
        </p:spPr>
      </p:pic>
      <p:sp>
        <p:nvSpPr>
          <p:cNvPr id="29" name="Shape 240"/>
          <p:cNvSpPr txBox="1"/>
          <p:nvPr userDrawn="1"/>
        </p:nvSpPr>
        <p:spPr>
          <a:xfrm>
            <a:off x="443087" y="951778"/>
            <a:ext cx="2556900" cy="38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latin typeface="Helvetica Neue"/>
                <a:ea typeface="Helvetica Neue"/>
                <a:cs typeface="Helvetica Neue"/>
                <a:sym typeface="Helvetica Neue"/>
              </a:rPr>
              <a:t>“Training Programs</a:t>
            </a:r>
            <a:r>
              <a:rPr lang="en-GB" sz="1600" dirty="0" smtClean="0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GB" sz="800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Shape 241"/>
          <p:cNvSpPr>
            <a:spLocks noChangeAspect="1"/>
          </p:cNvSpPr>
          <p:nvPr userDrawn="1"/>
        </p:nvSpPr>
        <p:spPr>
          <a:xfrm>
            <a:off x="395211" y="1646075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44"/>
          <p:cNvSpPr txBox="1"/>
          <p:nvPr userDrawn="1"/>
        </p:nvSpPr>
        <p:spPr>
          <a:xfrm>
            <a:off x="426070" y="1730014"/>
            <a:ext cx="335100" cy="22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lang="en-GB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262"/>
          <p:cNvSpPr txBox="1"/>
          <p:nvPr userDrawn="1"/>
        </p:nvSpPr>
        <p:spPr>
          <a:xfrm>
            <a:off x="885704" y="1569687"/>
            <a:ext cx="4600699" cy="50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“Love the new </a:t>
            </a:r>
            <a:r>
              <a:rPr lang="en-GB" sz="1200" dirty="0" err="1">
                <a:latin typeface="Arial" charset="0"/>
                <a:ea typeface="Arial" charset="0"/>
                <a:cs typeface="Arial" charset="0"/>
                <a:sym typeface="Helvetica Neue"/>
              </a:rPr>
              <a:t>onboarding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 programs.  I feel my new team members have a better sense about our customer base”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9471" y="1291064"/>
            <a:ext cx="2370138" cy="24388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38 responses | 2 Virtual Suggestions</a:t>
            </a:r>
          </a:p>
        </p:txBody>
      </p:sp>
      <p:sp>
        <p:nvSpPr>
          <p:cNvPr id="49" name="Shape 241"/>
          <p:cNvSpPr>
            <a:spLocks noChangeAspect="1"/>
          </p:cNvSpPr>
          <p:nvPr userDrawn="1"/>
        </p:nvSpPr>
        <p:spPr>
          <a:xfrm>
            <a:off x="392630" y="2247927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244"/>
          <p:cNvSpPr txBox="1"/>
          <p:nvPr userDrawn="1"/>
        </p:nvSpPr>
        <p:spPr>
          <a:xfrm>
            <a:off x="423489" y="2331866"/>
            <a:ext cx="335100" cy="22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lang="en-GB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Shape 262"/>
          <p:cNvSpPr txBox="1"/>
          <p:nvPr userDrawn="1"/>
        </p:nvSpPr>
        <p:spPr>
          <a:xfrm>
            <a:off x="883123" y="2171539"/>
            <a:ext cx="4600699" cy="50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“Love the new </a:t>
            </a:r>
            <a:r>
              <a:rPr lang="en-GB" sz="1200" dirty="0" err="1">
                <a:latin typeface="Arial" charset="0"/>
                <a:ea typeface="Arial" charset="0"/>
                <a:cs typeface="Arial" charset="0"/>
                <a:sym typeface="Helvetica Neue"/>
              </a:rPr>
              <a:t>onboarding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 programs.  I feel my new team members have a better sense about our customer base”</a:t>
            </a:r>
          </a:p>
        </p:txBody>
      </p:sp>
      <p:sp>
        <p:nvSpPr>
          <p:cNvPr id="55" name="Shape 241"/>
          <p:cNvSpPr>
            <a:spLocks noChangeAspect="1"/>
          </p:cNvSpPr>
          <p:nvPr userDrawn="1"/>
        </p:nvSpPr>
        <p:spPr>
          <a:xfrm>
            <a:off x="397799" y="2865273"/>
            <a:ext cx="402120" cy="402120"/>
          </a:xfrm>
          <a:prstGeom prst="rect">
            <a:avLst/>
          </a:prstGeom>
          <a:solidFill>
            <a:srgbClr val="92BE69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244"/>
          <p:cNvSpPr txBox="1"/>
          <p:nvPr userDrawn="1"/>
        </p:nvSpPr>
        <p:spPr>
          <a:xfrm>
            <a:off x="428658" y="2949212"/>
            <a:ext cx="335100" cy="22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lang="en-GB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262"/>
          <p:cNvSpPr txBox="1"/>
          <p:nvPr userDrawn="1"/>
        </p:nvSpPr>
        <p:spPr>
          <a:xfrm>
            <a:off x="888292" y="2788885"/>
            <a:ext cx="4600699" cy="50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“Love the new </a:t>
            </a:r>
            <a:r>
              <a:rPr lang="en-GB" sz="1200" dirty="0" err="1">
                <a:latin typeface="Arial" charset="0"/>
                <a:ea typeface="Arial" charset="0"/>
                <a:cs typeface="Arial" charset="0"/>
                <a:sym typeface="Helvetica Neue"/>
              </a:rPr>
              <a:t>onboarding</a:t>
            </a:r>
            <a:r>
              <a:rPr lang="en-GB" sz="1200" dirty="0">
                <a:latin typeface="Arial" charset="0"/>
                <a:ea typeface="Arial" charset="0"/>
                <a:cs typeface="Arial" charset="0"/>
                <a:sym typeface="Helvetica Neue"/>
              </a:rPr>
              <a:t> programs.  I feel my new team members have a better sense about our customer base”</a:t>
            </a:r>
          </a:p>
        </p:txBody>
      </p:sp>
    </p:spTree>
    <p:extLst>
      <p:ext uri="{BB962C8B-B14F-4D97-AF65-F5344CB8AC3E}">
        <p14:creationId xmlns:p14="http://schemas.microsoft.com/office/powerpoint/2010/main" val="251038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1663-D71D-7D49-A3E6-B5E6B169B313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FD63-0D3B-384F-BC52-8A87D72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April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Engagement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60" y="2047467"/>
            <a:ext cx="2764800" cy="27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question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On a scale from 1 to 10, how happy are you at work?</a:t>
            </a:r>
          </a:p>
        </p:txBody>
      </p:sp>
      <p:sp>
        <p:nvSpPr>
          <p:cNvPr id="7" name="#responses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99</a:t>
            </a:r>
          </a:p>
        </p:txBody>
      </p:sp>
      <p:sp>
        <p:nvSpPr>
          <p:cNvPr id="8" name="#cheers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9" name="#vss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12</a:t>
            </a:r>
          </a:p>
        </p:txBody>
      </p:sp>
      <p:sp>
        <p:nvSpPr>
          <p:cNvPr id="10" name="da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Mar 27th, 2016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2" y="1728311"/>
            <a:ext cx="5018400" cy="261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69" y="1721360"/>
            <a:ext cx="5018400" cy="261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169" y="4941670"/>
            <a:ext cx="1864800" cy="122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162" y="4860565"/>
            <a:ext cx="2098800" cy="13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Mar 27th, 2016</a:t>
            </a:r>
          </a:p>
        </p:txBody>
      </p:sp>
      <p:sp>
        <p:nvSpPr>
          <p:cNvPr id="32" name="benefit_res_count"/>
          <p:cNvSpPr>
            <a:spLocks noGrp="1"/>
          </p:cNvSpPr>
          <p:nvPr>
            <p:ph type="body" sz="quarter" idx="13"/>
          </p:nvPr>
        </p:nvSpPr>
        <p:spPr>
          <a:xfrm>
            <a:off x="6558415" y="1286034"/>
            <a:ext cx="2370138" cy="243881"/>
          </a:xfrm>
        </p:spPr>
        <p:txBody>
          <a:bodyPr>
            <a:normAutofit fontScale="40000" lnSpcReduction="20000"/>
          </a:bodyPr>
          <a:lstStyle/>
          <a:p>
            <a:r>
              <a:rPr lang="en-US"/>
              <a:t>36 responses | 10 Virtual Suggestions</a:t>
            </a:r>
          </a:p>
        </p:txBody>
      </p:sp>
      <p:sp>
        <p:nvSpPr>
          <p:cNvPr id="33" name="benefit_res1_text"/>
          <p:cNvSpPr>
            <a:spLocks noGrp="1"/>
          </p:cNvSpPr>
          <p:nvPr>
            <p:ph type="body" sz="quarter" idx="14"/>
          </p:nvPr>
        </p:nvSpPr>
        <p:spPr>
          <a:xfrm>
            <a:off x="6912067" y="1592198"/>
            <a:ext cx="4600699" cy="512028"/>
          </a:xfrm>
        </p:spPr>
        <p:txBody>
          <a:bodyPr/>
          <a:lstStyle/>
          <a:p>
            <a:r>
              <a:rPr lang="en-US" dirty="0"/>
              <a:t>"I think it’s awesome the way the company has been focused on wellness and balance. I’ve been enjoying my classes at the Pro Club"</a:t>
            </a:r>
          </a:p>
        </p:txBody>
      </p:sp>
      <p:sp>
        <p:nvSpPr>
          <p:cNvPr id="34" name="benefit_res1_score"/>
          <p:cNvSpPr>
            <a:spLocks noGrp="1"/>
          </p:cNvSpPr>
          <p:nvPr>
            <p:ph type="body" sz="quarter" idx="15"/>
          </p:nvPr>
        </p:nvSpPr>
        <p:spPr>
          <a:xfrm>
            <a:off x="6452433" y="1742056"/>
            <a:ext cx="334800" cy="230400"/>
          </a:xfrm>
        </p:spPr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5" name="benefit_res2_text"/>
          <p:cNvSpPr>
            <a:spLocks noGrp="1"/>
          </p:cNvSpPr>
          <p:nvPr>
            <p:ph type="body" sz="quarter" idx="16"/>
          </p:nvPr>
        </p:nvSpPr>
        <p:spPr>
          <a:xfrm>
            <a:off x="6912067" y="2202326"/>
            <a:ext cx="4600699" cy="512028"/>
          </a:xfrm>
        </p:spPr>
        <p:txBody>
          <a:bodyPr/>
          <a:lstStyle/>
          <a:p>
            <a:r>
              <a:rPr lang="en-US"/>
              <a:t>"I’m so appreciative of my team’s support during my eight weeks of maternity leave."</a:t>
            </a:r>
          </a:p>
        </p:txBody>
      </p:sp>
      <p:sp>
        <p:nvSpPr>
          <p:cNvPr id="36" name="benefit_res2_score"/>
          <p:cNvSpPr>
            <a:spLocks noGrp="1"/>
          </p:cNvSpPr>
          <p:nvPr>
            <p:ph type="body" sz="quarter" idx="17"/>
          </p:nvPr>
        </p:nvSpPr>
        <p:spPr>
          <a:xfrm>
            <a:off x="6452433" y="2352184"/>
            <a:ext cx="334800" cy="230400"/>
          </a:xfrm>
        </p:spPr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37" name="benefit_res3_text"/>
          <p:cNvSpPr>
            <a:spLocks noGrp="1"/>
          </p:cNvSpPr>
          <p:nvPr>
            <p:ph type="body" sz="quarter" idx="18"/>
          </p:nvPr>
        </p:nvSpPr>
        <p:spPr>
          <a:xfrm>
            <a:off x="6912067" y="2837944"/>
            <a:ext cx="4600699" cy="512028"/>
          </a:xfrm>
        </p:spPr>
        <p:txBody>
          <a:bodyPr/>
          <a:lstStyle/>
          <a:p>
            <a:r>
              <a:rPr lang="en-US"/>
              <a:t>"The new John Howie restaurant on the Redmond campus is a phenomenal deal at $15."</a:t>
            </a:r>
          </a:p>
        </p:txBody>
      </p:sp>
      <p:sp>
        <p:nvSpPr>
          <p:cNvPr id="38" name="benefit_res3_score"/>
          <p:cNvSpPr>
            <a:spLocks noGrp="1"/>
          </p:cNvSpPr>
          <p:nvPr>
            <p:ph type="body" sz="quarter" idx="19"/>
          </p:nvPr>
        </p:nvSpPr>
        <p:spPr>
          <a:xfrm>
            <a:off x="6452433" y="2987802"/>
            <a:ext cx="334800" cy="230400"/>
          </a:xfrm>
        </p:spPr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39" name="team_res_count"/>
          <p:cNvSpPr>
            <a:spLocks noGrp="1"/>
          </p:cNvSpPr>
          <p:nvPr>
            <p:ph type="body" sz="quarter" idx="20"/>
          </p:nvPr>
        </p:nvSpPr>
        <p:spPr>
          <a:xfrm>
            <a:off x="6558415" y="4069358"/>
            <a:ext cx="2370138" cy="243881"/>
          </a:xfrm>
        </p:spPr>
        <p:txBody>
          <a:bodyPr>
            <a:normAutofit fontScale="40000" lnSpcReduction="20000"/>
          </a:bodyPr>
          <a:lstStyle/>
          <a:p>
            <a:r>
              <a:rPr lang="en-US"/>
              <a:t>36 responses</a:t>
            </a:r>
          </a:p>
        </p:txBody>
      </p:sp>
      <p:sp>
        <p:nvSpPr>
          <p:cNvPr id="40" name="team_res1_text"/>
          <p:cNvSpPr>
            <a:spLocks noGrp="1"/>
          </p:cNvSpPr>
          <p:nvPr>
            <p:ph type="body" sz="quarter" idx="21"/>
          </p:nvPr>
        </p:nvSpPr>
        <p:spPr>
          <a:xfrm>
            <a:off x="6912067" y="4375522"/>
            <a:ext cx="4600699" cy="512028"/>
          </a:xfrm>
        </p:spPr>
        <p:txBody>
          <a:bodyPr/>
          <a:lstStyle/>
          <a:p>
            <a:r>
              <a:rPr lang="en-US"/>
              <a:t>"We were recently purchased by Microsoft. I feel so blessed that the 365 team has made us feel at home from day one"</a:t>
            </a:r>
          </a:p>
        </p:txBody>
      </p:sp>
      <p:sp>
        <p:nvSpPr>
          <p:cNvPr id="41" name="team_res1_score"/>
          <p:cNvSpPr>
            <a:spLocks noGrp="1"/>
          </p:cNvSpPr>
          <p:nvPr>
            <p:ph type="body" sz="quarter" idx="22"/>
          </p:nvPr>
        </p:nvSpPr>
        <p:spPr>
          <a:xfrm>
            <a:off x="6452433" y="4525380"/>
            <a:ext cx="334800" cy="230400"/>
          </a:xfrm>
        </p:spPr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42" name="team_res2_text"/>
          <p:cNvSpPr>
            <a:spLocks noGrp="1"/>
          </p:cNvSpPr>
          <p:nvPr>
            <p:ph type="body" sz="quarter" idx="23"/>
          </p:nvPr>
        </p:nvSpPr>
        <p:spPr>
          <a:xfrm>
            <a:off x="6912067" y="4985650"/>
            <a:ext cx="4600699" cy="512028"/>
          </a:xfrm>
        </p:spPr>
        <p:txBody>
          <a:bodyPr/>
          <a:lstStyle/>
          <a:p>
            <a:r>
              <a:rPr lang="en-US"/>
              <a:t>"The new additions have really lightened the load. Good coworkers makes work so much better"</a:t>
            </a:r>
          </a:p>
        </p:txBody>
      </p:sp>
      <p:sp>
        <p:nvSpPr>
          <p:cNvPr id="43" name="team_res2_score"/>
          <p:cNvSpPr>
            <a:spLocks noGrp="1"/>
          </p:cNvSpPr>
          <p:nvPr>
            <p:ph type="body" sz="quarter" idx="24"/>
          </p:nvPr>
        </p:nvSpPr>
        <p:spPr>
          <a:xfrm>
            <a:off x="6452433" y="5135508"/>
            <a:ext cx="334800" cy="230400"/>
          </a:xfrm>
        </p:spPr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44" name="team_res3_text"/>
          <p:cNvSpPr>
            <a:spLocks noGrp="1"/>
          </p:cNvSpPr>
          <p:nvPr>
            <p:ph type="body" sz="quarter" idx="25"/>
          </p:nvPr>
        </p:nvSpPr>
        <p:spPr>
          <a:xfrm>
            <a:off x="6912067" y="5621268"/>
            <a:ext cx="4600699" cy="512028"/>
          </a:xfrm>
        </p:spPr>
        <p:txBody>
          <a:bodyPr/>
          <a:lstStyle/>
          <a:p>
            <a:r>
              <a:rPr lang="en-US"/>
              <a:t>"I’m grateful for the flexibility to switch teams here. Variety is the spice of life, and I feel more inclined to stay with the company now that I have expos..."</a:t>
            </a:r>
          </a:p>
        </p:txBody>
      </p:sp>
      <p:sp>
        <p:nvSpPr>
          <p:cNvPr id="45" name="team_res3_score"/>
          <p:cNvSpPr>
            <a:spLocks noGrp="1"/>
          </p:cNvSpPr>
          <p:nvPr>
            <p:ph type="body" sz="quarter" idx="26"/>
          </p:nvPr>
        </p:nvSpPr>
        <p:spPr>
          <a:xfrm>
            <a:off x="6452433" y="5771126"/>
            <a:ext cx="334800" cy="230400"/>
          </a:xfrm>
        </p:spPr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46" name="training_res_count"/>
          <p:cNvSpPr>
            <a:spLocks noGrp="1"/>
          </p:cNvSpPr>
          <p:nvPr>
            <p:ph type="body" sz="quarter" idx="27"/>
          </p:nvPr>
        </p:nvSpPr>
        <p:spPr>
          <a:xfrm>
            <a:off x="634276" y="1286034"/>
            <a:ext cx="2370138" cy="24388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38 responses | 2 Virtual Suggestions</a:t>
            </a:r>
          </a:p>
        </p:txBody>
      </p:sp>
      <p:sp>
        <p:nvSpPr>
          <p:cNvPr id="47" name="training_res1_text"/>
          <p:cNvSpPr>
            <a:spLocks noGrp="1"/>
          </p:cNvSpPr>
          <p:nvPr>
            <p:ph type="body" sz="quarter" idx="28"/>
          </p:nvPr>
        </p:nvSpPr>
        <p:spPr>
          <a:xfrm>
            <a:off x="987928" y="1592198"/>
            <a:ext cx="4600699" cy="512028"/>
          </a:xfrm>
        </p:spPr>
        <p:txBody>
          <a:bodyPr/>
          <a:lstStyle/>
          <a:p>
            <a:r>
              <a:rPr lang="en-US"/>
              <a:t>"Love the new onboarding programs.  I feel my new team members have a better sense about our customer base"</a:t>
            </a:r>
          </a:p>
        </p:txBody>
      </p:sp>
      <p:sp>
        <p:nvSpPr>
          <p:cNvPr id="48" name="training_res1_score"/>
          <p:cNvSpPr>
            <a:spLocks noGrp="1"/>
          </p:cNvSpPr>
          <p:nvPr>
            <p:ph type="body" sz="quarter" idx="29"/>
          </p:nvPr>
        </p:nvSpPr>
        <p:spPr>
          <a:xfrm>
            <a:off x="528294" y="1742056"/>
            <a:ext cx="334800" cy="230400"/>
          </a:xfrm>
        </p:spPr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49" name="training_res2_text"/>
          <p:cNvSpPr>
            <a:spLocks noGrp="1"/>
          </p:cNvSpPr>
          <p:nvPr>
            <p:ph type="body" sz="quarter" idx="30"/>
          </p:nvPr>
        </p:nvSpPr>
        <p:spPr>
          <a:xfrm>
            <a:off x="987928" y="2202326"/>
            <a:ext cx="4600699" cy="512028"/>
          </a:xfrm>
        </p:spPr>
        <p:txBody>
          <a:bodyPr/>
          <a:lstStyle/>
          <a:p>
            <a:r>
              <a:rPr lang="en-US"/>
              <a:t>"I think it’s great management has committed to the annual education fund.  I can’t wait to attend the upcoming MLDS Conference"</a:t>
            </a:r>
          </a:p>
        </p:txBody>
      </p:sp>
      <p:sp>
        <p:nvSpPr>
          <p:cNvPr id="50" name="training_res2_score"/>
          <p:cNvSpPr>
            <a:spLocks noGrp="1"/>
          </p:cNvSpPr>
          <p:nvPr>
            <p:ph type="body" sz="quarter" idx="31"/>
          </p:nvPr>
        </p:nvSpPr>
        <p:spPr>
          <a:xfrm>
            <a:off x="528294" y="2352184"/>
            <a:ext cx="334800" cy="230400"/>
          </a:xfrm>
        </p:spPr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51" name="training_res3_text"/>
          <p:cNvSpPr>
            <a:spLocks noGrp="1"/>
          </p:cNvSpPr>
          <p:nvPr>
            <p:ph type="body" sz="quarter" idx="32"/>
          </p:nvPr>
        </p:nvSpPr>
        <p:spPr>
          <a:xfrm>
            <a:off x="987928" y="2837944"/>
            <a:ext cx="4600699" cy="512028"/>
          </a:xfrm>
        </p:spPr>
        <p:txBody>
          <a:bodyPr/>
          <a:lstStyle/>
          <a:p>
            <a:r>
              <a:rPr lang="en-US" dirty="0"/>
              <a:t>"It’s awesome that our management team is investing in Precision Questioning training.  This will definitely help us get honest feedback as we evaluate Product."</a:t>
            </a:r>
          </a:p>
        </p:txBody>
      </p:sp>
      <p:sp>
        <p:nvSpPr>
          <p:cNvPr id="52" name="training_res3_score"/>
          <p:cNvSpPr>
            <a:spLocks noGrp="1"/>
          </p:cNvSpPr>
          <p:nvPr>
            <p:ph type="body" sz="quarter" idx="33"/>
          </p:nvPr>
        </p:nvSpPr>
        <p:spPr>
          <a:xfrm>
            <a:off x="528294" y="2987802"/>
            <a:ext cx="334800" cy="230400"/>
          </a:xfrm>
        </p:spPr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53" name="man_res_count"/>
          <p:cNvSpPr>
            <a:spLocks noGrp="1"/>
          </p:cNvSpPr>
          <p:nvPr>
            <p:ph type="body" sz="quarter" idx="34"/>
          </p:nvPr>
        </p:nvSpPr>
        <p:spPr>
          <a:xfrm>
            <a:off x="706982" y="4063155"/>
            <a:ext cx="2370138" cy="243881"/>
          </a:xfrm>
        </p:spPr>
        <p:txBody>
          <a:bodyPr>
            <a:normAutofit fontScale="40000" lnSpcReduction="20000"/>
          </a:bodyPr>
          <a:lstStyle/>
          <a:p>
            <a:r>
              <a:rPr lang="en-US"/>
              <a:t>23 responses</a:t>
            </a:r>
          </a:p>
        </p:txBody>
      </p:sp>
      <p:sp>
        <p:nvSpPr>
          <p:cNvPr id="54" name="man_res1_text"/>
          <p:cNvSpPr>
            <a:spLocks noGrp="1"/>
          </p:cNvSpPr>
          <p:nvPr>
            <p:ph type="body" sz="quarter" idx="35"/>
          </p:nvPr>
        </p:nvSpPr>
        <p:spPr>
          <a:xfrm>
            <a:off x="1060634" y="4369319"/>
            <a:ext cx="4600699" cy="512028"/>
          </a:xfrm>
        </p:spPr>
        <p:txBody>
          <a:bodyPr/>
          <a:lstStyle/>
          <a:p>
            <a:r>
              <a:rPr lang="en-US"/>
              <a:t>"Our management team is very open &amp; respectful. I feel like recent changes have made it very easy for me to voice my opinion "</a:t>
            </a:r>
          </a:p>
        </p:txBody>
      </p:sp>
      <p:sp>
        <p:nvSpPr>
          <p:cNvPr id="55" name="man_res1_score"/>
          <p:cNvSpPr>
            <a:spLocks noGrp="1"/>
          </p:cNvSpPr>
          <p:nvPr>
            <p:ph type="body" sz="quarter" idx="36"/>
          </p:nvPr>
        </p:nvSpPr>
        <p:spPr>
          <a:xfrm>
            <a:off x="601000" y="4519177"/>
            <a:ext cx="334800" cy="230400"/>
          </a:xfrm>
        </p:spPr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56" name="man_res2_text"/>
          <p:cNvSpPr>
            <a:spLocks noGrp="1"/>
          </p:cNvSpPr>
          <p:nvPr>
            <p:ph type="body" sz="quarter" idx="37"/>
          </p:nvPr>
        </p:nvSpPr>
        <p:spPr>
          <a:xfrm>
            <a:off x="1060634" y="4979447"/>
            <a:ext cx="4600699" cy="512028"/>
          </a:xfrm>
        </p:spPr>
        <p:txBody>
          <a:bodyPr/>
          <a:lstStyle/>
          <a:p>
            <a:r>
              <a:rPr lang="en-US"/>
              <a:t>"Brenna has been a huge help in my onboarding. Lucky to have such a generous manager!"</a:t>
            </a:r>
          </a:p>
        </p:txBody>
      </p:sp>
      <p:sp>
        <p:nvSpPr>
          <p:cNvPr id="57" name="man_res2_score"/>
          <p:cNvSpPr>
            <a:spLocks noGrp="1"/>
          </p:cNvSpPr>
          <p:nvPr>
            <p:ph type="body" sz="quarter" idx="38"/>
          </p:nvPr>
        </p:nvSpPr>
        <p:spPr>
          <a:xfrm>
            <a:off x="601000" y="5129305"/>
            <a:ext cx="334800" cy="230400"/>
          </a:xfrm>
        </p:spPr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58" name="man_res3_text"/>
          <p:cNvSpPr>
            <a:spLocks noGrp="1"/>
          </p:cNvSpPr>
          <p:nvPr>
            <p:ph type="body" sz="quarter" idx="39"/>
          </p:nvPr>
        </p:nvSpPr>
        <p:spPr>
          <a:xfrm>
            <a:off x="1060634" y="5615065"/>
            <a:ext cx="4600699" cy="512028"/>
          </a:xfrm>
        </p:spPr>
        <p:txBody>
          <a:bodyPr/>
          <a:lstStyle/>
          <a:p>
            <a:r>
              <a:rPr lang="en-US"/>
              <a:t>"It’s not often you find a manager who is truly self-critical. Because of Jim, our team is constantly learning and improving."</a:t>
            </a:r>
          </a:p>
        </p:txBody>
      </p:sp>
      <p:sp>
        <p:nvSpPr>
          <p:cNvPr id="59" name="man_res3_score"/>
          <p:cNvSpPr>
            <a:spLocks noGrp="1"/>
          </p:cNvSpPr>
          <p:nvPr>
            <p:ph type="body" sz="quarter" idx="40"/>
          </p:nvPr>
        </p:nvSpPr>
        <p:spPr>
          <a:xfrm>
            <a:off x="601000" y="5764923"/>
            <a:ext cx="334800" cy="230400"/>
          </a:xfrm>
        </p:spPr>
        <p:txBody>
          <a:bodyPr/>
          <a:lstStyle/>
          <a:p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613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341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Tran</dc:creator>
  <cp:lastModifiedBy>An Tran</cp:lastModifiedBy>
  <cp:revision>137</cp:revision>
  <dcterms:created xsi:type="dcterms:W3CDTF">2016-03-30T10:39:24Z</dcterms:created>
  <dcterms:modified xsi:type="dcterms:W3CDTF">2016-03-31T12:49:17Z</dcterms:modified>
</cp:coreProperties>
</file>