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6" r:id="rId3"/>
    <p:sldId id="267" r:id="rId4"/>
    <p:sldId id="265" r:id="rId5"/>
    <p:sldId id="259" r:id="rId6"/>
    <p:sldId id="262" r:id="rId7"/>
    <p:sldId id="256" r:id="rId8"/>
    <p:sldId id="260" r:id="rId9"/>
    <p:sldId id="258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1BED01-0865-4A40-B8E4-AAF4D0DBA9AE}">
          <p14:sldIdLst>
            <p14:sldId id="261"/>
            <p14:sldId id="266"/>
            <p14:sldId id="267"/>
          </p14:sldIdLst>
        </p14:section>
        <p14:section name="backup" id="{60F66D00-AD7F-6B43-BE50-DC046C80744E}">
          <p14:sldIdLst>
            <p14:sldId id="265"/>
            <p14:sldId id="259"/>
            <p14:sldId id="262"/>
            <p14:sldId id="256"/>
            <p14:sldId id="260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5608"/>
    <p:restoredTop sz="94667"/>
  </p:normalViewPr>
  <p:slideViewPr>
    <p:cSldViewPr snapToGrid="0" snapToObjects="1" showGuides="1">
      <p:cViewPr>
        <p:scale>
          <a:sx n="105" d="100"/>
          <a:sy n="105" d="100"/>
        </p:scale>
        <p:origin x="-176" y="208"/>
      </p:cViewPr>
      <p:guideLst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32858333333333"/>
          <c:y val="0.304813926127022"/>
          <c:w val="0.871769091972084"/>
          <c:h val="0.60916339426927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Your Average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Industry Benchmark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Overral Benmark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2107961760"/>
        <c:axId val="-2107958736"/>
      </c:barChart>
      <c:catAx>
        <c:axId val="-2107961760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-2107958736"/>
        <c:crosses val="autoZero"/>
        <c:auto val="1"/>
        <c:lblAlgn val="ctr"/>
        <c:lblOffset val="100"/>
        <c:noMultiLvlLbl val="0"/>
      </c:catAx>
      <c:valAx>
        <c:axId val="-2107958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7961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softEdge rad="12700"/>
            </a:effectLst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5.0</c:v>
                </c:pt>
                <c:pt idx="5">
                  <c:v>5.0</c:v>
                </c:pt>
                <c:pt idx="6">
                  <c:v>19.0</c:v>
                </c:pt>
                <c:pt idx="7">
                  <c:v>20.0</c:v>
                </c:pt>
                <c:pt idx="8">
                  <c:v>17.0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"/>
        <c:overlap val="-13"/>
        <c:axId val="-2108394672"/>
        <c:axId val="-2108398192"/>
      </c:barChart>
      <c:valAx>
        <c:axId val="-210839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394672"/>
        <c:crosses val="autoZero"/>
        <c:crossBetween val="between"/>
      </c:valAx>
      <c:catAx>
        <c:axId val="-21083946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39819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 smtClean="0">
                <a:effectLst/>
              </a:rPr>
              <a:t>On a scale from 1 to 10, how happy are you at work?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softEdge rad="12700"/>
            </a:effectLst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5.0</c:v>
                </c:pt>
                <c:pt idx="5">
                  <c:v>5.0</c:v>
                </c:pt>
                <c:pt idx="6">
                  <c:v>19.0</c:v>
                </c:pt>
                <c:pt idx="7">
                  <c:v>20.0</c:v>
                </c:pt>
                <c:pt idx="8">
                  <c:v>17.0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"/>
        <c:overlap val="-13"/>
        <c:axId val="-2108334016"/>
        <c:axId val="-2108337536"/>
      </c:barChart>
      <c:valAx>
        <c:axId val="-210833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334016"/>
        <c:crosses val="autoZero"/>
        <c:crossBetween val="between"/>
      </c:valAx>
      <c:catAx>
        <c:axId val="-21083340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337536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0"/>
            <a:effectLst>
              <a:softEdge rad="0"/>
            </a:effectLst>
          </c:spPr>
          <c:dPt>
            <c:idx val="0"/>
            <c:bubble3D val="0"/>
            <c:spPr>
              <a:solidFill>
                <a:schemeClr val="accent1"/>
              </a:solidFill>
              <a:ln w="0">
                <a:solidFill>
                  <a:schemeClr val="lt1"/>
                </a:solidFill>
              </a:ln>
              <a:effectLst>
                <a:softEdge rad="0"/>
              </a:effectLst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0">
                <a:solidFill>
                  <a:schemeClr val="lt1"/>
                </a:solidFill>
              </a:ln>
              <a:effectLst>
                <a:softEdge rad="0"/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 w="0">
                <a:solidFill>
                  <a:schemeClr val="lt1"/>
                </a:solidFill>
              </a:ln>
              <a:effectLst>
                <a:softEdge rad="0"/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 w="0">
                <a:solidFill>
                  <a:schemeClr val="lt1"/>
                </a:solidFill>
              </a:ln>
              <a:effectLst>
                <a:softEdge rad="0"/>
              </a:effectLst>
            </c:spPr>
          </c:dPt>
          <c:cat>
            <c:strRef>
              <c:f>Sheet1!$A$2:$A$5</c:f>
              <c:strCache>
                <c:ptCount val="2"/>
                <c:pt idx="0">
                  <c:v>Answered</c:v>
                </c:pt>
                <c:pt idx="1">
                  <c:v>No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8.0</c:v>
                </c:pt>
                <c:pt idx="1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>
          <a:noFill/>
        </a:ln>
        <a:effectLst>
          <a:glow>
            <a:schemeClr val="accent1">
              <a:alpha val="40000"/>
            </a:schemeClr>
          </a:glow>
          <a:outerShdw blurRad="50800" dist="50800" dir="5400000" sx="1000" sy="1000" algn="ctr" rotWithShape="0">
            <a:srgbClr val="000000">
              <a:alpha val="43137"/>
            </a:srgbClr>
          </a:outerShdw>
          <a:softEdge rad="0"/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4386731822165"/>
          <c:y val="0.0673179011020523"/>
          <c:w val="0.580033131478442"/>
          <c:h val="0.82497345713466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Your average</c:v>
                </c:pt>
                <c:pt idx="1">
                  <c:v>Industry Benchmark</c:v>
                </c:pt>
                <c:pt idx="2">
                  <c:v>Overral Benchmark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7.6</c:v>
                </c:pt>
                <c:pt idx="1">
                  <c:v>6.0</c:v>
                </c:pt>
                <c:pt idx="2">
                  <c:v>7.3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axId val="-2106449552"/>
        <c:axId val="-2106433728"/>
      </c:barChart>
      <c:catAx>
        <c:axId val="-210644955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6433728"/>
        <c:crosses val="autoZero"/>
        <c:auto val="1"/>
        <c:lblAlgn val="ctr"/>
        <c:lblOffset val="100"/>
        <c:noMultiLvlLbl val="0"/>
      </c:catAx>
      <c:valAx>
        <c:axId val="-21064337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-210644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815D-5208-5348-BCF6-4565CF88E7DC}" type="datetimeFigureOut">
              <a:rPr lang="en-US" smtClean="0"/>
              <a:t>3/31/16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601AE-6915-394C-905B-1B84636C2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6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01AE-6915-394C-905B-1B84636C24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55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01AE-6915-394C-905B-1B84636C24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663-D71D-7D49-A3E6-B5E6B169B31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FD63-0D3B-384F-BC52-8A87D72459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4558145" y="1847211"/>
            <a:ext cx="3056905" cy="3135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880" y="4485520"/>
            <a:ext cx="1258240" cy="202053"/>
          </a:xfrm>
          <a:prstGeom prst="rect">
            <a:avLst/>
          </a:prstGeom>
        </p:spPr>
      </p:pic>
      <p:sp>
        <p:nvSpPr>
          <p:cNvPr id="15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102923" y="5706781"/>
            <a:ext cx="4004468" cy="4184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16775" y="5180296"/>
            <a:ext cx="4004468" cy="4184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725560" y="2047467"/>
            <a:ext cx="2764800" cy="2764800"/>
          </a:xfrm>
          <a:pattFill prst="pct75">
            <a:fgClr>
              <a:schemeClr val="accent1"/>
            </a:fgClr>
            <a:bgClr>
              <a:schemeClr val="bg1"/>
            </a:bgClr>
          </a:pattFill>
        </p:spPr>
        <p:txBody>
          <a:bodyPr anchor="ctr" anchorCtr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6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663-D71D-7D49-A3E6-B5E6B169B31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FD63-0D3B-384F-BC52-8A87D72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7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663-D71D-7D49-A3E6-B5E6B169B31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FD63-0D3B-384F-BC52-8A87D72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84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663-D71D-7D49-A3E6-B5E6B169B31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FD63-0D3B-384F-BC52-8A87D72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86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663-D71D-7D49-A3E6-B5E6B169B31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FD63-0D3B-384F-BC52-8A87D72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0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663-D71D-7D49-A3E6-B5E6B169B31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FD63-0D3B-384F-BC52-8A87D72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9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 userDrawn="1"/>
        </p:nvSpPr>
        <p:spPr>
          <a:xfrm>
            <a:off x="152400" y="166255"/>
            <a:ext cx="11887200" cy="6525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noFill/>
              </a:rPr>
              <a:t>`</a:t>
            </a:r>
            <a:endParaRPr lang="en-US" sz="1000" dirty="0">
              <a:noFill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290945" y="290945"/>
            <a:ext cx="266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Shareback Report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386912" y="4724406"/>
            <a:ext cx="11513127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 userDrawn="1"/>
        </p:nvSpPr>
        <p:spPr>
          <a:xfrm>
            <a:off x="2006056" y="5751328"/>
            <a:ext cx="161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Cheers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 userDrawn="1"/>
        </p:nvSpPr>
        <p:spPr>
          <a:xfrm>
            <a:off x="321873" y="5751328"/>
            <a:ext cx="1645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Responses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3688722" y="5763830"/>
            <a:ext cx="152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Virtual Suggestions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496" y="6418679"/>
            <a:ext cx="1258240" cy="202053"/>
          </a:xfrm>
          <a:prstGeom prst="rect">
            <a:avLst/>
          </a:prstGeom>
        </p:spPr>
      </p:pic>
      <p:sp>
        <p:nvSpPr>
          <p:cNvPr id="59" name="Shape 211"/>
          <p:cNvSpPr txBox="1"/>
          <p:nvPr userDrawn="1"/>
        </p:nvSpPr>
        <p:spPr>
          <a:xfrm>
            <a:off x="6347169" y="1186777"/>
            <a:ext cx="3707100" cy="328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Happiness Trend</a:t>
            </a:r>
          </a:p>
        </p:txBody>
      </p:sp>
      <p:sp>
        <p:nvSpPr>
          <p:cNvPr id="64" name="Picture Placeholder 63"/>
          <p:cNvSpPr>
            <a:spLocks noGrp="1"/>
          </p:cNvSpPr>
          <p:nvPr>
            <p:ph type="pic" sz="quarter" idx="10" hasCustomPrompt="1"/>
          </p:nvPr>
        </p:nvSpPr>
        <p:spPr>
          <a:xfrm>
            <a:off x="523122" y="1728311"/>
            <a:ext cx="5018400" cy="26172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Bar chart</a:t>
            </a:r>
            <a:endParaRPr lang="en-US" dirty="0"/>
          </a:p>
        </p:txBody>
      </p:sp>
      <p:sp>
        <p:nvSpPr>
          <p:cNvPr id="20" name="Picture Placeholder 63"/>
          <p:cNvSpPr>
            <a:spLocks noGrp="1"/>
          </p:cNvSpPr>
          <p:nvPr>
            <p:ph type="pic" sz="quarter" idx="11" hasCustomPrompt="1"/>
          </p:nvPr>
        </p:nvSpPr>
        <p:spPr>
          <a:xfrm>
            <a:off x="6347169" y="1721360"/>
            <a:ext cx="5018400" cy="2617200"/>
          </a:xfr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Happiness pic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347169" y="4941670"/>
            <a:ext cx="1864800" cy="1227600"/>
          </a:xfr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Replies pic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220162" y="4860565"/>
            <a:ext cx="2098800" cy="13824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5896" y="1073750"/>
            <a:ext cx="5419723" cy="59908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600" b="1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600" b="1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600" b="1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600" b="1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70618" y="5202755"/>
            <a:ext cx="947737" cy="5238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2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2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2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#res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263593" y="5239955"/>
            <a:ext cx="1106353" cy="5238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2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2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2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che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897257" y="5226348"/>
            <a:ext cx="1106353" cy="5238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2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2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2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vss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6912" y="730074"/>
            <a:ext cx="1260475" cy="246063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 smtClean="0"/>
              <a:t>#date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50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ghlight"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 userDrawn="1"/>
        </p:nvSpPr>
        <p:spPr>
          <a:xfrm>
            <a:off x="152400" y="166255"/>
            <a:ext cx="11887200" cy="6525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`</a:t>
            </a:r>
            <a:endParaRPr lang="en-US" dirty="0">
              <a:noFill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290945" y="290945"/>
            <a:ext cx="352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-50800" algn="l" rtl="0">
              <a:spcBef>
                <a:spcPts val="0"/>
              </a:spcBef>
              <a:buSzPct val="44444"/>
              <a:buNone/>
            </a:pPr>
            <a:r>
              <a:rPr lang="en-GB" sz="2400" dirty="0" smtClean="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Happiness Highlights</a:t>
            </a: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496" y="6418679"/>
            <a:ext cx="1258240" cy="202053"/>
          </a:xfrm>
          <a:prstGeom prst="rect">
            <a:avLst/>
          </a:prstGeom>
        </p:spPr>
      </p:pic>
      <p:sp>
        <p:nvSpPr>
          <p:cNvPr id="129" name="Shape 240"/>
          <p:cNvSpPr txBox="1"/>
          <p:nvPr userDrawn="1"/>
        </p:nvSpPr>
        <p:spPr>
          <a:xfrm>
            <a:off x="6472031" y="946748"/>
            <a:ext cx="2556900" cy="38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 dirty="0" smtClean="0">
                <a:latin typeface="Helvetica Neue"/>
                <a:ea typeface="Helvetica Neue"/>
                <a:cs typeface="Helvetica Neue"/>
                <a:sym typeface="Helvetica Neue"/>
              </a:rPr>
              <a:t>“Benefit &amp; Perks”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dirty="0"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GB" sz="1200" dirty="0"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-GB" sz="800" dirty="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241"/>
          <p:cNvSpPr>
            <a:spLocks noChangeAspect="1"/>
          </p:cNvSpPr>
          <p:nvPr userDrawn="1"/>
        </p:nvSpPr>
        <p:spPr>
          <a:xfrm>
            <a:off x="6424155" y="1641045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3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558415" y="1286034"/>
            <a:ext cx="2370138" cy="24388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38 responses | 2 Virtual Suggestions</a:t>
            </a:r>
          </a:p>
        </p:txBody>
      </p:sp>
      <p:sp>
        <p:nvSpPr>
          <p:cNvPr id="13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912067" y="1592198"/>
            <a:ext cx="4600699" cy="512028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 text response</a:t>
            </a:r>
            <a:endParaRPr lang="en-US" dirty="0"/>
          </a:p>
        </p:txBody>
      </p:sp>
      <p:sp>
        <p:nvSpPr>
          <p:cNvPr id="13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452433" y="1742056"/>
            <a:ext cx="334800" cy="230400"/>
          </a:xfrm>
        </p:spPr>
        <p:txBody>
          <a:bodyPr lIns="90000" anchor="ctr" anchorCtr="0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40" name="Shape 241"/>
          <p:cNvSpPr>
            <a:spLocks noChangeAspect="1"/>
          </p:cNvSpPr>
          <p:nvPr userDrawn="1"/>
        </p:nvSpPr>
        <p:spPr>
          <a:xfrm>
            <a:off x="6424155" y="2251173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41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912067" y="2202326"/>
            <a:ext cx="4600699" cy="512028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 text response</a:t>
            </a:r>
            <a:endParaRPr lang="en-US" dirty="0"/>
          </a:p>
        </p:txBody>
      </p:sp>
      <p:sp>
        <p:nvSpPr>
          <p:cNvPr id="142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452433" y="2352184"/>
            <a:ext cx="334800" cy="230400"/>
          </a:xfrm>
        </p:spPr>
        <p:txBody>
          <a:bodyPr lIns="90000" anchor="ctr" anchorCtr="0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43" name="Shape 241"/>
          <p:cNvSpPr>
            <a:spLocks noChangeAspect="1"/>
          </p:cNvSpPr>
          <p:nvPr userDrawn="1"/>
        </p:nvSpPr>
        <p:spPr>
          <a:xfrm>
            <a:off x="6424155" y="2886791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4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912067" y="2837944"/>
            <a:ext cx="4600699" cy="512028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 text response</a:t>
            </a:r>
            <a:endParaRPr lang="en-US" dirty="0"/>
          </a:p>
        </p:txBody>
      </p:sp>
      <p:sp>
        <p:nvSpPr>
          <p:cNvPr id="14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452433" y="2987802"/>
            <a:ext cx="334800" cy="230400"/>
          </a:xfrm>
        </p:spPr>
        <p:txBody>
          <a:bodyPr lIns="90000" anchor="ctr" anchorCtr="0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57" name="Shape 240"/>
          <p:cNvSpPr txBox="1"/>
          <p:nvPr userDrawn="1"/>
        </p:nvSpPr>
        <p:spPr>
          <a:xfrm>
            <a:off x="6472031" y="3730072"/>
            <a:ext cx="2556900" cy="38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 dirty="0" smtClean="0">
                <a:latin typeface="Helvetica Neue"/>
                <a:ea typeface="Helvetica Neue"/>
                <a:cs typeface="Helvetica Neue"/>
                <a:sym typeface="Helvetica Neue"/>
              </a:rPr>
              <a:t>“Team”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dirty="0"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GB" sz="1200" dirty="0"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-GB" sz="800" dirty="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Shape 241"/>
          <p:cNvSpPr>
            <a:spLocks noChangeAspect="1"/>
          </p:cNvSpPr>
          <p:nvPr userDrawn="1"/>
        </p:nvSpPr>
        <p:spPr>
          <a:xfrm>
            <a:off x="6424155" y="4424369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558415" y="4069358"/>
            <a:ext cx="2370138" cy="24388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38 responses | 2 Virtual Suggestions</a:t>
            </a:r>
          </a:p>
        </p:txBody>
      </p:sp>
      <p:sp>
        <p:nvSpPr>
          <p:cNvPr id="160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12067" y="4375522"/>
            <a:ext cx="4600699" cy="512028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 text response</a:t>
            </a:r>
            <a:endParaRPr lang="en-US" dirty="0"/>
          </a:p>
        </p:txBody>
      </p:sp>
      <p:sp>
        <p:nvSpPr>
          <p:cNvPr id="16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6452433" y="4525380"/>
            <a:ext cx="334800" cy="230400"/>
          </a:xfrm>
        </p:spPr>
        <p:txBody>
          <a:bodyPr lIns="90000" anchor="ctr" anchorCtr="0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62" name="Shape 241"/>
          <p:cNvSpPr>
            <a:spLocks noChangeAspect="1"/>
          </p:cNvSpPr>
          <p:nvPr userDrawn="1"/>
        </p:nvSpPr>
        <p:spPr>
          <a:xfrm>
            <a:off x="6424155" y="5034497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6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12067" y="4985650"/>
            <a:ext cx="4600699" cy="512028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 text response</a:t>
            </a:r>
            <a:endParaRPr lang="en-US" dirty="0"/>
          </a:p>
        </p:txBody>
      </p:sp>
      <p:sp>
        <p:nvSpPr>
          <p:cNvPr id="164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6452433" y="5135508"/>
            <a:ext cx="334800" cy="230400"/>
          </a:xfrm>
        </p:spPr>
        <p:txBody>
          <a:bodyPr lIns="90000" anchor="ctr" anchorCtr="0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65" name="Shape 241"/>
          <p:cNvSpPr>
            <a:spLocks noChangeAspect="1"/>
          </p:cNvSpPr>
          <p:nvPr userDrawn="1"/>
        </p:nvSpPr>
        <p:spPr>
          <a:xfrm>
            <a:off x="6424155" y="5670115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6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912067" y="5621268"/>
            <a:ext cx="4600699" cy="512028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 text response</a:t>
            </a:r>
            <a:endParaRPr lang="en-US" dirty="0"/>
          </a:p>
        </p:txBody>
      </p:sp>
      <p:sp>
        <p:nvSpPr>
          <p:cNvPr id="167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6452433" y="5771126"/>
            <a:ext cx="334800" cy="230400"/>
          </a:xfrm>
        </p:spPr>
        <p:txBody>
          <a:bodyPr lIns="90000" anchor="ctr" anchorCtr="0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68" name="Shape 240"/>
          <p:cNvSpPr txBox="1"/>
          <p:nvPr userDrawn="1"/>
        </p:nvSpPr>
        <p:spPr>
          <a:xfrm>
            <a:off x="547892" y="946748"/>
            <a:ext cx="2556900" cy="38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 dirty="0">
                <a:latin typeface="Helvetica Neue"/>
                <a:ea typeface="Helvetica Neue"/>
                <a:cs typeface="Helvetica Neue"/>
                <a:sym typeface="Helvetica Neue"/>
              </a:rPr>
              <a:t>“Training Programs</a:t>
            </a:r>
            <a:r>
              <a:rPr lang="en-GB" sz="1600" dirty="0" smtClean="0"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dirty="0"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GB" sz="1200" dirty="0"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-GB" sz="800" dirty="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241"/>
          <p:cNvSpPr>
            <a:spLocks noChangeAspect="1"/>
          </p:cNvSpPr>
          <p:nvPr userDrawn="1"/>
        </p:nvSpPr>
        <p:spPr>
          <a:xfrm>
            <a:off x="500016" y="1641045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training_res_count"/>
          <p:cNvSpPr>
            <a:spLocks noGrp="1"/>
          </p:cNvSpPr>
          <p:nvPr>
            <p:ph type="body" sz="quarter" idx="27" hasCustomPrompt="1"/>
          </p:nvPr>
        </p:nvSpPr>
        <p:spPr>
          <a:xfrm>
            <a:off x="634276" y="1286034"/>
            <a:ext cx="2370138" cy="24388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38 responses | 2 Virtual Suggestions</a:t>
            </a:r>
          </a:p>
        </p:txBody>
      </p:sp>
      <p:sp>
        <p:nvSpPr>
          <p:cNvPr id="17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987928" y="1592198"/>
            <a:ext cx="4600699" cy="512028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 text response</a:t>
            </a:r>
            <a:endParaRPr lang="en-US" dirty="0"/>
          </a:p>
        </p:txBody>
      </p:sp>
      <p:sp>
        <p:nvSpPr>
          <p:cNvPr id="172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528294" y="1742056"/>
            <a:ext cx="334800" cy="230400"/>
          </a:xfrm>
        </p:spPr>
        <p:txBody>
          <a:bodyPr lIns="90000" anchor="ctr" anchorCtr="0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73" name="Shape 241"/>
          <p:cNvSpPr>
            <a:spLocks noChangeAspect="1"/>
          </p:cNvSpPr>
          <p:nvPr userDrawn="1"/>
        </p:nvSpPr>
        <p:spPr>
          <a:xfrm>
            <a:off x="500016" y="2251173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7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87928" y="2202326"/>
            <a:ext cx="4600699" cy="512028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 text response</a:t>
            </a:r>
            <a:endParaRPr lang="en-US" dirty="0"/>
          </a:p>
        </p:txBody>
      </p:sp>
      <p:sp>
        <p:nvSpPr>
          <p:cNvPr id="175" name="Text Placeholder 8"/>
          <p:cNvSpPr>
            <a:spLocks noGrp="1"/>
          </p:cNvSpPr>
          <p:nvPr>
            <p:ph type="body" sz="quarter" idx="31" hasCustomPrompt="1"/>
          </p:nvPr>
        </p:nvSpPr>
        <p:spPr>
          <a:xfrm>
            <a:off x="528294" y="2352184"/>
            <a:ext cx="334800" cy="230400"/>
          </a:xfrm>
        </p:spPr>
        <p:txBody>
          <a:bodyPr lIns="90000" anchor="ctr" anchorCtr="0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76" name="Shape 241"/>
          <p:cNvSpPr>
            <a:spLocks noChangeAspect="1"/>
          </p:cNvSpPr>
          <p:nvPr userDrawn="1"/>
        </p:nvSpPr>
        <p:spPr>
          <a:xfrm>
            <a:off x="500016" y="2886791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87928" y="2837944"/>
            <a:ext cx="4600699" cy="512028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 text response</a:t>
            </a:r>
            <a:endParaRPr lang="en-US" dirty="0"/>
          </a:p>
        </p:txBody>
      </p:sp>
      <p:sp>
        <p:nvSpPr>
          <p:cNvPr id="178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528294" y="2987802"/>
            <a:ext cx="334800" cy="230400"/>
          </a:xfrm>
        </p:spPr>
        <p:txBody>
          <a:bodyPr lIns="90000" anchor="ctr" anchorCtr="0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79" name="Shape 240"/>
          <p:cNvSpPr txBox="1"/>
          <p:nvPr userDrawn="1"/>
        </p:nvSpPr>
        <p:spPr>
          <a:xfrm>
            <a:off x="620598" y="3723869"/>
            <a:ext cx="2556900" cy="38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 dirty="0" smtClean="0">
                <a:latin typeface="Helvetica Neue"/>
                <a:ea typeface="Helvetica Neue"/>
                <a:cs typeface="Helvetica Neue"/>
                <a:sym typeface="Helvetica Neue"/>
              </a:rPr>
              <a:t>“Management”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dirty="0"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GB" sz="1200" dirty="0"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-GB" sz="800" dirty="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Shape 241"/>
          <p:cNvSpPr>
            <a:spLocks noChangeAspect="1"/>
          </p:cNvSpPr>
          <p:nvPr userDrawn="1"/>
        </p:nvSpPr>
        <p:spPr>
          <a:xfrm>
            <a:off x="572722" y="4418166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06982" y="4063155"/>
            <a:ext cx="2370138" cy="24388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38 responses | 2 Virtual Suggestions</a:t>
            </a:r>
          </a:p>
        </p:txBody>
      </p:sp>
      <p:sp>
        <p:nvSpPr>
          <p:cNvPr id="18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060634" y="4369319"/>
            <a:ext cx="4600699" cy="512028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 text response</a:t>
            </a:r>
            <a:endParaRPr lang="en-US" dirty="0"/>
          </a:p>
        </p:txBody>
      </p:sp>
      <p:sp>
        <p:nvSpPr>
          <p:cNvPr id="183" name="Text Placeholder 8"/>
          <p:cNvSpPr>
            <a:spLocks noGrp="1"/>
          </p:cNvSpPr>
          <p:nvPr>
            <p:ph type="body" sz="quarter" idx="36" hasCustomPrompt="1"/>
          </p:nvPr>
        </p:nvSpPr>
        <p:spPr>
          <a:xfrm>
            <a:off x="601000" y="4519177"/>
            <a:ext cx="334800" cy="230400"/>
          </a:xfrm>
        </p:spPr>
        <p:txBody>
          <a:bodyPr lIns="90000" anchor="ctr" anchorCtr="0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84" name="Shape 241"/>
          <p:cNvSpPr>
            <a:spLocks noChangeAspect="1"/>
          </p:cNvSpPr>
          <p:nvPr userDrawn="1"/>
        </p:nvSpPr>
        <p:spPr>
          <a:xfrm>
            <a:off x="572722" y="5028294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85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060634" y="4979447"/>
            <a:ext cx="4600699" cy="512028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 text response</a:t>
            </a:r>
            <a:endParaRPr lang="en-US" dirty="0"/>
          </a:p>
        </p:txBody>
      </p:sp>
      <p:sp>
        <p:nvSpPr>
          <p:cNvPr id="186" name="Text Placeholder 8"/>
          <p:cNvSpPr>
            <a:spLocks noGrp="1"/>
          </p:cNvSpPr>
          <p:nvPr>
            <p:ph type="body" sz="quarter" idx="38" hasCustomPrompt="1"/>
          </p:nvPr>
        </p:nvSpPr>
        <p:spPr>
          <a:xfrm>
            <a:off x="601000" y="5129305"/>
            <a:ext cx="334800" cy="230400"/>
          </a:xfrm>
        </p:spPr>
        <p:txBody>
          <a:bodyPr lIns="90000" anchor="ctr" anchorCtr="0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87" name="Shape 241"/>
          <p:cNvSpPr>
            <a:spLocks noChangeAspect="1"/>
          </p:cNvSpPr>
          <p:nvPr userDrawn="1"/>
        </p:nvSpPr>
        <p:spPr>
          <a:xfrm>
            <a:off x="572722" y="5663912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88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060634" y="5615065"/>
            <a:ext cx="4600699" cy="512028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 text response</a:t>
            </a:r>
            <a:endParaRPr lang="en-US" dirty="0"/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40" hasCustomPrompt="1"/>
          </p:nvPr>
        </p:nvSpPr>
        <p:spPr>
          <a:xfrm>
            <a:off x="601000" y="5764923"/>
            <a:ext cx="334800" cy="230400"/>
          </a:xfrm>
        </p:spPr>
        <p:txBody>
          <a:bodyPr lIns="90000" anchor="ctr" anchorCtr="0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90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386912" y="730074"/>
            <a:ext cx="1260475" cy="246063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 smtClean="0"/>
              <a:t>#date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778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ighlight"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 userDrawn="1"/>
        </p:nvSpPr>
        <p:spPr>
          <a:xfrm>
            <a:off x="152400" y="166255"/>
            <a:ext cx="11887200" cy="6525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`</a:t>
            </a:r>
            <a:endParaRPr lang="en-US" dirty="0">
              <a:noFill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290945" y="290945"/>
            <a:ext cx="352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-50800" algn="l" rtl="0">
              <a:spcBef>
                <a:spcPts val="0"/>
              </a:spcBef>
              <a:buSzPct val="44444"/>
              <a:buNone/>
            </a:pPr>
            <a:r>
              <a:rPr lang="en-GB" sz="2400" dirty="0" smtClean="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Happiness Highlights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318655" y="660321"/>
            <a:ext cx="126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#date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496" y="6418679"/>
            <a:ext cx="1258240" cy="202053"/>
          </a:xfrm>
          <a:prstGeom prst="rect">
            <a:avLst/>
          </a:prstGeom>
        </p:spPr>
      </p:pic>
      <p:sp>
        <p:nvSpPr>
          <p:cNvPr id="29" name="Shape 240"/>
          <p:cNvSpPr txBox="1"/>
          <p:nvPr userDrawn="1"/>
        </p:nvSpPr>
        <p:spPr>
          <a:xfrm>
            <a:off x="443087" y="951778"/>
            <a:ext cx="2556900" cy="38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 dirty="0">
                <a:latin typeface="Helvetica Neue"/>
                <a:ea typeface="Helvetica Neue"/>
                <a:cs typeface="Helvetica Neue"/>
                <a:sym typeface="Helvetica Neue"/>
              </a:rPr>
              <a:t>“Training Programs</a:t>
            </a:r>
            <a:r>
              <a:rPr lang="en-GB" sz="1600" dirty="0" smtClean="0"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dirty="0"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GB" sz="1200" dirty="0"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-GB" sz="800" dirty="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Shape 241"/>
          <p:cNvSpPr>
            <a:spLocks noChangeAspect="1"/>
          </p:cNvSpPr>
          <p:nvPr userDrawn="1"/>
        </p:nvSpPr>
        <p:spPr>
          <a:xfrm>
            <a:off x="395211" y="1646075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244"/>
          <p:cNvSpPr txBox="1"/>
          <p:nvPr userDrawn="1"/>
        </p:nvSpPr>
        <p:spPr>
          <a:xfrm>
            <a:off x="426070" y="1730014"/>
            <a:ext cx="335100" cy="229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lang="en-GB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Shape 262"/>
          <p:cNvSpPr txBox="1"/>
          <p:nvPr userDrawn="1"/>
        </p:nvSpPr>
        <p:spPr>
          <a:xfrm>
            <a:off x="885704" y="1569687"/>
            <a:ext cx="4600699" cy="506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dirty="0">
                <a:latin typeface="Arial" charset="0"/>
                <a:ea typeface="Arial" charset="0"/>
                <a:cs typeface="Arial" charset="0"/>
                <a:sym typeface="Helvetica Neue"/>
              </a:rPr>
              <a:t>“Love the new </a:t>
            </a:r>
            <a:r>
              <a:rPr lang="en-GB" sz="1200" dirty="0" err="1">
                <a:latin typeface="Arial" charset="0"/>
                <a:ea typeface="Arial" charset="0"/>
                <a:cs typeface="Arial" charset="0"/>
                <a:sym typeface="Helvetica Neue"/>
              </a:rPr>
              <a:t>onboarding</a:t>
            </a:r>
            <a:r>
              <a:rPr lang="en-GB" sz="1200" dirty="0">
                <a:latin typeface="Arial" charset="0"/>
                <a:ea typeface="Arial" charset="0"/>
                <a:cs typeface="Arial" charset="0"/>
                <a:sym typeface="Helvetica Neue"/>
              </a:rPr>
              <a:t> programs.  I feel my new team members have a better sense about our customer base”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9471" y="1291064"/>
            <a:ext cx="2370138" cy="24388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38 responses | 2 Virtual Suggestions</a:t>
            </a:r>
          </a:p>
        </p:txBody>
      </p:sp>
      <p:sp>
        <p:nvSpPr>
          <p:cNvPr id="49" name="Shape 241"/>
          <p:cNvSpPr>
            <a:spLocks noChangeAspect="1"/>
          </p:cNvSpPr>
          <p:nvPr userDrawn="1"/>
        </p:nvSpPr>
        <p:spPr>
          <a:xfrm>
            <a:off x="392630" y="2247927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244"/>
          <p:cNvSpPr txBox="1"/>
          <p:nvPr userDrawn="1"/>
        </p:nvSpPr>
        <p:spPr>
          <a:xfrm>
            <a:off x="423489" y="2331866"/>
            <a:ext cx="335100" cy="229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lang="en-GB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" name="Shape 262"/>
          <p:cNvSpPr txBox="1"/>
          <p:nvPr userDrawn="1"/>
        </p:nvSpPr>
        <p:spPr>
          <a:xfrm>
            <a:off x="883123" y="2171539"/>
            <a:ext cx="4600699" cy="506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dirty="0">
                <a:latin typeface="Arial" charset="0"/>
                <a:ea typeface="Arial" charset="0"/>
                <a:cs typeface="Arial" charset="0"/>
                <a:sym typeface="Helvetica Neue"/>
              </a:rPr>
              <a:t>“Love the new </a:t>
            </a:r>
            <a:r>
              <a:rPr lang="en-GB" sz="1200" dirty="0" err="1">
                <a:latin typeface="Arial" charset="0"/>
                <a:ea typeface="Arial" charset="0"/>
                <a:cs typeface="Arial" charset="0"/>
                <a:sym typeface="Helvetica Neue"/>
              </a:rPr>
              <a:t>onboarding</a:t>
            </a:r>
            <a:r>
              <a:rPr lang="en-GB" sz="1200" dirty="0">
                <a:latin typeface="Arial" charset="0"/>
                <a:ea typeface="Arial" charset="0"/>
                <a:cs typeface="Arial" charset="0"/>
                <a:sym typeface="Helvetica Neue"/>
              </a:rPr>
              <a:t> programs.  I feel my new team members have a better sense about our customer base”</a:t>
            </a:r>
          </a:p>
        </p:txBody>
      </p:sp>
      <p:sp>
        <p:nvSpPr>
          <p:cNvPr id="55" name="Shape 241"/>
          <p:cNvSpPr>
            <a:spLocks noChangeAspect="1"/>
          </p:cNvSpPr>
          <p:nvPr userDrawn="1"/>
        </p:nvSpPr>
        <p:spPr>
          <a:xfrm>
            <a:off x="397799" y="2865273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244"/>
          <p:cNvSpPr txBox="1"/>
          <p:nvPr userDrawn="1"/>
        </p:nvSpPr>
        <p:spPr>
          <a:xfrm>
            <a:off x="428658" y="2949212"/>
            <a:ext cx="335100" cy="229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lang="en-GB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Shape 262"/>
          <p:cNvSpPr txBox="1"/>
          <p:nvPr userDrawn="1"/>
        </p:nvSpPr>
        <p:spPr>
          <a:xfrm>
            <a:off x="888292" y="2788885"/>
            <a:ext cx="4600699" cy="506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dirty="0">
                <a:latin typeface="Arial" charset="0"/>
                <a:ea typeface="Arial" charset="0"/>
                <a:cs typeface="Arial" charset="0"/>
                <a:sym typeface="Helvetica Neue"/>
              </a:rPr>
              <a:t>“Love the new </a:t>
            </a:r>
            <a:r>
              <a:rPr lang="en-GB" sz="1200" dirty="0" err="1">
                <a:latin typeface="Arial" charset="0"/>
                <a:ea typeface="Arial" charset="0"/>
                <a:cs typeface="Arial" charset="0"/>
                <a:sym typeface="Helvetica Neue"/>
              </a:rPr>
              <a:t>onboarding</a:t>
            </a:r>
            <a:r>
              <a:rPr lang="en-GB" sz="1200" dirty="0">
                <a:latin typeface="Arial" charset="0"/>
                <a:ea typeface="Arial" charset="0"/>
                <a:cs typeface="Arial" charset="0"/>
                <a:sym typeface="Helvetica Neue"/>
              </a:rPr>
              <a:t> programs.  I feel my new team members have a better sense about our customer base”</a:t>
            </a:r>
          </a:p>
        </p:txBody>
      </p:sp>
    </p:spTree>
    <p:extLst>
      <p:ext uri="{BB962C8B-B14F-4D97-AF65-F5344CB8AC3E}">
        <p14:creationId xmlns:p14="http://schemas.microsoft.com/office/powerpoint/2010/main" val="251038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663-D71D-7D49-A3E6-B5E6B169B31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FD63-0D3B-384F-BC52-8A87D72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8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663-D71D-7D49-A3E6-B5E6B169B31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FD63-0D3B-384F-BC52-8A87D72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0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663-D71D-7D49-A3E6-B5E6B169B31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FD63-0D3B-384F-BC52-8A87D72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663-D71D-7D49-A3E6-B5E6B169B31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FD63-0D3B-384F-BC52-8A87D72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663-D71D-7D49-A3E6-B5E6B169B31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FD63-0D3B-384F-BC52-8A87D72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2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1663-D71D-7D49-A3E6-B5E6B169B31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FD63-0D3B-384F-BC52-8A87D72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4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5" Type="http://schemas.openxmlformats.org/officeDocument/2006/relationships/image" Target="../media/image1.png"/><Relationship Id="rId6" Type="http://schemas.openxmlformats.org/officeDocument/2006/relationships/chart" Target="../charts/chart5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1371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66255"/>
            <a:ext cx="11887200" cy="6525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0945" y="290945"/>
            <a:ext cx="266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Shareback Report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655" y="660321"/>
            <a:ext cx="126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Mar 27th, 2016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085559104"/>
              </p:ext>
            </p:extLst>
          </p:nvPr>
        </p:nvGraphicFramePr>
        <p:xfrm>
          <a:off x="498764" y="1121754"/>
          <a:ext cx="5209309" cy="3274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86912" y="4544291"/>
            <a:ext cx="11513127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8355" y="5191157"/>
            <a:ext cx="83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#c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10967" y="5608904"/>
            <a:ext cx="161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Cheers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7275" y="5191157"/>
            <a:ext cx="85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#r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1873" y="5608904"/>
            <a:ext cx="1645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Responses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23022" y="5191157"/>
            <a:ext cx="79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#vs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656893" y="5608904"/>
            <a:ext cx="152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Virtual Suggestions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59058" y="5611513"/>
            <a:ext cx="964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82 of 114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1140868767"/>
              </p:ext>
            </p:extLst>
          </p:nvPr>
        </p:nvGraphicFramePr>
        <p:xfrm>
          <a:off x="5278319" y="4773493"/>
          <a:ext cx="1770051" cy="1512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756533" y="5375957"/>
            <a:ext cx="868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1" dirty="0" smtClean="0">
                <a:latin typeface="Arial" charset="0"/>
                <a:ea typeface="Arial" charset="0"/>
                <a:cs typeface="Arial" charset="0"/>
              </a:rPr>
              <a:t>Replies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496" y="6418679"/>
            <a:ext cx="1258240" cy="202053"/>
          </a:xfrm>
          <a:prstGeom prst="rect">
            <a:avLst/>
          </a:prstGeom>
        </p:spPr>
      </p:pic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1060810150"/>
              </p:ext>
            </p:extLst>
          </p:nvPr>
        </p:nvGraphicFramePr>
        <p:xfrm>
          <a:off x="7930959" y="4544292"/>
          <a:ext cx="3969079" cy="1638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33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rchart_pic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happiness_pic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replies_pic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benchmark_pic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question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#responses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#cheers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#vss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da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benefit_res_count"/>
          <p:cNvSpPr>
            <a:spLocks noGrp="1"/>
          </p:cNvSpPr>
          <p:nvPr>
            <p:ph type="body" sz="quarter" idx="13"/>
          </p:nvPr>
        </p:nvSpPr>
        <p:spPr>
          <a:xfrm>
            <a:off x="6558415" y="1286034"/>
            <a:ext cx="2370138" cy="243881"/>
          </a:xfrm>
        </p:spPr>
        <p:txBody>
          <a:bodyPr>
            <a:normAutofit fontScale="40000" lnSpcReduction="20000"/>
          </a:bodyPr>
          <a:lstStyle/>
          <a:p>
            <a:endParaRPr lang="en-US"/>
          </a:p>
        </p:txBody>
      </p:sp>
      <p:sp>
        <p:nvSpPr>
          <p:cNvPr id="33" name="benefit_res1_text"/>
          <p:cNvSpPr>
            <a:spLocks noGrp="1"/>
          </p:cNvSpPr>
          <p:nvPr>
            <p:ph type="body" sz="quarter" idx="14"/>
          </p:nvPr>
        </p:nvSpPr>
        <p:spPr>
          <a:xfrm>
            <a:off x="6912067" y="1592198"/>
            <a:ext cx="4600699" cy="5120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benefit_res1_score"/>
          <p:cNvSpPr>
            <a:spLocks noGrp="1"/>
          </p:cNvSpPr>
          <p:nvPr>
            <p:ph type="body" sz="quarter" idx="15"/>
          </p:nvPr>
        </p:nvSpPr>
        <p:spPr>
          <a:xfrm>
            <a:off x="6452433" y="1742056"/>
            <a:ext cx="334800" cy="2304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benefit_res2_text"/>
          <p:cNvSpPr>
            <a:spLocks noGrp="1"/>
          </p:cNvSpPr>
          <p:nvPr>
            <p:ph type="body" sz="quarter" idx="16"/>
          </p:nvPr>
        </p:nvSpPr>
        <p:spPr>
          <a:xfrm>
            <a:off x="6912067" y="2202326"/>
            <a:ext cx="4600699" cy="512028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benefit_res2_score"/>
          <p:cNvSpPr>
            <a:spLocks noGrp="1"/>
          </p:cNvSpPr>
          <p:nvPr>
            <p:ph type="body" sz="quarter" idx="17"/>
          </p:nvPr>
        </p:nvSpPr>
        <p:spPr>
          <a:xfrm>
            <a:off x="6452433" y="2352184"/>
            <a:ext cx="334800" cy="2304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benefit_res3_text"/>
          <p:cNvSpPr>
            <a:spLocks noGrp="1"/>
          </p:cNvSpPr>
          <p:nvPr>
            <p:ph type="body" sz="quarter" idx="18"/>
          </p:nvPr>
        </p:nvSpPr>
        <p:spPr>
          <a:xfrm>
            <a:off x="6912067" y="2837944"/>
            <a:ext cx="4600699" cy="512028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benefit_res3_score"/>
          <p:cNvSpPr>
            <a:spLocks noGrp="1"/>
          </p:cNvSpPr>
          <p:nvPr>
            <p:ph type="body" sz="quarter" idx="19"/>
          </p:nvPr>
        </p:nvSpPr>
        <p:spPr>
          <a:xfrm>
            <a:off x="6452433" y="2987802"/>
            <a:ext cx="334800" cy="2304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team_res_count"/>
          <p:cNvSpPr>
            <a:spLocks noGrp="1"/>
          </p:cNvSpPr>
          <p:nvPr>
            <p:ph type="body" sz="quarter" idx="20"/>
          </p:nvPr>
        </p:nvSpPr>
        <p:spPr>
          <a:xfrm>
            <a:off x="6558415" y="4069358"/>
            <a:ext cx="2370138" cy="243881"/>
          </a:xfrm>
        </p:spPr>
        <p:txBody>
          <a:bodyPr>
            <a:normAutofit fontScale="40000" lnSpcReduction="20000"/>
          </a:bodyPr>
          <a:lstStyle/>
          <a:p>
            <a:endParaRPr lang="en-US"/>
          </a:p>
        </p:txBody>
      </p:sp>
      <p:sp>
        <p:nvSpPr>
          <p:cNvPr id="40" name="team_res1_text"/>
          <p:cNvSpPr>
            <a:spLocks noGrp="1"/>
          </p:cNvSpPr>
          <p:nvPr>
            <p:ph type="body" sz="quarter" idx="21"/>
          </p:nvPr>
        </p:nvSpPr>
        <p:spPr>
          <a:xfrm>
            <a:off x="6912067" y="4375522"/>
            <a:ext cx="4600699" cy="512028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team_res1_score"/>
          <p:cNvSpPr>
            <a:spLocks noGrp="1"/>
          </p:cNvSpPr>
          <p:nvPr>
            <p:ph type="body" sz="quarter" idx="22"/>
          </p:nvPr>
        </p:nvSpPr>
        <p:spPr>
          <a:xfrm>
            <a:off x="6452433" y="4525380"/>
            <a:ext cx="334800" cy="2304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team_res2_text"/>
          <p:cNvSpPr>
            <a:spLocks noGrp="1"/>
          </p:cNvSpPr>
          <p:nvPr>
            <p:ph type="body" sz="quarter" idx="23"/>
          </p:nvPr>
        </p:nvSpPr>
        <p:spPr>
          <a:xfrm>
            <a:off x="6912067" y="4985650"/>
            <a:ext cx="4600699" cy="512028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team_res2_score"/>
          <p:cNvSpPr>
            <a:spLocks noGrp="1"/>
          </p:cNvSpPr>
          <p:nvPr>
            <p:ph type="body" sz="quarter" idx="24"/>
          </p:nvPr>
        </p:nvSpPr>
        <p:spPr>
          <a:xfrm>
            <a:off x="6452433" y="5135508"/>
            <a:ext cx="334800" cy="23040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team_res3_text"/>
          <p:cNvSpPr>
            <a:spLocks noGrp="1"/>
          </p:cNvSpPr>
          <p:nvPr>
            <p:ph type="body" sz="quarter" idx="25"/>
          </p:nvPr>
        </p:nvSpPr>
        <p:spPr>
          <a:xfrm>
            <a:off x="6912067" y="5621268"/>
            <a:ext cx="4600699" cy="512028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team_res3_score"/>
          <p:cNvSpPr>
            <a:spLocks noGrp="1"/>
          </p:cNvSpPr>
          <p:nvPr>
            <p:ph type="body" sz="quarter" idx="26"/>
          </p:nvPr>
        </p:nvSpPr>
        <p:spPr>
          <a:xfrm>
            <a:off x="6452433" y="5771126"/>
            <a:ext cx="334800" cy="230400"/>
          </a:xfrm>
        </p:spPr>
        <p:txBody>
          <a:bodyPr/>
          <a:lstStyle/>
          <a:p>
            <a:endParaRPr lang="en-US"/>
          </a:p>
        </p:txBody>
      </p:sp>
      <p:sp>
        <p:nvSpPr>
          <p:cNvPr id="46" name="training_res_count"/>
          <p:cNvSpPr>
            <a:spLocks noGrp="1"/>
          </p:cNvSpPr>
          <p:nvPr>
            <p:ph type="body" sz="quarter" idx="27"/>
          </p:nvPr>
        </p:nvSpPr>
        <p:spPr>
          <a:xfrm>
            <a:off x="634276" y="1286034"/>
            <a:ext cx="2370138" cy="243881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sp>
        <p:nvSpPr>
          <p:cNvPr id="47" name="training_res1_text"/>
          <p:cNvSpPr>
            <a:spLocks noGrp="1"/>
          </p:cNvSpPr>
          <p:nvPr>
            <p:ph type="body" sz="quarter" idx="28"/>
          </p:nvPr>
        </p:nvSpPr>
        <p:spPr>
          <a:xfrm>
            <a:off x="987928" y="1592198"/>
            <a:ext cx="4600699" cy="512028"/>
          </a:xfrm>
        </p:spPr>
        <p:txBody>
          <a:bodyPr/>
          <a:lstStyle/>
          <a:p>
            <a:endParaRPr lang="en-US"/>
          </a:p>
        </p:txBody>
      </p:sp>
      <p:sp>
        <p:nvSpPr>
          <p:cNvPr id="48" name="training_res1_score"/>
          <p:cNvSpPr>
            <a:spLocks noGrp="1"/>
          </p:cNvSpPr>
          <p:nvPr>
            <p:ph type="body" sz="quarter" idx="29"/>
          </p:nvPr>
        </p:nvSpPr>
        <p:spPr>
          <a:xfrm>
            <a:off x="528294" y="1742056"/>
            <a:ext cx="334800" cy="230400"/>
          </a:xfrm>
        </p:spPr>
        <p:txBody>
          <a:bodyPr/>
          <a:lstStyle/>
          <a:p>
            <a:endParaRPr lang="en-US"/>
          </a:p>
        </p:txBody>
      </p:sp>
      <p:sp>
        <p:nvSpPr>
          <p:cNvPr id="49" name="training_res2_text"/>
          <p:cNvSpPr>
            <a:spLocks noGrp="1"/>
          </p:cNvSpPr>
          <p:nvPr>
            <p:ph type="body" sz="quarter" idx="30"/>
          </p:nvPr>
        </p:nvSpPr>
        <p:spPr>
          <a:xfrm>
            <a:off x="987928" y="2202326"/>
            <a:ext cx="4600699" cy="512028"/>
          </a:xfrm>
        </p:spPr>
        <p:txBody>
          <a:bodyPr/>
          <a:lstStyle/>
          <a:p>
            <a:endParaRPr lang="en-US"/>
          </a:p>
        </p:txBody>
      </p:sp>
      <p:sp>
        <p:nvSpPr>
          <p:cNvPr id="50" name="training_res2_score"/>
          <p:cNvSpPr>
            <a:spLocks noGrp="1"/>
          </p:cNvSpPr>
          <p:nvPr>
            <p:ph type="body" sz="quarter" idx="31"/>
          </p:nvPr>
        </p:nvSpPr>
        <p:spPr>
          <a:xfrm>
            <a:off x="528294" y="2352184"/>
            <a:ext cx="334800" cy="230400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training_res3_text"/>
          <p:cNvSpPr>
            <a:spLocks noGrp="1"/>
          </p:cNvSpPr>
          <p:nvPr>
            <p:ph type="body" sz="quarter" idx="32"/>
          </p:nvPr>
        </p:nvSpPr>
        <p:spPr>
          <a:xfrm>
            <a:off x="987928" y="2837944"/>
            <a:ext cx="4600699" cy="5120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2" name="training_res3_score"/>
          <p:cNvSpPr>
            <a:spLocks noGrp="1"/>
          </p:cNvSpPr>
          <p:nvPr>
            <p:ph type="body" sz="quarter" idx="33"/>
          </p:nvPr>
        </p:nvSpPr>
        <p:spPr>
          <a:xfrm>
            <a:off x="528294" y="2987802"/>
            <a:ext cx="334800" cy="230400"/>
          </a:xfrm>
        </p:spPr>
        <p:txBody>
          <a:bodyPr/>
          <a:lstStyle/>
          <a:p>
            <a:endParaRPr lang="en-US"/>
          </a:p>
        </p:txBody>
      </p:sp>
      <p:sp>
        <p:nvSpPr>
          <p:cNvPr id="53" name="man_res_count"/>
          <p:cNvSpPr>
            <a:spLocks noGrp="1"/>
          </p:cNvSpPr>
          <p:nvPr>
            <p:ph type="body" sz="quarter" idx="34"/>
          </p:nvPr>
        </p:nvSpPr>
        <p:spPr>
          <a:xfrm>
            <a:off x="706982" y="4063155"/>
            <a:ext cx="2370138" cy="243881"/>
          </a:xfrm>
        </p:spPr>
        <p:txBody>
          <a:bodyPr>
            <a:normAutofit fontScale="40000" lnSpcReduction="20000"/>
          </a:bodyPr>
          <a:lstStyle/>
          <a:p>
            <a:endParaRPr lang="en-US"/>
          </a:p>
        </p:txBody>
      </p:sp>
      <p:sp>
        <p:nvSpPr>
          <p:cNvPr id="54" name="man_res1_text"/>
          <p:cNvSpPr>
            <a:spLocks noGrp="1"/>
          </p:cNvSpPr>
          <p:nvPr>
            <p:ph type="body" sz="quarter" idx="35"/>
          </p:nvPr>
        </p:nvSpPr>
        <p:spPr>
          <a:xfrm>
            <a:off x="1060634" y="4369319"/>
            <a:ext cx="4600699" cy="512028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man_res1_score"/>
          <p:cNvSpPr>
            <a:spLocks noGrp="1"/>
          </p:cNvSpPr>
          <p:nvPr>
            <p:ph type="body" sz="quarter" idx="36"/>
          </p:nvPr>
        </p:nvSpPr>
        <p:spPr>
          <a:xfrm>
            <a:off x="601000" y="4519177"/>
            <a:ext cx="334800" cy="230400"/>
          </a:xfrm>
        </p:spPr>
        <p:txBody>
          <a:bodyPr/>
          <a:lstStyle/>
          <a:p>
            <a:endParaRPr lang="en-US"/>
          </a:p>
        </p:txBody>
      </p:sp>
      <p:sp>
        <p:nvSpPr>
          <p:cNvPr id="56" name="man_res2_text"/>
          <p:cNvSpPr>
            <a:spLocks noGrp="1"/>
          </p:cNvSpPr>
          <p:nvPr>
            <p:ph type="body" sz="quarter" idx="37"/>
          </p:nvPr>
        </p:nvSpPr>
        <p:spPr>
          <a:xfrm>
            <a:off x="1060634" y="4979447"/>
            <a:ext cx="4600699" cy="512028"/>
          </a:xfrm>
        </p:spPr>
        <p:txBody>
          <a:bodyPr/>
          <a:lstStyle/>
          <a:p>
            <a:endParaRPr lang="en-US"/>
          </a:p>
        </p:txBody>
      </p:sp>
      <p:sp>
        <p:nvSpPr>
          <p:cNvPr id="57" name="man_res2_score"/>
          <p:cNvSpPr>
            <a:spLocks noGrp="1"/>
          </p:cNvSpPr>
          <p:nvPr>
            <p:ph type="body" sz="quarter" idx="38"/>
          </p:nvPr>
        </p:nvSpPr>
        <p:spPr>
          <a:xfrm>
            <a:off x="601000" y="5129305"/>
            <a:ext cx="334800" cy="230400"/>
          </a:xfrm>
        </p:spPr>
        <p:txBody>
          <a:bodyPr/>
          <a:lstStyle/>
          <a:p>
            <a:endParaRPr lang="en-US"/>
          </a:p>
        </p:txBody>
      </p:sp>
      <p:sp>
        <p:nvSpPr>
          <p:cNvPr id="58" name="man_res3_text"/>
          <p:cNvSpPr>
            <a:spLocks noGrp="1"/>
          </p:cNvSpPr>
          <p:nvPr>
            <p:ph type="body" sz="quarter" idx="39"/>
          </p:nvPr>
        </p:nvSpPr>
        <p:spPr>
          <a:xfrm>
            <a:off x="1060634" y="5615065"/>
            <a:ext cx="4600699" cy="512028"/>
          </a:xfrm>
        </p:spPr>
        <p:txBody>
          <a:bodyPr/>
          <a:lstStyle/>
          <a:p>
            <a:endParaRPr lang="en-US"/>
          </a:p>
        </p:txBody>
      </p:sp>
      <p:sp>
        <p:nvSpPr>
          <p:cNvPr id="59" name="man_res3_score"/>
          <p:cNvSpPr>
            <a:spLocks noGrp="1"/>
          </p:cNvSpPr>
          <p:nvPr>
            <p:ph type="body" sz="quarter" idx="40"/>
          </p:nvPr>
        </p:nvSpPr>
        <p:spPr>
          <a:xfrm>
            <a:off x="601000" y="5764923"/>
            <a:ext cx="334800" cy="230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enefit_res_count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0000" lnSpcReduction="20000"/>
          </a:bodyPr>
          <a:lstStyle/>
          <a:p>
            <a:endParaRPr lang="en-US"/>
          </a:p>
        </p:txBody>
      </p:sp>
      <p:sp>
        <p:nvSpPr>
          <p:cNvPr id="3" name="benefit_res1_text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benefit_res1_score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benefit_res2_text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benefit_res2_scor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benefit_res3_text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benefit_res3_score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am_res_count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40000" lnSpcReduction="20000"/>
          </a:bodyPr>
          <a:lstStyle/>
          <a:p>
            <a:endParaRPr lang="en-US"/>
          </a:p>
        </p:txBody>
      </p:sp>
      <p:sp>
        <p:nvSpPr>
          <p:cNvPr id="10" name="team_res1_text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am_res1_scor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am_res2_text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am_res2_score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am_res3_text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am_res3_score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raining_res_count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sp>
        <p:nvSpPr>
          <p:cNvPr id="17" name="training_res1_text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raining_res1_score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raining_res2_text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raining_res2_score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raining_res3_text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raining_res3_score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man_res_count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fontScale="40000" lnSpcReduction="20000"/>
          </a:bodyPr>
          <a:lstStyle/>
          <a:p>
            <a:endParaRPr lang="en-US"/>
          </a:p>
        </p:txBody>
      </p:sp>
      <p:sp>
        <p:nvSpPr>
          <p:cNvPr id="24" name="man_res1_text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man_res1_score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man_res2_text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man_res2_score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man_res3_text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man_res3_score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66255"/>
            <a:ext cx="11887200" cy="6525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945" y="290945"/>
            <a:ext cx="3685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Happiness Highlight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655" y="660321"/>
            <a:ext cx="126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Mar 27th, 2016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Shape 240"/>
          <p:cNvSpPr txBox="1"/>
          <p:nvPr/>
        </p:nvSpPr>
        <p:spPr>
          <a:xfrm>
            <a:off x="487782" y="973493"/>
            <a:ext cx="2556900" cy="38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latin typeface="Helvetica Neue"/>
                <a:ea typeface="Helvetica Neue"/>
                <a:cs typeface="Helvetica Neue"/>
                <a:sym typeface="Helvetica Neue"/>
              </a:rPr>
              <a:t>“Training Programs”</a:t>
            </a:r>
            <a:br>
              <a:rPr lang="en-GB" sz="12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8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38 responses | 2 Virtual Suggestions</a:t>
            </a:r>
          </a:p>
        </p:txBody>
      </p:sp>
      <p:sp>
        <p:nvSpPr>
          <p:cNvPr id="10" name="Shape 241"/>
          <p:cNvSpPr/>
          <p:nvPr/>
        </p:nvSpPr>
        <p:spPr>
          <a:xfrm>
            <a:off x="529092" y="1517737"/>
            <a:ext cx="335100" cy="33510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242"/>
          <p:cNvSpPr/>
          <p:nvPr/>
        </p:nvSpPr>
        <p:spPr>
          <a:xfrm>
            <a:off x="529092" y="2104117"/>
            <a:ext cx="335100" cy="33510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243"/>
          <p:cNvSpPr/>
          <p:nvPr/>
        </p:nvSpPr>
        <p:spPr>
          <a:xfrm>
            <a:off x="529092" y="2751530"/>
            <a:ext cx="335100" cy="33510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244"/>
          <p:cNvSpPr txBox="1"/>
          <p:nvPr/>
        </p:nvSpPr>
        <p:spPr>
          <a:xfrm>
            <a:off x="528955" y="1562931"/>
            <a:ext cx="335100" cy="229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id="14" name="Shape 245"/>
          <p:cNvSpPr txBox="1"/>
          <p:nvPr/>
        </p:nvSpPr>
        <p:spPr>
          <a:xfrm>
            <a:off x="529100" y="2135237"/>
            <a:ext cx="335100" cy="260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id="15" name="Shape 246"/>
          <p:cNvSpPr txBox="1"/>
          <p:nvPr/>
        </p:nvSpPr>
        <p:spPr>
          <a:xfrm>
            <a:off x="529092" y="2795936"/>
            <a:ext cx="335100" cy="229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id="16" name="Shape 262"/>
          <p:cNvSpPr txBox="1"/>
          <p:nvPr/>
        </p:nvSpPr>
        <p:spPr>
          <a:xfrm>
            <a:off x="881036" y="1441349"/>
            <a:ext cx="4369841" cy="73046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 dirty="0">
                <a:latin typeface="Helvetica Neue"/>
                <a:ea typeface="Helvetica Neue"/>
                <a:cs typeface="Helvetica Neue"/>
                <a:sym typeface="Helvetica Neue"/>
              </a:rPr>
              <a:t>“Love the new </a:t>
            </a:r>
            <a:r>
              <a:rPr lang="en-GB" sz="1000" dirty="0" err="1">
                <a:latin typeface="Helvetica Neue"/>
                <a:ea typeface="Helvetica Neue"/>
                <a:cs typeface="Helvetica Neue"/>
                <a:sym typeface="Helvetica Neue"/>
              </a:rPr>
              <a:t>onboarding</a:t>
            </a:r>
            <a:r>
              <a:rPr lang="en-GB" sz="1000" dirty="0">
                <a:latin typeface="Helvetica Neue"/>
                <a:ea typeface="Helvetica Neue"/>
                <a:cs typeface="Helvetica Neue"/>
                <a:sym typeface="Helvetica Neue"/>
              </a:rPr>
              <a:t> programs.  I feel my new team members have a better sense about our customer base”</a:t>
            </a:r>
          </a:p>
        </p:txBody>
      </p:sp>
      <p:sp>
        <p:nvSpPr>
          <p:cNvPr id="17" name="Shape 263"/>
          <p:cNvSpPr txBox="1"/>
          <p:nvPr/>
        </p:nvSpPr>
        <p:spPr>
          <a:xfrm>
            <a:off x="881029" y="2040116"/>
            <a:ext cx="4369841" cy="55423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 dirty="0">
                <a:latin typeface="Helvetica Neue"/>
                <a:ea typeface="Helvetica Neue"/>
                <a:cs typeface="Helvetica Neue"/>
                <a:sym typeface="Helvetica Neue"/>
              </a:rPr>
              <a:t>“I think it’s great management has committed to the annual education fund.  I can’t wait to attend the upcoming MLDS Conference”</a:t>
            </a:r>
          </a:p>
        </p:txBody>
      </p:sp>
      <p:sp>
        <p:nvSpPr>
          <p:cNvPr id="18" name="Shape 264"/>
          <p:cNvSpPr txBox="1"/>
          <p:nvPr/>
        </p:nvSpPr>
        <p:spPr>
          <a:xfrm>
            <a:off x="881036" y="2677757"/>
            <a:ext cx="4369841" cy="73046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“It’s awesome that our management team is investing in Precision Questioning training.  This will definitely help us get honest feedback as we evaluate Product.</a:t>
            </a:r>
          </a:p>
        </p:txBody>
      </p:sp>
    </p:spTree>
    <p:extLst>
      <p:ext uri="{BB962C8B-B14F-4D97-AF65-F5344CB8AC3E}">
        <p14:creationId xmlns:p14="http://schemas.microsoft.com/office/powerpoint/2010/main" val="84107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66255"/>
            <a:ext cx="11887200" cy="6525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0945" y="290945"/>
            <a:ext cx="266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Shareback Report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655" y="660321"/>
            <a:ext cx="126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Mar 27th, 2016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86912" y="4724406"/>
            <a:ext cx="11513127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18241" y="5191157"/>
            <a:ext cx="118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#</a:t>
            </a:r>
            <a:r>
              <a:rPr lang="en-US" sz="2800" b="1" dirty="0" err="1" smtClean="0"/>
              <a:t>che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10967" y="5608904"/>
            <a:ext cx="161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Cheers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420" y="5191157"/>
            <a:ext cx="85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/>
              <a:t>#res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1873" y="5608904"/>
            <a:ext cx="1645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Responses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12183" y="5191157"/>
            <a:ext cx="1053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#</a:t>
            </a:r>
            <a:r>
              <a:rPr lang="en-US" sz="2800" b="1" dirty="0" err="1" smtClean="0"/>
              <a:t>vss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656893" y="5608904"/>
            <a:ext cx="152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Virtual Suggestions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5" name="Picture 24" title="#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496" y="6418679"/>
            <a:ext cx="1258240" cy="202053"/>
          </a:xfrm>
          <a:prstGeom prst="rect">
            <a:avLst/>
          </a:prstGeom>
        </p:spPr>
      </p:pic>
      <p:sp>
        <p:nvSpPr>
          <p:cNvPr id="26" name="Shape 207"/>
          <p:cNvSpPr txBox="1"/>
          <p:nvPr/>
        </p:nvSpPr>
        <p:spPr>
          <a:xfrm>
            <a:off x="523122" y="1170357"/>
            <a:ext cx="5420476" cy="55795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>
              <a:buSzPct val="25000"/>
            </a:pPr>
            <a:r>
              <a:rPr lang="en-GB" sz="16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Helvetica Neue"/>
              </a:rPr>
              <a:t>#</a:t>
            </a:r>
            <a:r>
              <a:rPr lang="en-GB" sz="1600" b="1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Helvetica Neue"/>
              </a:rPr>
              <a:t>question</a:t>
            </a:r>
            <a:endParaRPr lang="en-GB" sz="1600" b="1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Helvetica Neue"/>
            </a:endParaRPr>
          </a:p>
        </p:txBody>
      </p:sp>
      <p:sp>
        <p:nvSpPr>
          <p:cNvPr id="31" name="Shape 211"/>
          <p:cNvSpPr txBox="1"/>
          <p:nvPr/>
        </p:nvSpPr>
        <p:spPr>
          <a:xfrm>
            <a:off x="6347169" y="1186777"/>
            <a:ext cx="3707100" cy="328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Happiness Trend</a:t>
            </a:r>
          </a:p>
        </p:txBody>
      </p:sp>
      <p:pic>
        <p:nvPicPr>
          <p:cNvPr id="9" name="barchar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22" y="1776156"/>
            <a:ext cx="5023104" cy="2621280"/>
          </a:xfrm>
          <a:prstGeom prst="rect">
            <a:avLst/>
          </a:prstGeom>
        </p:spPr>
      </p:pic>
      <p:pic>
        <p:nvPicPr>
          <p:cNvPr id="11" name="benchmark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118" y="4894169"/>
            <a:ext cx="2103120" cy="1377696"/>
          </a:xfrm>
          <a:prstGeom prst="rect">
            <a:avLst/>
          </a:prstGeom>
        </p:spPr>
      </p:pic>
      <p:pic>
        <p:nvPicPr>
          <p:cNvPr id="13" name="happines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91" y="2037098"/>
            <a:ext cx="5053584" cy="2414016"/>
          </a:xfrm>
          <a:prstGeom prst="rect">
            <a:avLst/>
          </a:prstGeom>
        </p:spPr>
      </p:pic>
      <p:pic>
        <p:nvPicPr>
          <p:cNvPr id="15" name="replie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42" y="5043290"/>
            <a:ext cx="1865376" cy="122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8145" y="5195453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solidFill>
                  <a:schemeClr val="bg1"/>
                </a:solidFill>
              </a:rPr>
              <a:t>ENGAGEMENT REPORTS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8145" y="5564785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 smtClean="0">
                <a:solidFill>
                  <a:schemeClr val="bg1"/>
                </a:solidFill>
              </a:rPr>
              <a:t>Mar 9 - 16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58145" y="1847211"/>
            <a:ext cx="3056905" cy="3135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880" y="4485520"/>
            <a:ext cx="1258240" cy="2020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09" y="2033153"/>
            <a:ext cx="2763982" cy="276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66255"/>
            <a:ext cx="11887200" cy="6525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7930" y="1231196"/>
            <a:ext cx="551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 smtClean="0">
                <a:latin typeface="Arial" charset="0"/>
                <a:ea typeface="Arial" charset="0"/>
                <a:cs typeface="Arial" charset="0"/>
              </a:rPr>
              <a:t>On a scale from 1 to 10, how happy are you at work?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48659008"/>
              </p:ext>
            </p:extLst>
          </p:nvPr>
        </p:nvGraphicFramePr>
        <p:xfrm>
          <a:off x="2312412" y="1801095"/>
          <a:ext cx="3600000" cy="3643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830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97813712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848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167</Words>
  <Application>Microsoft Macintosh PowerPoint</Application>
  <PresentationFormat>Widescreen</PresentationFormat>
  <Paragraphs>37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Helvetica Neue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Tran</dc:creator>
  <cp:lastModifiedBy>An Tran</cp:lastModifiedBy>
  <cp:revision>136</cp:revision>
  <dcterms:created xsi:type="dcterms:W3CDTF">2016-03-30T10:39:24Z</dcterms:created>
  <dcterms:modified xsi:type="dcterms:W3CDTF">2016-03-31T12:44:48Z</dcterms:modified>
</cp:coreProperties>
</file>