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embeddedFontLst>
    <p:embeddedFont>
      <p:font typeface="Roboto Mono" panose="00000009000000000000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2B478-D185-44A5-9E93-8C8E8CF9779A}">
  <a:tblStyle styleId="{0762B478-D185-44A5-9E93-8C8E8CF977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9c912547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79c912547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5438535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385438535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9c912547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79c912547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9c912547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79c912547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53c2b24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3853c2b24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Skin cancer is a general term for the abnormal growth of skin cells, and melanoma is the most serious form among them.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detection of melanoma is critical because it can spread (metastasize) to other organs if untreated.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Diagnosing skin cancer manually through dermoscopic images is time-consuming, costly, and prone to errors.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Computer-based diagnosis using deep learning can produce faster, more accurate, and scalable results.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Earlier approaches relied on hand-crafted features with classical machine learning, but modern research has shifted to end-to-end convolutional neural networks (CNNs) and transfer learning.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and imbalanced datasets, such as the ISIC 2016 dataset, make achieving robust and generalizable performance challenging.</a:t>
            </a:r>
            <a:br>
              <a:rPr lang="en-US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Dataset &amp; Initial Split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The process begins with the </a:t>
            </a:r>
            <a:r>
              <a:rPr lang="en-US" sz="1400" b="1">
                <a:solidFill>
                  <a:schemeClr val="dk1"/>
                </a:solidFill>
              </a:rPr>
              <a:t>ISIC-16 dataset</a:t>
            </a:r>
            <a:r>
              <a:rPr lang="en-US" sz="1400">
                <a:solidFill>
                  <a:schemeClr val="dk1"/>
                </a:solidFill>
              </a:rPr>
              <a:t>, which contains 900 dermoscopic images for training.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This data is first separated into a </a:t>
            </a:r>
            <a:r>
              <a:rPr lang="en-US" sz="1400" b="1">
                <a:solidFill>
                  <a:schemeClr val="dk1"/>
                </a:solidFill>
              </a:rPr>
              <a:t>training set</a:t>
            </a:r>
            <a:r>
              <a:rPr lang="en-US" sz="1400">
                <a:solidFill>
                  <a:schemeClr val="dk1"/>
                </a:solidFill>
              </a:rPr>
              <a:t> and a </a:t>
            </a:r>
            <a:r>
              <a:rPr lang="en-US" sz="1400" b="1">
                <a:solidFill>
                  <a:schemeClr val="dk1"/>
                </a:solidFill>
              </a:rPr>
              <a:t>testing set</a:t>
            </a:r>
            <a:r>
              <a:rPr lang="en-US" sz="1400">
                <a:solidFill>
                  <a:schemeClr val="dk1"/>
                </a:solidFill>
              </a:rPr>
              <a:t>, each with its corresponding ground truth labels.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Addressing Class Imbalance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The original training set was highly imbalanced, with only </a:t>
            </a:r>
            <a:r>
              <a:rPr lang="en-US" sz="1400" b="1">
                <a:solidFill>
                  <a:schemeClr val="dk1"/>
                </a:solidFill>
              </a:rPr>
              <a:t>177 benign</a:t>
            </a:r>
            <a:r>
              <a:rPr lang="en-US" sz="1400">
                <a:solidFill>
                  <a:schemeClr val="dk1"/>
                </a:solidFill>
              </a:rPr>
              <a:t> images compared to </a:t>
            </a:r>
            <a:r>
              <a:rPr lang="en-US" sz="1400" b="1">
                <a:solidFill>
                  <a:schemeClr val="dk1"/>
                </a:solidFill>
              </a:rPr>
              <a:t>723 malignant</a:t>
            </a:r>
            <a:r>
              <a:rPr lang="en-US" sz="1400">
                <a:solidFill>
                  <a:schemeClr val="dk1"/>
                </a:solidFill>
              </a:rPr>
              <a:t> images.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To correct this, </a:t>
            </a:r>
            <a:r>
              <a:rPr lang="en-US" sz="1400" b="1">
                <a:solidFill>
                  <a:schemeClr val="dk1"/>
                </a:solidFill>
              </a:rPr>
              <a:t>data balancing</a:t>
            </a:r>
            <a:r>
              <a:rPr lang="en-US" sz="1400">
                <a:solidFill>
                  <a:schemeClr val="dk1"/>
                </a:solidFill>
              </a:rPr>
              <a:t> was performed by oversampling the minority (benign) class, resulting in an equal distribution of </a:t>
            </a:r>
            <a:r>
              <a:rPr lang="en-US" sz="1400" b="1">
                <a:solidFill>
                  <a:schemeClr val="dk1"/>
                </a:solidFill>
              </a:rPr>
              <a:t>723 benign</a:t>
            </a:r>
            <a:r>
              <a:rPr lang="en-US" sz="1400">
                <a:solidFill>
                  <a:schemeClr val="dk1"/>
                </a:solidFill>
              </a:rPr>
              <a:t> and </a:t>
            </a:r>
            <a:r>
              <a:rPr lang="en-US" sz="1400" b="1">
                <a:solidFill>
                  <a:schemeClr val="dk1"/>
                </a:solidFill>
              </a:rPr>
              <a:t>723 malignant</a:t>
            </a:r>
            <a:r>
              <a:rPr lang="en-US" sz="1400">
                <a:solidFill>
                  <a:schemeClr val="dk1"/>
                </a:solidFill>
              </a:rPr>
              <a:t> images.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Training &amp; Validation Split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400">
                <a:solidFill>
                  <a:schemeClr val="dk1"/>
                </a:solidFill>
              </a:rPr>
              <a:t>The balanced dataset was then partitioned, with </a:t>
            </a:r>
            <a:r>
              <a:rPr lang="en-US" sz="1400" b="1">
                <a:solidFill>
                  <a:schemeClr val="dk1"/>
                </a:solidFill>
              </a:rPr>
              <a:t>80%</a:t>
            </a:r>
            <a:r>
              <a:rPr lang="en-US" sz="1400">
                <a:solidFill>
                  <a:schemeClr val="dk1"/>
                </a:solidFill>
              </a:rPr>
              <a:t> allocated for the </a:t>
            </a:r>
            <a:r>
              <a:rPr lang="en-US" sz="1400" b="1">
                <a:solidFill>
                  <a:schemeClr val="dk1"/>
                </a:solidFill>
              </a:rPr>
              <a:t>training set</a:t>
            </a:r>
            <a:r>
              <a:rPr lang="en-US" sz="1400">
                <a:solidFill>
                  <a:schemeClr val="dk1"/>
                </a:solidFill>
              </a:rPr>
              <a:t> and the remaining </a:t>
            </a:r>
            <a:r>
              <a:rPr lang="en-US" sz="1400" b="1">
                <a:solidFill>
                  <a:schemeClr val="dk1"/>
                </a:solidFill>
              </a:rPr>
              <a:t>20%</a:t>
            </a:r>
            <a:r>
              <a:rPr lang="en-US" sz="1400">
                <a:solidFill>
                  <a:schemeClr val="dk1"/>
                </a:solidFill>
              </a:rPr>
              <a:t> for the </a:t>
            </a:r>
            <a:r>
              <a:rPr lang="en-US" sz="1400" b="1">
                <a:solidFill>
                  <a:schemeClr val="dk1"/>
                </a:solidFill>
              </a:rPr>
              <a:t>validation set</a:t>
            </a:r>
            <a:r>
              <a:rPr lang="en-US" sz="14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b0ade23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79b0ade23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9b0ade23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9b0ade23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9b0ade23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79b0ade23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9c91254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79c91254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9c912547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79c912547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6440128"/>
            <a:ext cx="12192000" cy="417871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464350" y="4211575"/>
            <a:ext cx="86457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</a:rPr>
              <a:t>MD Rayhan Hossain</a:t>
            </a:r>
            <a:r>
              <a:rPr lang="en-US" sz="1900" b="1" baseline="30000" dirty="0">
                <a:solidFill>
                  <a:schemeClr val="dk1"/>
                </a:solidFill>
              </a:rPr>
              <a:t>1</a:t>
            </a:r>
            <a:r>
              <a:rPr lang="en-US" sz="1900" b="1" dirty="0">
                <a:solidFill>
                  <a:schemeClr val="dk1"/>
                </a:solidFill>
              </a:rPr>
              <a:t>, MD Rahat Al Mamun</a:t>
            </a:r>
            <a:r>
              <a:rPr lang="en-US" sz="1900" b="1" baseline="30000" dirty="0">
                <a:solidFill>
                  <a:schemeClr val="dk1"/>
                </a:solidFill>
              </a:rPr>
              <a:t>2</a:t>
            </a:r>
            <a:r>
              <a:rPr lang="en-US" sz="1900" b="1" dirty="0">
                <a:solidFill>
                  <a:schemeClr val="dk1"/>
                </a:solidFill>
              </a:rPr>
              <a:t>, Saif Nasim Bosunia</a:t>
            </a:r>
            <a:r>
              <a:rPr lang="en-US" sz="1900" b="1" baseline="30000" dirty="0">
                <a:solidFill>
                  <a:schemeClr val="dk1"/>
                </a:solidFill>
              </a:rPr>
              <a:t>1</a:t>
            </a:r>
            <a:r>
              <a:rPr lang="en-US" sz="1900" b="1" dirty="0">
                <a:solidFill>
                  <a:schemeClr val="dk1"/>
                </a:solidFill>
              </a:rPr>
              <a:t>, </a:t>
            </a:r>
            <a:r>
              <a:rPr lang="en-US" sz="1900" b="1" dirty="0" err="1">
                <a:solidFill>
                  <a:schemeClr val="dk1"/>
                </a:solidFill>
              </a:rPr>
              <a:t>Jotirmoy</a:t>
            </a:r>
            <a:r>
              <a:rPr lang="en-US" sz="1900" b="1" dirty="0">
                <a:solidFill>
                  <a:schemeClr val="dk1"/>
                </a:solidFill>
              </a:rPr>
              <a:t> Mollick</a:t>
            </a:r>
            <a:r>
              <a:rPr lang="en-US" sz="1900" b="1" baseline="30000" dirty="0">
                <a:solidFill>
                  <a:schemeClr val="dk1"/>
                </a:solidFill>
              </a:rPr>
              <a:t>1</a:t>
            </a:r>
            <a:r>
              <a:rPr lang="en-US" sz="1900" b="1" dirty="0">
                <a:solidFill>
                  <a:schemeClr val="dk1"/>
                </a:solidFill>
              </a:rPr>
              <a:t>, Muaaz Mohammad</a:t>
            </a:r>
            <a:r>
              <a:rPr lang="en-US" sz="1900" b="1" baseline="30000" dirty="0">
                <a:solidFill>
                  <a:schemeClr val="dk1"/>
                </a:solidFill>
              </a:rPr>
              <a:t>1</a:t>
            </a:r>
            <a:endParaRPr sz="500" baseline="30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aseline="30000" dirty="0">
                <a:solidFill>
                  <a:srgbClr val="002060"/>
                </a:solidFill>
              </a:rPr>
              <a:t>1</a:t>
            </a:r>
            <a:r>
              <a:rPr lang="en-US" sz="1350" dirty="0">
                <a:solidFill>
                  <a:srgbClr val="002060"/>
                </a:solidFill>
              </a:rPr>
              <a:t>Department of Computer Science &amp; Engineering</a:t>
            </a:r>
            <a:endParaRPr sz="1350" dirty="0">
              <a:solidFill>
                <a:srgbClr val="00206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aseline="30000" dirty="0">
                <a:solidFill>
                  <a:srgbClr val="002060"/>
                </a:solidFill>
              </a:rPr>
              <a:t>2</a:t>
            </a:r>
            <a:r>
              <a:rPr lang="en-US" sz="135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Department of Electrical &amp; Electronic Engineering</a:t>
            </a:r>
            <a:endParaRPr sz="5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INDEPENDENT UNIVERSITY, BANGLADESH</a:t>
            </a:r>
            <a:endParaRPr sz="15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16310" y="176481"/>
            <a:ext cx="117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90033"/>
                </a:solidFill>
              </a:rPr>
              <a:t>CSE 420: Image Processing Final Report Presentation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24525" y="1300482"/>
            <a:ext cx="10733100" cy="17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</a:rPr>
              <a:t>A comprehensive analysis of different transfer learning techniques for skin cancer classification</a:t>
            </a:r>
            <a:endParaRPr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485786" y="5787521"/>
            <a:ext cx="92368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90033"/>
                </a:solidFill>
              </a:rPr>
              <a:t>Presented To</a:t>
            </a:r>
            <a:r>
              <a:rPr lang="en-US" sz="2400" b="1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>
                <a:solidFill>
                  <a:schemeClr val="dk1"/>
                </a:solidFill>
              </a:rPr>
              <a:t>Md. Rashedur Rahman, D.Eng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48" y="4204625"/>
            <a:ext cx="2156375" cy="178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Inception V3 (continued)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997400" y="1685375"/>
            <a:ext cx="10356000" cy="4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Why Good for Transfer Learning:</a:t>
            </a:r>
            <a:br>
              <a:rPr lang="en-US" sz="1500" b="1">
                <a:solidFill>
                  <a:schemeClr val="dk1"/>
                </a:solidFill>
              </a:rPr>
            </a:b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MobileNetV2 is pre-trained on ImageNet, so it already knows how to recognize a wide variety of features from images.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Its base layers can be kept frozen while adding new layers specific to your task, allowing the model to quickly adapt to new problems.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This approach works well even with small datasets and helps reduce overall training time.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Benefits for Medical Sector:</a:t>
            </a:r>
            <a:br>
              <a:rPr lang="en-US" sz="1300" b="1">
                <a:solidFill>
                  <a:schemeClr val="dk1"/>
                </a:solidFill>
              </a:rPr>
            </a:b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MobileNetV2 delivers high accuracy while keeping computational costs low, making it ideal for real-time analysis.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It has been successfully used in medical imaging tasks, such as skin lesion classification.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The model can help with early disease detection, supporting faster and more efficient diagnoses.</a:t>
            </a:r>
            <a:endParaRPr sz="2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ResNet18 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" name="Google Shape;221;p23"/>
          <p:cNvGraphicFramePr/>
          <p:nvPr/>
        </p:nvGraphicFramePr>
        <p:xfrm>
          <a:off x="278425" y="1180113"/>
          <a:ext cx="4256900" cy="2773500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15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&amp; Input Size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ResNet-18 with 224 × 224 × 3 input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Trainable Layers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Early layers frozen (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layer1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layer2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layer3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) depending on configuration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FC Head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1–3 hidden layers (512, 256, 128) with BatchNorm, ReLU, Dropout (0.2–0.5)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epochs; learning rates 1e-5 (frozen layers), 1e-4 (FC head)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Tracking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Train/val loss &amp; accuracy, learning curves, confusion matrices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2" name="Google Shape;222;p23"/>
          <p:cNvSpPr txBox="1"/>
          <p:nvPr/>
        </p:nvSpPr>
        <p:spPr>
          <a:xfrm>
            <a:off x="6495800" y="3141500"/>
            <a:ext cx="46161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title: ResNet18 baseline architecture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78425" y="3997000"/>
            <a:ext cx="4345800" cy="2660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Model</a:t>
            </a:r>
            <a:r>
              <a:rPr lang="en-US" sz="1100">
                <a:solidFill>
                  <a:schemeClr val="dk1"/>
                </a:solidFill>
              </a:rPr>
              <a:t>: ResNet-18 (11.7M params, 512-dim output)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Task</a:t>
            </a:r>
            <a:r>
              <a:rPr lang="en-US" sz="1100">
                <a:solidFill>
                  <a:schemeClr val="dk1"/>
                </a:solidFill>
              </a:rPr>
              <a:t>: 2-class classification on custom dataset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Layer Freezing</a:t>
            </a:r>
            <a:r>
              <a:rPr lang="en-US" sz="1100">
                <a:solidFill>
                  <a:schemeClr val="dk1"/>
                </a:solidFill>
              </a:rPr>
              <a:t>: Up to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layer1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layer2</a:t>
            </a:r>
            <a:r>
              <a:rPr lang="en-US" sz="1100">
                <a:solidFill>
                  <a:schemeClr val="dk1"/>
                </a:solidFill>
              </a:rPr>
              <a:t>, or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layer3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FC Head</a:t>
            </a:r>
            <a:r>
              <a:rPr lang="en-US" sz="1100">
                <a:solidFill>
                  <a:schemeClr val="dk1"/>
                </a:solidFill>
              </a:rPr>
              <a:t>: 1–3 hidden layers (512 → 256 → 128) with BN, ReLU, Dropout (0.2–0.5)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Training</a:t>
            </a:r>
            <a:r>
              <a:rPr lang="en-US" sz="1100">
                <a:solidFill>
                  <a:schemeClr val="dk1"/>
                </a:solidFill>
              </a:rPr>
              <a:t>: 30 epochs; LR = 1e-5 (frozen layers), 1e-4 (FC head)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Monitoring</a:t>
            </a:r>
            <a:r>
              <a:rPr lang="en-US" sz="1100">
                <a:solidFill>
                  <a:schemeClr val="dk1"/>
                </a:solidFill>
              </a:rPr>
              <a:t>: Training/validation loss &amp; accuracy per epoch; learning curves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Evaluation</a:t>
            </a:r>
            <a:r>
              <a:rPr lang="en-US" sz="1100">
                <a:solidFill>
                  <a:schemeClr val="dk1"/>
                </a:solidFill>
              </a:rPr>
              <a:t>: Confusion matrices on validation &amp; test sets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Focus</a:t>
            </a:r>
            <a:r>
              <a:rPr lang="en-US" sz="1100">
                <a:solidFill>
                  <a:schemeClr val="dk1"/>
                </a:solidFill>
              </a:rPr>
              <a:t>: Impact of layer freezing and FC head design on transfer learning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6495800" y="5576700"/>
            <a:ext cx="4897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title: ResNet18 Custom Architecture with logits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152400" y="65925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875" y="910050"/>
            <a:ext cx="7262975" cy="22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327488" y="1083738"/>
            <a:ext cx="1841500" cy="7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ResNet18 with sigmoid Activation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-50" y="6592403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100" y="1056000"/>
            <a:ext cx="8129751" cy="23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 txBox="1"/>
          <p:nvPr/>
        </p:nvSpPr>
        <p:spPr>
          <a:xfrm>
            <a:off x="5809313" y="3326863"/>
            <a:ext cx="42570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title: ResNet18 baseline architecture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4" title="WhatsApp Image 2025-08-29 at 11.02.27 P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7071337" y="723163"/>
            <a:ext cx="1937200" cy="781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4977750" y="1499338"/>
            <a:ext cx="2541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0" y="1152200"/>
            <a:ext cx="3836100" cy="5255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Model</a:t>
            </a:r>
            <a:r>
              <a:rPr lang="en-US">
                <a:solidFill>
                  <a:schemeClr val="dk1"/>
                </a:solidFill>
              </a:rPr>
              <a:t>: Fine-tuned ResNet-18 for binary classification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Training</a:t>
            </a:r>
            <a:r>
              <a:rPr lang="en-US">
                <a:solidFill>
                  <a:schemeClr val="dk1"/>
                </a:solidFill>
              </a:rPr>
              <a:t>: 12 epochs per configuration, loss = </a:t>
            </a:r>
            <a:r>
              <a:rPr lang="en-US" b="1">
                <a:solidFill>
                  <a:schemeClr val="dk1"/>
                </a:solidFill>
              </a:rPr>
              <a:t>BCEWithLogitsLoss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Strategy</a:t>
            </a:r>
            <a:r>
              <a:rPr lang="en-US">
                <a:solidFill>
                  <a:schemeClr val="dk1"/>
                </a:solidFill>
              </a:rPr>
              <a:t>: Freeze different parts of ResNet-18 backbone to leverage ImageNet features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Configurations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Freeze up to </a:t>
            </a:r>
            <a:r>
              <a:rPr lang="en-US" b="1">
                <a:solidFill>
                  <a:schemeClr val="dk1"/>
                </a:solidFill>
              </a:rPr>
              <a:t>layer2</a:t>
            </a:r>
            <a:r>
              <a:rPr lang="en-US">
                <a:solidFill>
                  <a:schemeClr val="dk1"/>
                </a:solidFill>
              </a:rPr>
              <a:t> → train layer3, layer4, FC head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Freeze up to </a:t>
            </a:r>
            <a:r>
              <a:rPr lang="en-US" b="1">
                <a:solidFill>
                  <a:schemeClr val="dk1"/>
                </a:solidFill>
              </a:rPr>
              <a:t>layer1</a:t>
            </a:r>
            <a:r>
              <a:rPr lang="en-US">
                <a:solidFill>
                  <a:schemeClr val="dk1"/>
                </a:solidFill>
              </a:rPr>
              <a:t> → train layers 2–4, FC head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</a:rPr>
              <a:t>Freeze up to </a:t>
            </a:r>
            <a:r>
              <a:rPr lang="en-US" b="1">
                <a:solidFill>
                  <a:schemeClr val="dk1"/>
                </a:solidFill>
              </a:rPr>
              <a:t>layer3</a:t>
            </a:r>
            <a:r>
              <a:rPr lang="en-US">
                <a:solidFill>
                  <a:schemeClr val="dk1"/>
                </a:solidFill>
              </a:rPr>
              <a:t> → train layer4, FC head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Evaluation</a:t>
            </a:r>
            <a:r>
              <a:rPr lang="en-US">
                <a:solidFill>
                  <a:schemeClr val="dk1"/>
                </a:solidFill>
              </a:rPr>
              <a:t>: Tested thresholds </a:t>
            </a:r>
            <a:r>
              <a:rPr lang="en-US" b="1">
                <a:solidFill>
                  <a:schemeClr val="dk1"/>
                </a:solidFill>
              </a:rPr>
              <a:t>0.3, 0.5, 0.7</a:t>
            </a:r>
            <a:r>
              <a:rPr lang="en-US">
                <a:solidFill>
                  <a:schemeClr val="dk1"/>
                </a:solidFill>
              </a:rPr>
              <a:t> on validation set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Final Metrics</a:t>
            </a:r>
            <a:r>
              <a:rPr lang="en-US">
                <a:solidFill>
                  <a:schemeClr val="dk1"/>
                </a:solidFill>
              </a:rPr>
              <a:t>: Chosen threshold applied to validation &amp; test accuracies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Focus</a:t>
            </a:r>
            <a:r>
              <a:rPr lang="en-US">
                <a:solidFill>
                  <a:schemeClr val="dk1"/>
                </a:solidFill>
              </a:rPr>
              <a:t>: Effect of </a:t>
            </a:r>
            <a:r>
              <a:rPr lang="en-US" b="1">
                <a:solidFill>
                  <a:schemeClr val="dk1"/>
                </a:solidFill>
              </a:rPr>
              <a:t>layer freezing</a:t>
            </a:r>
            <a:r>
              <a:rPr lang="en-US">
                <a:solidFill>
                  <a:schemeClr val="dk1"/>
                </a:solidFill>
              </a:rPr>
              <a:t> + </a:t>
            </a:r>
            <a:r>
              <a:rPr lang="en-US" b="1">
                <a:solidFill>
                  <a:schemeClr val="dk1"/>
                </a:solidFill>
              </a:rPr>
              <a:t>threshold tuning</a:t>
            </a:r>
            <a:r>
              <a:rPr lang="en-US">
                <a:solidFill>
                  <a:schemeClr val="dk1"/>
                </a:solidFill>
              </a:rPr>
              <a:t> on transfer learning performance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975373" y="5360800"/>
            <a:ext cx="5297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title: ResNet18 Custom Architecture with sigmoid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VGG Architecture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25"/>
          <p:cNvGraphicFramePr/>
          <p:nvPr/>
        </p:nvGraphicFramePr>
        <p:xfrm>
          <a:off x="368175" y="1205688"/>
          <a:ext cx="3931800" cy="2316300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14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Size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 × 299 × 3 RGB (adapted from 224×224)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Parameters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~138 million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Trainable Parameters (before freezing)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~120 million (after freezing first 15 layers ~18M frozen)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Size (disk)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~528 MB (full VGG16 weights)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Top-1 accuracy on imagenet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71.5%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2" name="Google Shape;252;p25"/>
          <p:cNvSpPr txBox="1"/>
          <p:nvPr/>
        </p:nvSpPr>
        <p:spPr>
          <a:xfrm>
            <a:off x="7178753" y="3826077"/>
            <a:ext cx="23040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Title: </a:t>
            </a:r>
            <a:r>
              <a:rPr lang="en-US" sz="900">
                <a:solidFill>
                  <a:srgbClr val="6B6B6B"/>
                </a:solidFill>
                <a:highlight>
                  <a:srgbClr val="FFFFFF"/>
                </a:highlight>
              </a:rPr>
              <a:t>Diagram VGG16 architecture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342084" y="3943775"/>
            <a:ext cx="3984000" cy="166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VGG (Visual Geometry Group) developed at Oxford University (2014)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Known for </a:t>
            </a:r>
            <a:r>
              <a:rPr lang="en-US" sz="1100" b="1">
                <a:solidFill>
                  <a:schemeClr val="dk1"/>
                </a:solidFill>
              </a:rPr>
              <a:t>deep convolutional neural networks</a:t>
            </a:r>
            <a:r>
              <a:rPr lang="en-US" sz="1100">
                <a:solidFill>
                  <a:schemeClr val="dk1"/>
                </a:solidFill>
              </a:rPr>
              <a:t> with simple architecture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Two main versions: </a:t>
            </a:r>
            <a:r>
              <a:rPr lang="en-US" sz="1100" b="1">
                <a:solidFill>
                  <a:schemeClr val="dk1"/>
                </a:solidFill>
              </a:rPr>
              <a:t>VGG16</a:t>
            </a:r>
            <a:r>
              <a:rPr lang="en-US" sz="1100">
                <a:solidFill>
                  <a:schemeClr val="dk1"/>
                </a:solidFill>
              </a:rPr>
              <a:t> (16 layers) and </a:t>
            </a:r>
            <a:r>
              <a:rPr lang="en-US" sz="1100" b="1">
                <a:solidFill>
                  <a:schemeClr val="dk1"/>
                </a:solidFill>
              </a:rPr>
              <a:t>VGG19</a:t>
            </a:r>
            <a:r>
              <a:rPr lang="en-US" sz="1100">
                <a:solidFill>
                  <a:schemeClr val="dk1"/>
                </a:solidFill>
              </a:rPr>
              <a:t> (19 layers)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Key idea: Use </a:t>
            </a:r>
            <a:r>
              <a:rPr lang="en-US" sz="1100" b="1">
                <a:solidFill>
                  <a:schemeClr val="dk1"/>
                </a:solidFill>
              </a:rPr>
              <a:t>small 3×3 convolution filters</a:t>
            </a:r>
            <a:r>
              <a:rPr lang="en-US" sz="1100">
                <a:solidFill>
                  <a:schemeClr val="dk1"/>
                </a:solidFill>
              </a:rPr>
              <a:t> stacked to increase depth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5" title="1_NNifzsJ7tD2kAfBXt3AzEg-ezgif.com-webp-to-jpg-conver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025" y="1080924"/>
            <a:ext cx="4315150" cy="259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 title="Fine-Tuned Model Block Diagram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159" y="4142388"/>
            <a:ext cx="7000875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/>
        </p:nvSpPr>
        <p:spPr>
          <a:xfrm>
            <a:off x="6834053" y="6031125"/>
            <a:ext cx="31764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Title: </a:t>
            </a:r>
            <a:r>
              <a:rPr lang="en-US" sz="900">
                <a:solidFill>
                  <a:srgbClr val="6B6B6B"/>
                </a:solidFill>
                <a:highlight>
                  <a:srgbClr val="FFFFFF"/>
                </a:highlight>
              </a:rPr>
              <a:t>Fine-Tuned Model Block Diagram VGG16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 rot="-5399334">
            <a:off x="-529500" y="2098275"/>
            <a:ext cx="15480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MODEL SUMMARY </a:t>
            </a:r>
            <a:endParaRPr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152400" y="65925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VGG Architecture(continued)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439334" y="2988875"/>
            <a:ext cx="3984000" cy="166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Raw Data</a:t>
            </a:r>
            <a:r>
              <a:rPr lang="en-US" sz="1100">
                <a:solidFill>
                  <a:schemeClr val="dk1"/>
                </a:solidFill>
              </a:rPr>
              <a:t> – </a:t>
            </a:r>
            <a:r>
              <a:rPr lang="en-US" sz="1100" b="1">
                <a:solidFill>
                  <a:schemeClr val="dk1"/>
                </a:solidFill>
              </a:rPr>
              <a:t>baseline</a:t>
            </a:r>
            <a:r>
              <a:rPr lang="en-US" sz="1100">
                <a:solidFill>
                  <a:schemeClr val="dk1"/>
                </a:solidFill>
              </a:rPr>
              <a:t> performance, </a:t>
            </a:r>
            <a:r>
              <a:rPr lang="en-US" sz="1100" b="1">
                <a:solidFill>
                  <a:schemeClr val="dk1"/>
                </a:solidFill>
              </a:rPr>
              <a:t>high recall</a:t>
            </a:r>
            <a:r>
              <a:rPr lang="en-US" sz="1100">
                <a:solidFill>
                  <a:schemeClr val="dk1"/>
                </a:solidFill>
              </a:rPr>
              <a:t> but low precision.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Augmented Data</a:t>
            </a:r>
            <a:r>
              <a:rPr lang="en-US" sz="1100">
                <a:solidFill>
                  <a:schemeClr val="dk1"/>
                </a:solidFill>
              </a:rPr>
              <a:t> – </a:t>
            </a:r>
            <a:r>
              <a:rPr lang="en-US" sz="1100" b="1">
                <a:solidFill>
                  <a:schemeClr val="dk1"/>
                </a:solidFill>
              </a:rPr>
              <a:t>improved</a:t>
            </a:r>
            <a:r>
              <a:rPr lang="en-US" sz="1100">
                <a:solidFill>
                  <a:schemeClr val="dk1"/>
                </a:solidFill>
              </a:rPr>
              <a:t> accuracy and </a:t>
            </a:r>
            <a:r>
              <a:rPr lang="en-US" sz="1100" b="1">
                <a:solidFill>
                  <a:schemeClr val="dk1"/>
                </a:solidFill>
              </a:rPr>
              <a:t>balance</a:t>
            </a:r>
            <a:r>
              <a:rPr lang="en-US" sz="1100">
                <a:solidFill>
                  <a:schemeClr val="dk1"/>
                </a:solidFill>
              </a:rPr>
              <a:t> between recall &amp; precision.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Fine-Tuned Model</a:t>
            </a:r>
            <a:r>
              <a:rPr lang="en-US" sz="1100">
                <a:solidFill>
                  <a:schemeClr val="dk1"/>
                </a:solidFill>
              </a:rPr>
              <a:t> – </a:t>
            </a:r>
            <a:r>
              <a:rPr lang="en-US" sz="1100" b="1">
                <a:solidFill>
                  <a:schemeClr val="dk1"/>
                </a:solidFill>
              </a:rPr>
              <a:t>best accuracy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lang="en-US" sz="1100" b="1">
                <a:solidFill>
                  <a:schemeClr val="dk1"/>
                </a:solidFill>
              </a:rPr>
              <a:t>AUC after unfreezing</a:t>
            </a:r>
            <a:r>
              <a:rPr lang="en-US" sz="1100">
                <a:solidFill>
                  <a:schemeClr val="dk1"/>
                </a:solidFill>
              </a:rPr>
              <a:t> deeper layers.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 rot="-5400000">
            <a:off x="-84925" y="1794325"/>
            <a:ext cx="6702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439375" y="4829400"/>
            <a:ext cx="5149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Data augmentation</a:t>
            </a:r>
            <a:r>
              <a:rPr lang="en-US" sz="1100">
                <a:solidFill>
                  <a:schemeClr val="dk1"/>
                </a:solidFill>
              </a:rPr>
              <a:t> significantly improved generalization.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Fine-tuning</a:t>
            </a:r>
            <a:r>
              <a:rPr lang="en-US" sz="1100">
                <a:solidFill>
                  <a:schemeClr val="dk1"/>
                </a:solidFill>
              </a:rPr>
              <a:t> increased accuracy (</a:t>
            </a:r>
            <a:r>
              <a:rPr lang="en-US" sz="1100" b="1">
                <a:solidFill>
                  <a:schemeClr val="dk1"/>
                </a:solidFill>
              </a:rPr>
              <a:t>72.3%</a:t>
            </a:r>
            <a:r>
              <a:rPr lang="en-US" sz="1100">
                <a:solidFill>
                  <a:schemeClr val="dk1"/>
                </a:solidFill>
              </a:rPr>
              <a:t>) and AUC (</a:t>
            </a:r>
            <a:r>
              <a:rPr lang="en-US" sz="1100" b="1">
                <a:solidFill>
                  <a:schemeClr val="dk1"/>
                </a:solidFill>
              </a:rPr>
              <a:t>0.7432</a:t>
            </a:r>
            <a:r>
              <a:rPr lang="en-US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Trade-off observed between </a:t>
            </a:r>
            <a:r>
              <a:rPr lang="en-US" sz="1100" b="1">
                <a:solidFill>
                  <a:schemeClr val="dk1"/>
                </a:solidFill>
              </a:rPr>
              <a:t>precision vs recall</a:t>
            </a:r>
            <a:r>
              <a:rPr lang="en-US" sz="1100">
                <a:solidFill>
                  <a:schemeClr val="dk1"/>
                </a:solidFill>
              </a:rPr>
              <a:t> across settings.</a:t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70" name="Google Shape;270;p26"/>
          <p:cNvGraphicFramePr/>
          <p:nvPr/>
        </p:nvGraphicFramePr>
        <p:xfrm>
          <a:off x="439325" y="1198675"/>
          <a:ext cx="5149600" cy="1569630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165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Case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</a:rPr>
                        <a:t>AUC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Raw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0.6280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0.3125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0.7333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0.7395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Augmented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0.3669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0.7426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Fine-Tuned 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0.7230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0.3585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0.5067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0.7432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1" name="Google Shape;271;p26" title="Screenshot 2025-08-30 at 8.02.39 AM.png"/>
          <p:cNvPicPr preferRelativeResize="0"/>
          <p:nvPr/>
        </p:nvPicPr>
        <p:blipFill rotWithShape="1">
          <a:blip r:embed="rId3">
            <a:alphaModFix/>
          </a:blip>
          <a:srcRect l="6374" t="6985" r="1247"/>
          <a:stretch/>
        </p:blipFill>
        <p:spPr>
          <a:xfrm>
            <a:off x="5991750" y="1416400"/>
            <a:ext cx="5818424" cy="28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 title="Screenshot 2025-08-30 at 8.16.2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26" y="4976550"/>
            <a:ext cx="6816248" cy="8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/>
          <p:nvPr/>
        </p:nvSpPr>
        <p:spPr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931238" y="57609"/>
            <a:ext cx="110346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 &amp; Discussion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7" title="Accuracy_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75" y="2111025"/>
            <a:ext cx="4659251" cy="2954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3" name="Google Shape;283;p27"/>
          <p:cNvGraphicFramePr/>
          <p:nvPr/>
        </p:nvGraphicFramePr>
        <p:xfrm>
          <a:off x="4893125" y="1225575"/>
          <a:ext cx="6973125" cy="4768457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139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Recall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InceptionV3 (Raw)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0.6069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0.2989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0.7157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InceptionV3 (Aug)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0.3288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0.7084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InceptionV3 (Fine-tuned)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ResNet18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0.6702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0.3355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0.7368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MobileNetV2 (Raw)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0.7402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MobileNetV2 (Aug)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MobileNetV2 (Fine-tuned)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0.6755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0.7527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VGG16 (Raw)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0.4773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VGG16 (Aug)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0.6544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0.6933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VGG16 (Fine-tuned)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0.7045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0.3669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0.7426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4" name="Google Shape;284;p27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/>
          <p:nvPr/>
        </p:nvSpPr>
        <p:spPr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931238" y="176481"/>
            <a:ext cx="110346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Any questions, comments or suggestions?</a:t>
            </a:r>
            <a:endParaRPr sz="3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1057" y="1326290"/>
            <a:ext cx="9043416" cy="480018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931238" y="75897"/>
            <a:ext cx="110346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</a:rPr>
              <a:t>Background and Objective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075" y="1609748"/>
            <a:ext cx="3705849" cy="19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701300" y="981538"/>
            <a:ext cx="282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ISIC 2016 Dataset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254625" y="4409850"/>
            <a:ext cx="50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071625" y="5734400"/>
            <a:ext cx="50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1051575" y="3663475"/>
            <a:ext cx="103503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Skin Imaging Collaboration (ISIC) widely used benchmarking dataset used for research in automated skin lesion analysis.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contains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900 dermoscopic image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Each image labeled for binary classification into one of two categories: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benign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malignant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14"/>
          <p:cNvGraphicFramePr/>
          <p:nvPr/>
        </p:nvGraphicFramePr>
        <p:xfrm>
          <a:off x="969450" y="4336125"/>
          <a:ext cx="10287000" cy="2006380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514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Background: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Identifying skin cancer using traditional method is time consuming and financially burdening.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Computer based diagnosis produce faster and more accurate results 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Objective: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apply </a:t>
                      </a: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transfer learning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multiple CNN architectures, including MobileNetV2, InceptionV3, EfficientNetB0, ResNet50, and VGG16.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determine the </a:t>
                      </a:r>
                      <a:r>
                        <a:rPr lang="en-US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 effective model architecture and training strategy</a:t>
                      </a: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reliable automated skin cancer detection.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107;p14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931238" y="75897"/>
            <a:ext cx="110346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5" title="data_preprocess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26" y="1121327"/>
            <a:ext cx="6888535" cy="5166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15"/>
          <p:cNvGraphicFramePr/>
          <p:nvPr/>
        </p:nvGraphicFramePr>
        <p:xfrm>
          <a:off x="7244075" y="1560300"/>
          <a:ext cx="4570550" cy="3398950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228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Train: 900 Dermoscopic image and groundtruth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Test: 379 image with groundtruth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Imbalance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Benign: 727 images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Malignant: 173 images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Balancing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Benign: 173 images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Malignant: 173 images 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Augmentation (</a:t>
                      </a:r>
                      <a:r>
                        <a:rPr lang="en-US" sz="15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 training set</a:t>
                      </a: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Geometric transformation, color based augmentation, gaussian noise.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Google Shape;118;p15"/>
          <p:cNvSpPr txBox="1"/>
          <p:nvPr/>
        </p:nvSpPr>
        <p:spPr>
          <a:xfrm>
            <a:off x="7185300" y="4997088"/>
            <a:ext cx="4073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Later, images were resized into preferred model input size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0" y="786047"/>
            <a:ext cx="3931920" cy="18288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130040" y="786047"/>
            <a:ext cx="3931920" cy="18288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8260080" y="786047"/>
            <a:ext cx="39319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931238" y="75897"/>
            <a:ext cx="1103462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MobileNetV2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16"/>
          <p:cNvGraphicFramePr/>
          <p:nvPr/>
        </p:nvGraphicFramePr>
        <p:xfrm>
          <a:off x="1172225" y="1357738"/>
          <a:ext cx="3931800" cy="2468700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14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Size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224×224×3 (RGB images)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Parameters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Approximately 3.49 million parameters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Trainable Parameters (before freezing)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Approximately 3.49 million parameters (since the base model is frozen)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Size (disk)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Approximately 13.3 MB (floating-point precision)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Top-1 accuracy on imagenet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Approximately 71.8%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" name="Google Shape;129;p16"/>
          <p:cNvSpPr txBox="1"/>
          <p:nvPr/>
        </p:nvSpPr>
        <p:spPr>
          <a:xfrm>
            <a:off x="7827330" y="4086825"/>
            <a:ext cx="2992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title: Visualization of MobileNetV2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 rot="-5400000">
            <a:off x="-112450" y="2070500"/>
            <a:ext cx="2045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endParaRPr sz="21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092575" y="4110601"/>
            <a:ext cx="4091100" cy="2154000"/>
          </a:xfrm>
          <a:prstGeom prst="rect">
            <a:avLst/>
          </a:prstGeom>
          <a:solidFill>
            <a:srgbClr val="C4E0B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172225" y="4422500"/>
            <a:ext cx="35886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 is MobileNetV2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CNN by Google for mobile and edge devices.                                    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significantly less computation than traditional CNNs (~350 GFLOPs).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224×224×3 images (ImageNet-pretrained).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Architecture: 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 convolution layers + 1 average pooling layer.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598800" y="4616450"/>
            <a:ext cx="28257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Components</a:t>
            </a:r>
            <a:endParaRPr sz="2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714775" y="5443075"/>
            <a:ext cx="2063700" cy="442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Residual Blocks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9021625" y="5443075"/>
            <a:ext cx="2063700" cy="442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Inverted Residual Bottleneck Blocks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689" y="1527975"/>
            <a:ext cx="2442539" cy="25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MobileNetV2 (continued)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931250" y="1214150"/>
            <a:ext cx="5986200" cy="5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Learning on Raw Dataset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MobileNetV2 (ImageNet pretrained, no top layer).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kept the base of mobileNetV2 frozen, added custom layers (GAP, Dropout, Dense-256, Sigmoid).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 Adam (1e-5), binary crossentropy, metrics (Acc, Precision, Recall).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class imbalance with weights + EarlyStopping.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raw dataset (no augmentation).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Acc, Precision, Recall, training curves + confusion matrix.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Learning on Augmented Dataset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On Augmented Dataset.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same MobileNetV2 (frozen base + custom layers).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 with Adam (1e-4), metrics (Acc, Precision, Recall, AUC).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callbacks: ModelCheckpoint, EarlyStopping, ReduceLROnPlateau.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augmented dataset (50 epochs).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Loss, Acc, Precision, Recall, AUC, training/validation curves + confusion matrix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684600" y="1214150"/>
            <a:ext cx="5226900" cy="53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on Augmented Model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Unfroze deeper layers (from block_13), kept BatchNorm frozen.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Recompiled with Adam (1e-6) for careful fine-tuning.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training on augmented data (25 epochs).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callbacks (Checkpoint, EarlyStopping, ReduceLROnPlateau).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final Loss, Acc, Precision, Recall, AUC.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Plotted full training curves + final confusion matrix.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MobileNetV2 (continued)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252800" y="1098275"/>
            <a:ext cx="5955600" cy="3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Performance of MobileNetV2 Across Training Strategies</a:t>
            </a:r>
            <a:b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When I trained on the raw dataset, the model reached 54% accuracy with a recall of 72%, meaning it caught most positives. Precision was only 26%, showing it produced too many false alarms and its positive predictions were unreliable.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After live augmentation, performance improved to 65% accuracy with an AUC of 0.74. Recall stayed decent at 69%, and precision rose slightly to 32.5%, but the model still struggled with many false positives, making its positive predictions weak.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 sz="1100">
                <a:solidFill>
                  <a:schemeClr val="dk1"/>
                </a:solidFill>
              </a:rPr>
              <a:t>Finally, after fine-tuning on the augmented model, the model gave the best results: 67.5% accuracy, AUC 0.75, and precision improved to 34%. While accuracy and reliability improved slightly, the false positive issue still limits its effectiveness for medical diagnosis.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300" y="1215700"/>
            <a:ext cx="3740850" cy="20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/>
        </p:nvSpPr>
        <p:spPr>
          <a:xfrm>
            <a:off x="6751500" y="3220650"/>
            <a:ext cx="4206000" cy="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title: Training with fine tuning on augmented transfer learning model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875" y="4136015"/>
            <a:ext cx="3931800" cy="1842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6549300" y="5998900"/>
            <a:ext cx="44082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title : Training with on augmented data 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400" y="4078175"/>
            <a:ext cx="3997600" cy="18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1338400" y="6111125"/>
            <a:ext cx="48699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title: Training with on raw data </a:t>
            </a: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MobileNetV2 (continued)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997400" y="1685375"/>
            <a:ext cx="10356000" cy="4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Why Good for Transfer Learning:</a:t>
            </a:r>
            <a:br>
              <a:rPr lang="en-US" sz="1500" b="1">
                <a:solidFill>
                  <a:schemeClr val="dk1"/>
                </a:solidFill>
              </a:rPr>
            </a:br>
            <a:endParaRPr sz="15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MobileNetV2 is pre-trained on ImageNet, so it already knows how to recognize a wide variety of features from images.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Its base layers can be kept frozen while adding new layers specific to your task, which allow the model to quickly adapt to new problems.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This approach works well even with small datasets and helps reduce overall training time.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Benefits for Medical Sector:</a:t>
            </a:r>
            <a:br>
              <a:rPr lang="en-US" sz="1300" b="1">
                <a:solidFill>
                  <a:schemeClr val="dk1"/>
                </a:solidFill>
              </a:rPr>
            </a:b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MobileNetV2 delivers high accuracy while keeping computational costs low.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It has been successfully used in medical imaging tasks, such as skin lesion classification.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The model can help with early disease detection, supporting faster and more efficient diagnoses.</a:t>
            </a:r>
            <a:endParaRPr sz="2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Inception V3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20"/>
          <p:cNvGraphicFramePr/>
          <p:nvPr/>
        </p:nvGraphicFramePr>
        <p:xfrm>
          <a:off x="678425" y="1462650"/>
          <a:ext cx="3931800" cy="2468700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14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Size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 x 299 x 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Parameters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 23 million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Trainable Parameters (before freezing)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~0.5 million (can be reduced if layers are frozen)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Size (disk)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~90.9 MB (TensorFlow/Keras implementation)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Top-1 accuracy on imagenet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~77% (baseline performance)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4" name="Google Shape;184;p20"/>
          <p:cNvGraphicFramePr/>
          <p:nvPr/>
        </p:nvGraphicFramePr>
        <p:xfrm>
          <a:off x="678425" y="4610100"/>
          <a:ext cx="3931800" cy="1385425"/>
        </p:xfrm>
        <a:graphic>
          <a:graphicData uri="http://schemas.openxmlformats.org/drawingml/2006/table">
            <a:tbl>
              <a:tblPr>
                <a:noFill/>
                <a:tableStyleId>{0762B478-D185-44A5-9E93-8C8E8CF9779A}</a:tableStyleId>
              </a:tblPr>
              <a:tblGrid>
                <a:gridCol w="147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Frozen layers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mixed8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Unfrozen  layers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mixed9 &amp; mixed10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Trainable Parameters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~6.5 million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5" name="Google Shape;185;p20" title="Block-diagram-of-Inception-v3-improved-deep-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025" y="1448725"/>
            <a:ext cx="6652251" cy="249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6845125" y="3945275"/>
            <a:ext cx="524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 Title: Inception V3 Baseline Architecture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5036425" y="4286713"/>
            <a:ext cx="4173600" cy="21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Freeze up to </a:t>
            </a:r>
            <a:r>
              <a:rPr lang="en-US" sz="1100" b="1" u="sng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mixed8</a:t>
            </a:r>
            <a:endParaRPr sz="1100" b="1" u="sng">
              <a:solidFill>
                <a:srgbClr val="1880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Preserves general features (edges, textures, shapes)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Faster training, fewer trainable parameters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Less flexibility if your dataset differs a lot from ImageNet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Unfreeze </a:t>
            </a:r>
            <a:r>
              <a:rPr lang="en-US" sz="1100" b="1" u="sng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mixed9</a:t>
            </a: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-US" sz="1100" b="1" u="sng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mixed10</a:t>
            </a:r>
            <a:endParaRPr sz="1100" b="1" u="sng">
              <a:solidFill>
                <a:srgbClr val="1880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Lets high-level abstract features adapt to your dataset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Usually improves classification accuracy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Risk of overfitting on small datasets, training a bit slower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9407325" y="4514850"/>
            <a:ext cx="2607000" cy="1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BatchNorm frozen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Prevents instability and exploding gradients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BN stats may not perfectly match your new dataset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 rot="-5400000">
            <a:off x="-569650" y="2070500"/>
            <a:ext cx="2045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BASE MODEL</a:t>
            </a:r>
            <a:endParaRPr sz="21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 rot="-5400000">
            <a:off x="-569650" y="4645363"/>
            <a:ext cx="20454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FINE TUNE</a:t>
            </a:r>
            <a:endParaRPr sz="21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0" y="786047"/>
            <a:ext cx="3931800" cy="183000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4130040" y="786047"/>
            <a:ext cx="3931800" cy="183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8260080" y="786047"/>
            <a:ext cx="39318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931238" y="75897"/>
            <a:ext cx="1103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Inception V3 (continued)</a:t>
            </a:r>
            <a:endParaRPr sz="4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931250" y="1137950"/>
            <a:ext cx="5646000" cy="5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Transfer Learning on Raw Dataset</a:t>
            </a:r>
            <a:endParaRPr sz="17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Base Model:</a:t>
            </a:r>
            <a:r>
              <a:rPr lang="en-US" sz="1100">
                <a:solidFill>
                  <a:schemeClr val="dk1"/>
                </a:solidFill>
              </a:rPr>
              <a:t> InceptionV3 (ImageNet pretrained, no top layer, input 299×299×3)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Base Frozen: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Yes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Custom Layers: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GAP → Dropout(0.2) → Dense-256 (ReLU) → Dropout(0.3) → Dense-1 (Sigmoid)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Optimizer &amp; Loss:</a:t>
            </a:r>
            <a:r>
              <a:rPr lang="en-US" sz="1100">
                <a:solidFill>
                  <a:schemeClr val="dk1"/>
                </a:solidFill>
              </a:rPr>
              <a:t> Adam (1e-4), Binary Crossentropy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Metrics:</a:t>
            </a:r>
            <a:r>
              <a:rPr lang="en-US" sz="1100">
                <a:solidFill>
                  <a:schemeClr val="dk1"/>
                </a:solidFill>
              </a:rPr>
              <a:t> Accuracy, Precision, Recall, AUC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Imbalance Handling:</a:t>
            </a:r>
            <a:r>
              <a:rPr lang="en-US" sz="1100">
                <a:solidFill>
                  <a:schemeClr val="dk1"/>
                </a:solidFill>
              </a:rPr>
              <a:t> Class Weights + EarlyStopping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Training Data:</a:t>
            </a:r>
            <a:r>
              <a:rPr lang="en-US" sz="1100">
                <a:solidFill>
                  <a:schemeClr val="dk1"/>
                </a:solidFill>
              </a:rPr>
              <a:t> Raw dataset (no augmentation)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Evaluation:</a:t>
            </a:r>
            <a:r>
              <a:rPr lang="en-US" sz="1100">
                <a:solidFill>
                  <a:schemeClr val="dk1"/>
                </a:solidFill>
              </a:rPr>
              <a:t> Test Loss, Accuracy, Precision, Recall, AUC, Training Curves, Confusion Matrix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Transfer Learning on Augmented Dataset</a:t>
            </a:r>
            <a:endParaRPr sz="17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Augmentation:</a:t>
            </a:r>
            <a:r>
              <a:rPr lang="en-US" sz="1100">
                <a:solidFill>
                  <a:schemeClr val="dk1"/>
                </a:solidFill>
              </a:rPr>
              <a:t> Rotations, Flips, Shifts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Base Model:</a:t>
            </a:r>
            <a:r>
              <a:rPr lang="en-US" sz="1100">
                <a:solidFill>
                  <a:schemeClr val="dk1"/>
                </a:solidFill>
              </a:rPr>
              <a:t> InceptionV3 (frozen base + custom layers)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Custom Layers: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GAP → Dropout(0.3) → Dense-256 (ReLU, L2=0.01) → Dropout(0.5) → Dense-1 (Sigmoid)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Optimizer &amp; Loss:</a:t>
            </a:r>
            <a:r>
              <a:rPr lang="en-US" sz="1100">
                <a:solidFill>
                  <a:schemeClr val="dk1"/>
                </a:solidFill>
              </a:rPr>
              <a:t> Adam (1e-4), Binary Crossentropy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Metrics: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Accuracy, Precision, Recall, AUC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Callbacks:</a:t>
            </a:r>
            <a:r>
              <a:rPr lang="en-US" sz="1100">
                <a:solidFill>
                  <a:schemeClr val="dk1"/>
                </a:solidFill>
              </a:rPr>
              <a:t> ModelCheckpoint, EarlyStopping, ReduceLROnPlateau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Training:</a:t>
            </a:r>
            <a:r>
              <a:rPr lang="en-US" sz="1100">
                <a:solidFill>
                  <a:schemeClr val="dk1"/>
                </a:solidFill>
              </a:rPr>
              <a:t> Augmented dataset, up to 100 epochs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b="1">
                <a:solidFill>
                  <a:schemeClr val="dk1"/>
                </a:solidFill>
              </a:rPr>
              <a:t>Evaluation:</a:t>
            </a:r>
            <a:r>
              <a:rPr lang="en-US" sz="1100">
                <a:solidFill>
                  <a:schemeClr val="dk1"/>
                </a:solidFill>
              </a:rPr>
              <a:t> Test Loss, Accuracy, Precision, Recall, AUC, Training/Validation Curves, Confusion Matrix</a:t>
            </a: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7046825" y="2197325"/>
            <a:ext cx="4329000" cy="3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>
                <a:solidFill>
                  <a:schemeClr val="dk1"/>
                </a:solidFill>
              </a:rPr>
              <a:t>Fine-Tuning on Augmented Model</a:t>
            </a:r>
            <a:endParaRPr sz="1700" b="1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Unfreezing:</a:t>
            </a:r>
            <a:r>
              <a:rPr lang="en-US" sz="1200">
                <a:solidFill>
                  <a:schemeClr val="dk1"/>
                </a:solidFill>
              </a:rPr>
              <a:t> Deeper layers from mixed9/mixed10 (BatchNorm kept frozen)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Recompiled Optimizer:</a:t>
            </a:r>
            <a:r>
              <a:rPr lang="en-US" sz="1200">
                <a:solidFill>
                  <a:schemeClr val="dk1"/>
                </a:solidFill>
              </a:rPr>
              <a:t> Adam (5e-6), Binary Crossentropy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Metrics:</a:t>
            </a:r>
            <a:r>
              <a:rPr lang="en-US" sz="1200">
                <a:solidFill>
                  <a:schemeClr val="dk1"/>
                </a:solidFill>
              </a:rPr>
              <a:t> Accuracy, Precision, Recall, AUC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Callbacks:</a:t>
            </a:r>
            <a:r>
              <a:rPr lang="en-US" sz="1200">
                <a:solidFill>
                  <a:schemeClr val="dk1"/>
                </a:solidFill>
              </a:rPr>
              <a:t> ModelCheckpoint, EarlyStopping, ReduceLROnPlateau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Training:</a:t>
            </a:r>
            <a:r>
              <a:rPr lang="en-US" sz="1200">
                <a:solidFill>
                  <a:schemeClr val="dk1"/>
                </a:solidFill>
              </a:rPr>
              <a:t> Augmented dataset, up to 50 epochs (fine-tuning phase)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Evaluation:</a:t>
            </a:r>
            <a:r>
              <a:rPr lang="en-US" sz="1200">
                <a:solidFill>
                  <a:schemeClr val="dk1"/>
                </a:solidFill>
              </a:rPr>
              <a:t> Final Test Loss, Accuracy, Precision, Recall, AUC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b="1">
                <a:solidFill>
                  <a:schemeClr val="dk1"/>
                </a:solidFill>
              </a:rPr>
              <a:t>Outputs:</a:t>
            </a:r>
            <a:r>
              <a:rPr lang="en-US" sz="1200">
                <a:solidFill>
                  <a:schemeClr val="dk1"/>
                </a:solidFill>
              </a:rPr>
              <a:t> Training/Validation Curves + Final Confusion Matrix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0" y="6440128"/>
            <a:ext cx="12192000" cy="4179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Image Processing			Cse 420					                Page </a:t>
            </a:r>
            <a:fld id="{00000000-1234-1234-1234-123412341234}" type="slidenum"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2625</Words>
  <Application>Microsoft Office PowerPoint</Application>
  <PresentationFormat>Widescreen</PresentationFormat>
  <Paragraphs>343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Arial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Rahat Al Mamun</cp:lastModifiedBy>
  <cp:revision>2</cp:revision>
  <dcterms:modified xsi:type="dcterms:W3CDTF">2025-10-02T13:04:49Z</dcterms:modified>
</cp:coreProperties>
</file>