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4" roundtripDataSignature="AMtx7mhu633hJbafufEdOOqOVIvqHAtQH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 name="Google Shape;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ffeef077a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g2bffeef077a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ffeef077a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2bffeef077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bffeef077a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2bffeef077a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There have been significant prior works of designing and optimizing linear controllers for frequency control, mainly in the major transmission grid.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However, with the high renewable penetration, there is calling for designing better controller to handle the time-varying inertia, and complex networks in microgrid. </a:t>
            </a:r>
            <a:endParaRPr/>
          </a:p>
          <a:p>
            <a:pPr indent="0" lvl="0" marL="0" rtl="0" algn="l">
              <a:lnSpc>
                <a:spcPct val="115000"/>
              </a:lnSpc>
              <a:spcBef>
                <a:spcPts val="1500"/>
              </a:spcBef>
              <a:spcAft>
                <a:spcPts val="0"/>
              </a:spcAft>
              <a:buClr>
                <a:schemeClr val="dk1"/>
              </a:buClr>
              <a:buSzPts val="1100"/>
              <a:buFont typeface="Arial"/>
              <a:buNone/>
            </a:pPr>
            <a:r>
              <a:rPr lang="en-US">
                <a:solidFill>
                  <a:srgbClr val="374151"/>
                </a:solidFill>
                <a:highlight>
                  <a:srgbClr val="F7F7F8"/>
                </a:highlight>
                <a:latin typeface="Roboto"/>
                <a:ea typeface="Roboto"/>
                <a:cs typeface="Roboto"/>
                <a:sym typeface="Roboto"/>
              </a:rPr>
              <a:t>In essence, we need a more intelligent, adaptive solution for a greener, more complex world. That's where our research journey begins.</a:t>
            </a:r>
            <a:endParaRPr>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SzPts val="1400"/>
              <a:buNone/>
            </a:pPr>
            <a:r>
              <a:t/>
            </a:r>
            <a:endParaRPr/>
          </a:p>
        </p:txBody>
      </p:sp>
      <p:sp>
        <p:nvSpPr>
          <p:cNvPr id="128" name="Google Shape;128;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There have been significant prior works of designing and optimizing linear controllers for frequency control, mainly in the major transmission grid.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However, with the high renewable penetration, there is calling for designing better controller to handle the time-varying inertia, and complex networks in microgrid. </a:t>
            </a:r>
            <a:endParaRPr/>
          </a:p>
          <a:p>
            <a:pPr indent="0" lvl="0" marL="0" rtl="0" algn="l">
              <a:lnSpc>
                <a:spcPct val="115000"/>
              </a:lnSpc>
              <a:spcBef>
                <a:spcPts val="1500"/>
              </a:spcBef>
              <a:spcAft>
                <a:spcPts val="0"/>
              </a:spcAft>
              <a:buClr>
                <a:schemeClr val="dk1"/>
              </a:buClr>
              <a:buSzPts val="1100"/>
              <a:buFont typeface="Arial"/>
              <a:buNone/>
            </a:pPr>
            <a:r>
              <a:rPr lang="en-US">
                <a:solidFill>
                  <a:srgbClr val="374151"/>
                </a:solidFill>
                <a:highlight>
                  <a:srgbClr val="F7F7F8"/>
                </a:highlight>
                <a:latin typeface="Roboto"/>
                <a:ea typeface="Roboto"/>
                <a:cs typeface="Roboto"/>
                <a:sym typeface="Roboto"/>
              </a:rPr>
              <a:t>In essence, we need a more intelligent, adaptive solution for a greener, more complex world. That's where our research journey begins.</a:t>
            </a:r>
            <a:endParaRPr>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SzPts val="1400"/>
              <a:buNone/>
            </a:pPr>
            <a:r>
              <a:t/>
            </a:r>
            <a:endParaRPr/>
          </a:p>
        </p:txBody>
      </p:sp>
      <p:sp>
        <p:nvSpPr>
          <p:cNvPr id="134" name="Google Shape;134;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 name="Google Shape;6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 name="Google Shape;6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There have been significant prior works of designing and optimizing linear controllers for frequency control, mainly in the major transmission grid.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However, with the high renewable penetration, there is calling for designing better controller to handle the time-varying inertia, and complex networks in microgrid. </a:t>
            </a:r>
            <a:endParaRPr/>
          </a:p>
          <a:p>
            <a:pPr indent="0" lvl="0" marL="0" rtl="0" algn="l">
              <a:lnSpc>
                <a:spcPct val="115000"/>
              </a:lnSpc>
              <a:spcBef>
                <a:spcPts val="1500"/>
              </a:spcBef>
              <a:spcAft>
                <a:spcPts val="0"/>
              </a:spcAft>
              <a:buClr>
                <a:schemeClr val="dk1"/>
              </a:buClr>
              <a:buSzPts val="1100"/>
              <a:buFont typeface="Arial"/>
              <a:buNone/>
            </a:pPr>
            <a:r>
              <a:rPr lang="en-US">
                <a:solidFill>
                  <a:srgbClr val="374151"/>
                </a:solidFill>
                <a:highlight>
                  <a:srgbClr val="F7F7F8"/>
                </a:highlight>
                <a:latin typeface="Roboto"/>
                <a:ea typeface="Roboto"/>
                <a:cs typeface="Roboto"/>
                <a:sym typeface="Roboto"/>
              </a:rPr>
              <a:t>In essence, we need a more intelligent, adaptive solution for a greener, more complex world. That's where our research journey begins.</a:t>
            </a:r>
            <a:endParaRPr>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SzPts val="1400"/>
              <a:buNone/>
            </a:pPr>
            <a:r>
              <a:t/>
            </a:r>
            <a:endParaRPr/>
          </a:p>
        </p:txBody>
      </p:sp>
      <p:sp>
        <p:nvSpPr>
          <p:cNvPr id="73" name="Google Shape;7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There have been significant prior works of designing and optimizing linear controllers for frequency control, mainly in the major transmission grid.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However, with the high renewable penetration, there is calling for designing better controller to handle the time-varying inertia, and complex networks in microgrid. </a:t>
            </a:r>
            <a:endParaRPr/>
          </a:p>
          <a:p>
            <a:pPr indent="0" lvl="0" marL="0" rtl="0" algn="l">
              <a:lnSpc>
                <a:spcPct val="115000"/>
              </a:lnSpc>
              <a:spcBef>
                <a:spcPts val="1500"/>
              </a:spcBef>
              <a:spcAft>
                <a:spcPts val="0"/>
              </a:spcAft>
              <a:buClr>
                <a:schemeClr val="dk1"/>
              </a:buClr>
              <a:buSzPts val="1100"/>
              <a:buFont typeface="Arial"/>
              <a:buNone/>
            </a:pPr>
            <a:r>
              <a:rPr lang="en-US">
                <a:solidFill>
                  <a:srgbClr val="374151"/>
                </a:solidFill>
                <a:highlight>
                  <a:srgbClr val="F7F7F8"/>
                </a:highlight>
                <a:latin typeface="Roboto"/>
                <a:ea typeface="Roboto"/>
                <a:cs typeface="Roboto"/>
                <a:sym typeface="Roboto"/>
              </a:rPr>
              <a:t>In essence, we need a more intelligent, adaptive solution for a greener, more complex world. That's where our research journey begins.</a:t>
            </a:r>
            <a:endParaRPr>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SzPts val="1400"/>
              <a:buNone/>
            </a:pPr>
            <a:r>
              <a:t/>
            </a:r>
            <a:endParaRPr/>
          </a:p>
        </p:txBody>
      </p:sp>
      <p:sp>
        <p:nvSpPr>
          <p:cNvPr id="79" name="Google Shape;79;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There have been significant prior works of designing and optimizing linear controllers for frequency control, mainly in the major transmission grid.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However, with the high renewable penetration, there is calling for designing better controller to handle the time-varying inertia, and complex networks in microgrid. </a:t>
            </a:r>
            <a:endParaRPr/>
          </a:p>
          <a:p>
            <a:pPr indent="0" lvl="0" marL="0" rtl="0" algn="l">
              <a:lnSpc>
                <a:spcPct val="115000"/>
              </a:lnSpc>
              <a:spcBef>
                <a:spcPts val="1500"/>
              </a:spcBef>
              <a:spcAft>
                <a:spcPts val="0"/>
              </a:spcAft>
              <a:buClr>
                <a:schemeClr val="dk1"/>
              </a:buClr>
              <a:buSzPts val="1100"/>
              <a:buFont typeface="Arial"/>
              <a:buNone/>
            </a:pPr>
            <a:r>
              <a:rPr lang="en-US">
                <a:solidFill>
                  <a:srgbClr val="374151"/>
                </a:solidFill>
                <a:highlight>
                  <a:srgbClr val="F7F7F8"/>
                </a:highlight>
                <a:latin typeface="Roboto"/>
                <a:ea typeface="Roboto"/>
                <a:cs typeface="Roboto"/>
                <a:sym typeface="Roboto"/>
              </a:rPr>
              <a:t>In essence, we need a more intelligent, adaptive solution for a greener, more complex world. That's where our research journey begins.</a:t>
            </a:r>
            <a:endParaRPr>
              <a:solidFill>
                <a:srgbClr val="374151"/>
              </a:solidFill>
              <a:highlight>
                <a:srgbClr val="F7F7F8"/>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SzPts val="1400"/>
              <a:buNone/>
            </a:pPr>
            <a:r>
              <a:t/>
            </a:r>
            <a:endParaRPr/>
          </a:p>
        </p:txBody>
      </p:sp>
      <p:sp>
        <p:nvSpPr>
          <p:cNvPr id="86" name="Google Shape;8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2.gi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2.g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2.gi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7.png"/><Relationship Id="rId4" Type="http://schemas.openxmlformats.org/officeDocument/2006/relationships/image" Target="../media/image13.png"/><Relationship Id="rId5" Type="http://schemas.openxmlformats.org/officeDocument/2006/relationships/image" Target="../media/image2.gi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 White+Seal">
  <p:cSld name="5_Title Slide - White+Seal">
    <p:bg>
      <p:bgPr>
        <a:blipFill>
          <a:blip r:embed="rId2">
            <a:alphaModFix/>
          </a:blip>
          <a:stretch>
            <a:fillRect/>
          </a:stretch>
        </a:blipFill>
      </p:bgPr>
    </p:bg>
    <p:spTree>
      <p:nvGrpSpPr>
        <p:cNvPr id="12" name="Shape 12"/>
        <p:cNvGrpSpPr/>
        <p:nvPr/>
      </p:nvGrpSpPr>
      <p:grpSpPr>
        <a:xfrm>
          <a:off x="0" y="0"/>
          <a:ext cx="0" cy="0"/>
          <a:chOff x="0" y="0"/>
          <a:chExt cx="0" cy="0"/>
        </a:xfrm>
      </p:grpSpPr>
      <p:sp>
        <p:nvSpPr>
          <p:cNvPr id="13" name="Google Shape;13;p56"/>
          <p:cNvSpPr txBox="1"/>
          <p:nvPr>
            <p:ph type="ctrTitle"/>
          </p:nvPr>
        </p:nvSpPr>
        <p:spPr>
          <a:xfrm>
            <a:off x="288697" y="999705"/>
            <a:ext cx="8573264" cy="1496592"/>
          </a:xfrm>
          <a:prstGeom prst="rect">
            <a:avLst/>
          </a:prstGeom>
          <a:noFill/>
          <a:ln>
            <a:noFill/>
          </a:ln>
        </p:spPr>
        <p:txBody>
          <a:bodyPr anchorCtr="1" anchor="b" bIns="0" lIns="0" spcFirstLastPara="1" rIns="0" wrap="square" tIns="0">
            <a:noAutofit/>
          </a:bodyPr>
          <a:lstStyle>
            <a:lvl1pPr lvl="0" algn="ctr">
              <a:lnSpc>
                <a:spcPct val="86363"/>
              </a:lnSpc>
              <a:spcBef>
                <a:spcPts val="0"/>
              </a:spcBef>
              <a:spcAft>
                <a:spcPts val="0"/>
              </a:spcAft>
              <a:buClr>
                <a:srgbClr val="FFFFFF"/>
              </a:buClr>
              <a:buSzPts val="3300"/>
              <a:buFont typeface="Calibri"/>
              <a:buNone/>
              <a:defRPr b="1" sz="3300" cap="none">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56"/>
          <p:cNvSpPr txBox="1"/>
          <p:nvPr>
            <p:ph idx="1" type="subTitle"/>
          </p:nvPr>
        </p:nvSpPr>
        <p:spPr>
          <a:xfrm>
            <a:off x="288697" y="2600397"/>
            <a:ext cx="8573264" cy="554811"/>
          </a:xfrm>
          <a:prstGeom prst="rect">
            <a:avLst/>
          </a:prstGeom>
          <a:noFill/>
          <a:ln>
            <a:noFill/>
          </a:ln>
        </p:spPr>
        <p:txBody>
          <a:bodyPr anchorCtr="1" anchor="t" bIns="0" lIns="0" spcFirstLastPara="1" rIns="0" wrap="square" tIns="0">
            <a:noAutofit/>
          </a:bodyPr>
          <a:lstStyle>
            <a:lvl1pPr lvl="0" algn="ctr">
              <a:lnSpc>
                <a:spcPct val="90000"/>
              </a:lnSpc>
              <a:spcBef>
                <a:spcPts val="0"/>
              </a:spcBef>
              <a:spcAft>
                <a:spcPts val="0"/>
              </a:spcAft>
              <a:buClr>
                <a:srgbClr val="FFFFFF"/>
              </a:buClr>
              <a:buSzPts val="1500"/>
              <a:buNone/>
              <a:defRPr sz="1500">
                <a:solidFill>
                  <a:srgbClr val="FFFFFF"/>
                </a:solidFill>
                <a:latin typeface="Calibri"/>
                <a:ea typeface="Calibri"/>
                <a:cs typeface="Calibri"/>
                <a:sym typeface="Calibri"/>
              </a:defRPr>
            </a:lvl1pPr>
            <a:lvl2pPr lvl="1" algn="ctr">
              <a:lnSpc>
                <a:spcPct val="100000"/>
              </a:lnSpc>
              <a:spcBef>
                <a:spcPts val="180"/>
              </a:spcBef>
              <a:spcAft>
                <a:spcPts val="0"/>
              </a:spcAft>
              <a:buClr>
                <a:srgbClr val="929293"/>
              </a:buClr>
              <a:buSzPts val="900"/>
              <a:buNone/>
              <a:defRPr>
                <a:solidFill>
                  <a:srgbClr val="929293"/>
                </a:solidFill>
              </a:defRPr>
            </a:lvl2pPr>
            <a:lvl3pPr lvl="2" algn="ctr">
              <a:lnSpc>
                <a:spcPct val="100000"/>
              </a:lnSpc>
              <a:spcBef>
                <a:spcPts val="169"/>
              </a:spcBef>
              <a:spcAft>
                <a:spcPts val="0"/>
              </a:spcAft>
              <a:buClr>
                <a:srgbClr val="929293"/>
              </a:buClr>
              <a:buSzPts val="844"/>
              <a:buNone/>
              <a:defRPr>
                <a:solidFill>
                  <a:srgbClr val="929293"/>
                </a:solidFill>
              </a:defRPr>
            </a:lvl3pPr>
            <a:lvl4pPr lvl="3" algn="ctr">
              <a:lnSpc>
                <a:spcPct val="100000"/>
              </a:lnSpc>
              <a:spcBef>
                <a:spcPts val="146"/>
              </a:spcBef>
              <a:spcAft>
                <a:spcPts val="0"/>
              </a:spcAft>
              <a:buClr>
                <a:srgbClr val="929293"/>
              </a:buClr>
              <a:buSzPts val="731"/>
              <a:buNone/>
              <a:defRPr>
                <a:solidFill>
                  <a:srgbClr val="929293"/>
                </a:solidFill>
              </a:defRPr>
            </a:lvl4pPr>
            <a:lvl5pPr lvl="4" algn="ctr">
              <a:lnSpc>
                <a:spcPct val="100000"/>
              </a:lnSpc>
              <a:spcBef>
                <a:spcPts val="135"/>
              </a:spcBef>
              <a:spcAft>
                <a:spcPts val="0"/>
              </a:spcAft>
              <a:buClr>
                <a:srgbClr val="929293"/>
              </a:buClr>
              <a:buSzPts val="675"/>
              <a:buNone/>
              <a:defRPr>
                <a:solidFill>
                  <a:srgbClr val="929293"/>
                </a:solidFill>
              </a:defRPr>
            </a:lvl5pPr>
            <a:lvl6pPr lvl="5" algn="ctr">
              <a:lnSpc>
                <a:spcPct val="100000"/>
              </a:lnSpc>
              <a:spcBef>
                <a:spcPts val="225"/>
              </a:spcBef>
              <a:spcAft>
                <a:spcPts val="0"/>
              </a:spcAft>
              <a:buClr>
                <a:srgbClr val="929293"/>
              </a:buClr>
              <a:buSzPts val="1125"/>
              <a:buNone/>
              <a:defRPr>
                <a:solidFill>
                  <a:srgbClr val="929293"/>
                </a:solidFill>
              </a:defRPr>
            </a:lvl6pPr>
            <a:lvl7pPr lvl="6" algn="ctr">
              <a:lnSpc>
                <a:spcPct val="100000"/>
              </a:lnSpc>
              <a:spcBef>
                <a:spcPts val="225"/>
              </a:spcBef>
              <a:spcAft>
                <a:spcPts val="0"/>
              </a:spcAft>
              <a:buClr>
                <a:srgbClr val="929293"/>
              </a:buClr>
              <a:buSzPts val="1125"/>
              <a:buNone/>
              <a:defRPr>
                <a:solidFill>
                  <a:srgbClr val="929293"/>
                </a:solidFill>
              </a:defRPr>
            </a:lvl7pPr>
            <a:lvl8pPr lvl="7" algn="ctr">
              <a:lnSpc>
                <a:spcPct val="100000"/>
              </a:lnSpc>
              <a:spcBef>
                <a:spcPts val="225"/>
              </a:spcBef>
              <a:spcAft>
                <a:spcPts val="0"/>
              </a:spcAft>
              <a:buClr>
                <a:srgbClr val="929293"/>
              </a:buClr>
              <a:buSzPts val="1125"/>
              <a:buNone/>
              <a:defRPr>
                <a:solidFill>
                  <a:srgbClr val="929293"/>
                </a:solidFill>
              </a:defRPr>
            </a:lvl8pPr>
            <a:lvl9pPr lvl="8" algn="ctr">
              <a:lnSpc>
                <a:spcPct val="100000"/>
              </a:lnSpc>
              <a:spcBef>
                <a:spcPts val="225"/>
              </a:spcBef>
              <a:spcAft>
                <a:spcPts val="0"/>
              </a:spcAft>
              <a:buClr>
                <a:srgbClr val="929293"/>
              </a:buClr>
              <a:buSzPts val="1125"/>
              <a:buNone/>
              <a:defRPr>
                <a:solidFill>
                  <a:srgbClr val="929293"/>
                </a:solidFill>
              </a:defRPr>
            </a:lvl9pPr>
          </a:lstStyle>
          <a:p/>
        </p:txBody>
      </p:sp>
      <p:sp>
        <p:nvSpPr>
          <p:cNvPr id="15" name="Google Shape;15;p56"/>
          <p:cNvSpPr txBox="1"/>
          <p:nvPr/>
        </p:nvSpPr>
        <p:spPr>
          <a:xfrm>
            <a:off x="270443" y="4606833"/>
            <a:ext cx="1766526" cy="24622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lt1"/>
                </a:solidFill>
                <a:latin typeface="Calibri"/>
                <a:ea typeface="Calibri"/>
                <a:cs typeface="Calibri"/>
                <a:sym typeface="Calibri"/>
              </a:rPr>
              <a:t>Monday, Feb 26th, 2024</a:t>
            </a:r>
            <a:endParaRPr b="0" i="0" sz="1400" u="none" cap="none" strike="noStrike">
              <a:solidFill>
                <a:srgbClr val="000000"/>
              </a:solidFill>
              <a:latin typeface="Arial"/>
              <a:ea typeface="Arial"/>
              <a:cs typeface="Arial"/>
              <a:sym typeface="Arial"/>
            </a:endParaRPr>
          </a:p>
        </p:txBody>
      </p:sp>
      <p:pic>
        <p:nvPicPr>
          <p:cNvPr id="16" name="Google Shape;16;p56"/>
          <p:cNvPicPr preferRelativeResize="0"/>
          <p:nvPr/>
        </p:nvPicPr>
        <p:blipFill rotWithShape="1">
          <a:blip r:embed="rId3">
            <a:alphaModFix/>
          </a:blip>
          <a:srcRect b="0" l="0" r="0" t="0"/>
          <a:stretch/>
        </p:blipFill>
        <p:spPr>
          <a:xfrm>
            <a:off x="2237677" y="4558213"/>
            <a:ext cx="1329206" cy="249226"/>
          </a:xfrm>
          <a:prstGeom prst="rect">
            <a:avLst/>
          </a:prstGeom>
          <a:noFill/>
          <a:ln>
            <a:noFill/>
          </a:ln>
        </p:spPr>
      </p:pic>
      <p:pic>
        <p:nvPicPr>
          <p:cNvPr descr="University of California, Berkeley – Logos Download" id="17" name="Google Shape;17;p56"/>
          <p:cNvPicPr preferRelativeResize="0"/>
          <p:nvPr/>
        </p:nvPicPr>
        <p:blipFill rotWithShape="1">
          <a:blip r:embed="rId4">
            <a:alphaModFix/>
          </a:blip>
          <a:srcRect b="0" l="0" r="0" t="0"/>
          <a:stretch/>
        </p:blipFill>
        <p:spPr>
          <a:xfrm>
            <a:off x="4049122" y="4521878"/>
            <a:ext cx="1045756" cy="321896"/>
          </a:xfrm>
          <a:prstGeom prst="rect">
            <a:avLst/>
          </a:prstGeom>
          <a:noFill/>
          <a:ln>
            <a:noFill/>
          </a:ln>
        </p:spPr>
      </p:pic>
      <p:pic>
        <p:nvPicPr>
          <p:cNvPr descr="Primary Wordmark | UC Santa Barbara | Brand Guidelines" id="18" name="Google Shape;18;p56"/>
          <p:cNvPicPr preferRelativeResize="0"/>
          <p:nvPr/>
        </p:nvPicPr>
        <p:blipFill rotWithShape="1">
          <a:blip r:embed="rId5">
            <a:alphaModFix/>
          </a:blip>
          <a:srcRect b="25267" l="22696" r="22013" t="29007"/>
          <a:stretch/>
        </p:blipFill>
        <p:spPr>
          <a:xfrm>
            <a:off x="5503729" y="4521878"/>
            <a:ext cx="2041931" cy="32189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Slide-White">
  <p:cSld name="1_Section Slide-White">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57"/>
          <p:cNvSpPr txBox="1"/>
          <p:nvPr>
            <p:ph type="ctrTitle"/>
          </p:nvPr>
        </p:nvSpPr>
        <p:spPr>
          <a:xfrm>
            <a:off x="288700" y="399602"/>
            <a:ext cx="8548200" cy="475800"/>
          </a:xfrm>
          <a:prstGeom prst="rect">
            <a:avLst/>
          </a:prstGeom>
          <a:noFill/>
          <a:ln>
            <a:noFill/>
          </a:ln>
        </p:spPr>
        <p:txBody>
          <a:bodyPr anchorCtr="0" anchor="b" bIns="0" lIns="0" spcFirstLastPara="1" rIns="0" wrap="square" tIns="0">
            <a:noAutofit/>
          </a:bodyPr>
          <a:lstStyle>
            <a:lvl1pPr lvl="0" algn="l">
              <a:lnSpc>
                <a:spcPct val="83333"/>
              </a:lnSpc>
              <a:spcBef>
                <a:spcPts val="0"/>
              </a:spcBef>
              <a:spcAft>
                <a:spcPts val="0"/>
              </a:spcAft>
              <a:buClr>
                <a:srgbClr val="006C92"/>
              </a:buClr>
              <a:buSzPts val="2700"/>
              <a:buFont typeface="Calibri"/>
              <a:buNone/>
              <a:defRPr b="1" sz="2700" cap="none">
                <a:solidFill>
                  <a:srgbClr val="006C9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57"/>
          <p:cNvSpPr txBox="1"/>
          <p:nvPr>
            <p:ph idx="1" type="subTitle"/>
          </p:nvPr>
        </p:nvSpPr>
        <p:spPr>
          <a:xfrm>
            <a:off x="288690" y="1047420"/>
            <a:ext cx="8548200" cy="1714800"/>
          </a:xfrm>
          <a:prstGeom prst="rect">
            <a:avLst/>
          </a:prstGeom>
          <a:noFill/>
          <a:ln>
            <a:noFill/>
          </a:ln>
        </p:spPr>
        <p:txBody>
          <a:bodyPr anchorCtr="0" anchor="t" bIns="0" lIns="0" spcFirstLastPara="1" rIns="0" wrap="square" tIns="0">
            <a:noAutofit/>
          </a:bodyPr>
          <a:lstStyle>
            <a:lvl1pPr lvl="0" algn="l">
              <a:lnSpc>
                <a:spcPct val="90000"/>
              </a:lnSpc>
              <a:spcBef>
                <a:spcPts val="300"/>
              </a:spcBef>
              <a:spcAft>
                <a:spcPts val="0"/>
              </a:spcAft>
              <a:buClr>
                <a:srgbClr val="006C92"/>
              </a:buClr>
              <a:buSzPts val="1500"/>
              <a:buNone/>
              <a:defRPr sz="1500">
                <a:solidFill>
                  <a:srgbClr val="006C92"/>
                </a:solidFill>
              </a:defRPr>
            </a:lvl1pPr>
            <a:lvl2pPr lvl="1" algn="ctr">
              <a:lnSpc>
                <a:spcPct val="100000"/>
              </a:lnSpc>
              <a:spcBef>
                <a:spcPts val="180"/>
              </a:spcBef>
              <a:spcAft>
                <a:spcPts val="0"/>
              </a:spcAft>
              <a:buClr>
                <a:srgbClr val="929293"/>
              </a:buClr>
              <a:buSzPts val="900"/>
              <a:buNone/>
              <a:defRPr>
                <a:solidFill>
                  <a:srgbClr val="929293"/>
                </a:solidFill>
              </a:defRPr>
            </a:lvl2pPr>
            <a:lvl3pPr lvl="2" algn="ctr">
              <a:lnSpc>
                <a:spcPct val="100000"/>
              </a:lnSpc>
              <a:spcBef>
                <a:spcPts val="169"/>
              </a:spcBef>
              <a:spcAft>
                <a:spcPts val="0"/>
              </a:spcAft>
              <a:buClr>
                <a:srgbClr val="929293"/>
              </a:buClr>
              <a:buSzPts val="844"/>
              <a:buNone/>
              <a:defRPr>
                <a:solidFill>
                  <a:srgbClr val="929293"/>
                </a:solidFill>
              </a:defRPr>
            </a:lvl3pPr>
            <a:lvl4pPr lvl="3" algn="ctr">
              <a:lnSpc>
                <a:spcPct val="100000"/>
              </a:lnSpc>
              <a:spcBef>
                <a:spcPts val="146"/>
              </a:spcBef>
              <a:spcAft>
                <a:spcPts val="0"/>
              </a:spcAft>
              <a:buClr>
                <a:srgbClr val="929293"/>
              </a:buClr>
              <a:buSzPts val="731"/>
              <a:buNone/>
              <a:defRPr>
                <a:solidFill>
                  <a:srgbClr val="929293"/>
                </a:solidFill>
              </a:defRPr>
            </a:lvl4pPr>
            <a:lvl5pPr lvl="4" algn="ctr">
              <a:lnSpc>
                <a:spcPct val="100000"/>
              </a:lnSpc>
              <a:spcBef>
                <a:spcPts val="135"/>
              </a:spcBef>
              <a:spcAft>
                <a:spcPts val="0"/>
              </a:spcAft>
              <a:buClr>
                <a:srgbClr val="929293"/>
              </a:buClr>
              <a:buSzPts val="675"/>
              <a:buNone/>
              <a:defRPr>
                <a:solidFill>
                  <a:srgbClr val="929293"/>
                </a:solidFill>
              </a:defRPr>
            </a:lvl5pPr>
            <a:lvl6pPr lvl="5" algn="ctr">
              <a:lnSpc>
                <a:spcPct val="100000"/>
              </a:lnSpc>
              <a:spcBef>
                <a:spcPts val="225"/>
              </a:spcBef>
              <a:spcAft>
                <a:spcPts val="0"/>
              </a:spcAft>
              <a:buClr>
                <a:srgbClr val="929293"/>
              </a:buClr>
              <a:buSzPts val="1125"/>
              <a:buNone/>
              <a:defRPr>
                <a:solidFill>
                  <a:srgbClr val="929293"/>
                </a:solidFill>
              </a:defRPr>
            </a:lvl6pPr>
            <a:lvl7pPr lvl="6" algn="ctr">
              <a:lnSpc>
                <a:spcPct val="100000"/>
              </a:lnSpc>
              <a:spcBef>
                <a:spcPts val="225"/>
              </a:spcBef>
              <a:spcAft>
                <a:spcPts val="0"/>
              </a:spcAft>
              <a:buClr>
                <a:srgbClr val="929293"/>
              </a:buClr>
              <a:buSzPts val="1125"/>
              <a:buNone/>
              <a:defRPr>
                <a:solidFill>
                  <a:srgbClr val="929293"/>
                </a:solidFill>
              </a:defRPr>
            </a:lvl7pPr>
            <a:lvl8pPr lvl="7" algn="ctr">
              <a:lnSpc>
                <a:spcPct val="100000"/>
              </a:lnSpc>
              <a:spcBef>
                <a:spcPts val="225"/>
              </a:spcBef>
              <a:spcAft>
                <a:spcPts val="0"/>
              </a:spcAft>
              <a:buClr>
                <a:srgbClr val="929293"/>
              </a:buClr>
              <a:buSzPts val="1125"/>
              <a:buNone/>
              <a:defRPr>
                <a:solidFill>
                  <a:srgbClr val="929293"/>
                </a:solidFill>
              </a:defRPr>
            </a:lvl8pPr>
            <a:lvl9pPr lvl="8" algn="ctr">
              <a:lnSpc>
                <a:spcPct val="100000"/>
              </a:lnSpc>
              <a:spcBef>
                <a:spcPts val="225"/>
              </a:spcBef>
              <a:spcAft>
                <a:spcPts val="0"/>
              </a:spcAft>
              <a:buClr>
                <a:srgbClr val="929293"/>
              </a:buClr>
              <a:buSzPts val="1125"/>
              <a:buNone/>
              <a:defRPr>
                <a:solidFill>
                  <a:srgbClr val="929293"/>
                </a:solidFill>
              </a:defRPr>
            </a:lvl9pPr>
          </a:lstStyle>
          <a:p/>
        </p:txBody>
      </p:sp>
      <p:pic>
        <p:nvPicPr>
          <p:cNvPr id="22" name="Google Shape;22;p57"/>
          <p:cNvPicPr preferRelativeResize="0"/>
          <p:nvPr/>
        </p:nvPicPr>
        <p:blipFill rotWithShape="1">
          <a:blip r:embed="rId3">
            <a:alphaModFix/>
          </a:blip>
          <a:srcRect b="0" l="0" r="0" t="0"/>
          <a:stretch/>
        </p:blipFill>
        <p:spPr>
          <a:xfrm>
            <a:off x="4222481" y="4690857"/>
            <a:ext cx="1329206" cy="249226"/>
          </a:xfrm>
          <a:prstGeom prst="rect">
            <a:avLst/>
          </a:prstGeom>
          <a:noFill/>
          <a:ln>
            <a:noFill/>
          </a:ln>
        </p:spPr>
      </p:pic>
      <p:sp>
        <p:nvSpPr>
          <p:cNvPr id="23" name="Google Shape;23;p57"/>
          <p:cNvSpPr txBox="1"/>
          <p:nvPr/>
        </p:nvSpPr>
        <p:spPr>
          <a:xfrm>
            <a:off x="107822" y="4676970"/>
            <a:ext cx="3679624"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California’s clean and climate resilient grid for DACs</a:t>
            </a:r>
            <a:endParaRPr b="0" i="0" sz="1200" u="none" cap="none" strike="noStrike">
              <a:solidFill>
                <a:schemeClr val="lt1"/>
              </a:solidFill>
              <a:latin typeface="Calibri"/>
              <a:ea typeface="Calibri"/>
              <a:cs typeface="Calibri"/>
              <a:sym typeface="Calibri"/>
            </a:endParaRPr>
          </a:p>
        </p:txBody>
      </p:sp>
      <p:pic>
        <p:nvPicPr>
          <p:cNvPr descr="University of California, Berkeley – Logos Download" id="24" name="Google Shape;24;p57"/>
          <p:cNvPicPr preferRelativeResize="0"/>
          <p:nvPr/>
        </p:nvPicPr>
        <p:blipFill rotWithShape="1">
          <a:blip r:embed="rId4">
            <a:alphaModFix/>
          </a:blip>
          <a:srcRect b="0" l="0" r="0" t="0"/>
          <a:stretch/>
        </p:blipFill>
        <p:spPr>
          <a:xfrm>
            <a:off x="5853133" y="4685793"/>
            <a:ext cx="1045756" cy="321896"/>
          </a:xfrm>
          <a:prstGeom prst="rect">
            <a:avLst/>
          </a:prstGeom>
          <a:noFill/>
          <a:ln>
            <a:noFill/>
          </a:ln>
        </p:spPr>
      </p:pic>
      <p:pic>
        <p:nvPicPr>
          <p:cNvPr descr="Primary Wordmark | UC Santa Barbara | Brand Guidelines" id="25" name="Google Shape;25;p57"/>
          <p:cNvPicPr preferRelativeResize="0"/>
          <p:nvPr/>
        </p:nvPicPr>
        <p:blipFill rotWithShape="1">
          <a:blip r:embed="rId5">
            <a:alphaModFix/>
          </a:blip>
          <a:srcRect b="25267" l="22696" r="22013" t="29007"/>
          <a:stretch/>
        </p:blipFill>
        <p:spPr>
          <a:xfrm>
            <a:off x="7050031" y="4661967"/>
            <a:ext cx="2041931" cy="32189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Title Slide - White+Seal">
  <p:cSld name="8_Title Slide - White+Seal">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58"/>
          <p:cNvSpPr txBox="1"/>
          <p:nvPr>
            <p:ph type="ctrTitle"/>
          </p:nvPr>
        </p:nvSpPr>
        <p:spPr>
          <a:xfrm>
            <a:off x="288697" y="999705"/>
            <a:ext cx="8573264" cy="1496592"/>
          </a:xfrm>
          <a:prstGeom prst="rect">
            <a:avLst/>
          </a:prstGeom>
          <a:noFill/>
          <a:ln>
            <a:noFill/>
          </a:ln>
        </p:spPr>
        <p:txBody>
          <a:bodyPr anchorCtr="1" anchor="b" bIns="0" lIns="0" spcFirstLastPara="1" rIns="0" wrap="square" tIns="0">
            <a:noAutofit/>
          </a:bodyPr>
          <a:lstStyle>
            <a:lvl1pPr lvl="0" algn="ctr">
              <a:lnSpc>
                <a:spcPct val="86363"/>
              </a:lnSpc>
              <a:spcBef>
                <a:spcPts val="0"/>
              </a:spcBef>
              <a:spcAft>
                <a:spcPts val="0"/>
              </a:spcAft>
              <a:buClr>
                <a:srgbClr val="FFFFFF"/>
              </a:buClr>
              <a:buSzPts val="3300"/>
              <a:buFont typeface="Calibri"/>
              <a:buNone/>
              <a:defRPr b="1" sz="3300" cap="none">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8"/>
          <p:cNvSpPr txBox="1"/>
          <p:nvPr>
            <p:ph idx="1" type="subTitle"/>
          </p:nvPr>
        </p:nvSpPr>
        <p:spPr>
          <a:xfrm>
            <a:off x="288697" y="2600397"/>
            <a:ext cx="8573264" cy="554811"/>
          </a:xfrm>
          <a:prstGeom prst="rect">
            <a:avLst/>
          </a:prstGeom>
          <a:noFill/>
          <a:ln>
            <a:noFill/>
          </a:ln>
        </p:spPr>
        <p:txBody>
          <a:bodyPr anchorCtr="1" anchor="t" bIns="0" lIns="0" spcFirstLastPara="1" rIns="0" wrap="square" tIns="0">
            <a:noAutofit/>
          </a:bodyPr>
          <a:lstStyle>
            <a:lvl1pPr lvl="0" algn="ctr">
              <a:lnSpc>
                <a:spcPct val="90000"/>
              </a:lnSpc>
              <a:spcBef>
                <a:spcPts val="0"/>
              </a:spcBef>
              <a:spcAft>
                <a:spcPts val="0"/>
              </a:spcAft>
              <a:buClr>
                <a:srgbClr val="FFFFFF"/>
              </a:buClr>
              <a:buSzPts val="1500"/>
              <a:buNone/>
              <a:defRPr sz="1500">
                <a:solidFill>
                  <a:srgbClr val="FFFFFF"/>
                </a:solidFill>
                <a:latin typeface="Calibri"/>
                <a:ea typeface="Calibri"/>
                <a:cs typeface="Calibri"/>
                <a:sym typeface="Calibri"/>
              </a:defRPr>
            </a:lvl1pPr>
            <a:lvl2pPr lvl="1" algn="ctr">
              <a:lnSpc>
                <a:spcPct val="100000"/>
              </a:lnSpc>
              <a:spcBef>
                <a:spcPts val="180"/>
              </a:spcBef>
              <a:spcAft>
                <a:spcPts val="0"/>
              </a:spcAft>
              <a:buClr>
                <a:srgbClr val="929293"/>
              </a:buClr>
              <a:buSzPts val="900"/>
              <a:buNone/>
              <a:defRPr>
                <a:solidFill>
                  <a:srgbClr val="929293"/>
                </a:solidFill>
              </a:defRPr>
            </a:lvl2pPr>
            <a:lvl3pPr lvl="2" algn="ctr">
              <a:lnSpc>
                <a:spcPct val="100000"/>
              </a:lnSpc>
              <a:spcBef>
                <a:spcPts val="169"/>
              </a:spcBef>
              <a:spcAft>
                <a:spcPts val="0"/>
              </a:spcAft>
              <a:buClr>
                <a:srgbClr val="929293"/>
              </a:buClr>
              <a:buSzPts val="844"/>
              <a:buNone/>
              <a:defRPr>
                <a:solidFill>
                  <a:srgbClr val="929293"/>
                </a:solidFill>
              </a:defRPr>
            </a:lvl3pPr>
            <a:lvl4pPr lvl="3" algn="ctr">
              <a:lnSpc>
                <a:spcPct val="100000"/>
              </a:lnSpc>
              <a:spcBef>
                <a:spcPts val="146"/>
              </a:spcBef>
              <a:spcAft>
                <a:spcPts val="0"/>
              </a:spcAft>
              <a:buClr>
                <a:srgbClr val="929293"/>
              </a:buClr>
              <a:buSzPts val="731"/>
              <a:buNone/>
              <a:defRPr>
                <a:solidFill>
                  <a:srgbClr val="929293"/>
                </a:solidFill>
              </a:defRPr>
            </a:lvl4pPr>
            <a:lvl5pPr lvl="4" algn="ctr">
              <a:lnSpc>
                <a:spcPct val="100000"/>
              </a:lnSpc>
              <a:spcBef>
                <a:spcPts val="135"/>
              </a:spcBef>
              <a:spcAft>
                <a:spcPts val="0"/>
              </a:spcAft>
              <a:buClr>
                <a:srgbClr val="929293"/>
              </a:buClr>
              <a:buSzPts val="675"/>
              <a:buNone/>
              <a:defRPr>
                <a:solidFill>
                  <a:srgbClr val="929293"/>
                </a:solidFill>
              </a:defRPr>
            </a:lvl5pPr>
            <a:lvl6pPr lvl="5" algn="ctr">
              <a:lnSpc>
                <a:spcPct val="100000"/>
              </a:lnSpc>
              <a:spcBef>
                <a:spcPts val="225"/>
              </a:spcBef>
              <a:spcAft>
                <a:spcPts val="0"/>
              </a:spcAft>
              <a:buClr>
                <a:srgbClr val="929293"/>
              </a:buClr>
              <a:buSzPts val="1125"/>
              <a:buNone/>
              <a:defRPr>
                <a:solidFill>
                  <a:srgbClr val="929293"/>
                </a:solidFill>
              </a:defRPr>
            </a:lvl6pPr>
            <a:lvl7pPr lvl="6" algn="ctr">
              <a:lnSpc>
                <a:spcPct val="100000"/>
              </a:lnSpc>
              <a:spcBef>
                <a:spcPts val="225"/>
              </a:spcBef>
              <a:spcAft>
                <a:spcPts val="0"/>
              </a:spcAft>
              <a:buClr>
                <a:srgbClr val="929293"/>
              </a:buClr>
              <a:buSzPts val="1125"/>
              <a:buNone/>
              <a:defRPr>
                <a:solidFill>
                  <a:srgbClr val="929293"/>
                </a:solidFill>
              </a:defRPr>
            </a:lvl7pPr>
            <a:lvl8pPr lvl="7" algn="ctr">
              <a:lnSpc>
                <a:spcPct val="100000"/>
              </a:lnSpc>
              <a:spcBef>
                <a:spcPts val="225"/>
              </a:spcBef>
              <a:spcAft>
                <a:spcPts val="0"/>
              </a:spcAft>
              <a:buClr>
                <a:srgbClr val="929293"/>
              </a:buClr>
              <a:buSzPts val="1125"/>
              <a:buNone/>
              <a:defRPr>
                <a:solidFill>
                  <a:srgbClr val="929293"/>
                </a:solidFill>
              </a:defRPr>
            </a:lvl8pPr>
            <a:lvl9pPr lvl="8" algn="ctr">
              <a:lnSpc>
                <a:spcPct val="100000"/>
              </a:lnSpc>
              <a:spcBef>
                <a:spcPts val="225"/>
              </a:spcBef>
              <a:spcAft>
                <a:spcPts val="0"/>
              </a:spcAft>
              <a:buClr>
                <a:srgbClr val="929293"/>
              </a:buClr>
              <a:buSzPts val="1125"/>
              <a:buNone/>
              <a:defRPr>
                <a:solidFill>
                  <a:srgbClr val="929293"/>
                </a:solidFill>
              </a:defRPr>
            </a:lvl9pPr>
          </a:lstStyle>
          <a:p/>
        </p:txBody>
      </p:sp>
      <p:pic>
        <p:nvPicPr>
          <p:cNvPr id="29" name="Google Shape;29;p58"/>
          <p:cNvPicPr preferRelativeResize="0"/>
          <p:nvPr/>
        </p:nvPicPr>
        <p:blipFill rotWithShape="1">
          <a:blip r:embed="rId3">
            <a:alphaModFix/>
          </a:blip>
          <a:srcRect b="0" l="0" r="0" t="0"/>
          <a:stretch/>
        </p:blipFill>
        <p:spPr>
          <a:xfrm>
            <a:off x="2237677" y="4558213"/>
            <a:ext cx="1329206" cy="249226"/>
          </a:xfrm>
          <a:prstGeom prst="rect">
            <a:avLst/>
          </a:prstGeom>
          <a:noFill/>
          <a:ln>
            <a:noFill/>
          </a:ln>
        </p:spPr>
      </p:pic>
      <p:pic>
        <p:nvPicPr>
          <p:cNvPr descr="University of California, Berkeley – Logos Download" id="30" name="Google Shape;30;p58"/>
          <p:cNvPicPr preferRelativeResize="0"/>
          <p:nvPr/>
        </p:nvPicPr>
        <p:blipFill rotWithShape="1">
          <a:blip r:embed="rId4">
            <a:alphaModFix/>
          </a:blip>
          <a:srcRect b="0" l="0" r="0" t="0"/>
          <a:stretch/>
        </p:blipFill>
        <p:spPr>
          <a:xfrm>
            <a:off x="4049122" y="4521878"/>
            <a:ext cx="1045756" cy="321896"/>
          </a:xfrm>
          <a:prstGeom prst="rect">
            <a:avLst/>
          </a:prstGeom>
          <a:noFill/>
          <a:ln>
            <a:noFill/>
          </a:ln>
        </p:spPr>
      </p:pic>
      <p:pic>
        <p:nvPicPr>
          <p:cNvPr descr="Primary Wordmark | UC Santa Barbara | Brand Guidelines" id="31" name="Google Shape;31;p58"/>
          <p:cNvPicPr preferRelativeResize="0"/>
          <p:nvPr/>
        </p:nvPicPr>
        <p:blipFill rotWithShape="1">
          <a:blip r:embed="rId5">
            <a:alphaModFix/>
          </a:blip>
          <a:srcRect b="25267" l="22696" r="22013" t="29007"/>
          <a:stretch/>
        </p:blipFill>
        <p:spPr>
          <a:xfrm>
            <a:off x="5503729" y="4521878"/>
            <a:ext cx="2041931" cy="32189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Slide - White+Seal">
  <p:cSld name="7_Title Slide - White+Seal">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59"/>
          <p:cNvSpPr txBox="1"/>
          <p:nvPr>
            <p:ph type="ctrTitle"/>
          </p:nvPr>
        </p:nvSpPr>
        <p:spPr>
          <a:xfrm>
            <a:off x="288697" y="999705"/>
            <a:ext cx="8573264" cy="1496592"/>
          </a:xfrm>
          <a:prstGeom prst="rect">
            <a:avLst/>
          </a:prstGeom>
          <a:noFill/>
          <a:ln>
            <a:noFill/>
          </a:ln>
        </p:spPr>
        <p:txBody>
          <a:bodyPr anchorCtr="1" anchor="b" bIns="0" lIns="0" spcFirstLastPara="1" rIns="0" wrap="square" tIns="0">
            <a:noAutofit/>
          </a:bodyPr>
          <a:lstStyle>
            <a:lvl1pPr lvl="0" algn="ctr">
              <a:lnSpc>
                <a:spcPct val="86363"/>
              </a:lnSpc>
              <a:spcBef>
                <a:spcPts val="0"/>
              </a:spcBef>
              <a:spcAft>
                <a:spcPts val="0"/>
              </a:spcAft>
              <a:buClr>
                <a:srgbClr val="FFFFFF"/>
              </a:buClr>
              <a:buSzPts val="3300"/>
              <a:buFont typeface="Calibri"/>
              <a:buNone/>
              <a:defRPr b="1" sz="3300" cap="none">
                <a:solidFill>
                  <a:srgbClr val="FFFFFF"/>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9"/>
          <p:cNvSpPr txBox="1"/>
          <p:nvPr>
            <p:ph idx="1" type="subTitle"/>
          </p:nvPr>
        </p:nvSpPr>
        <p:spPr>
          <a:xfrm>
            <a:off x="288697" y="2600397"/>
            <a:ext cx="8573264" cy="554811"/>
          </a:xfrm>
          <a:prstGeom prst="rect">
            <a:avLst/>
          </a:prstGeom>
          <a:noFill/>
          <a:ln>
            <a:noFill/>
          </a:ln>
        </p:spPr>
        <p:txBody>
          <a:bodyPr anchorCtr="1" anchor="t" bIns="0" lIns="0" spcFirstLastPara="1" rIns="0" wrap="square" tIns="0">
            <a:noAutofit/>
          </a:bodyPr>
          <a:lstStyle>
            <a:lvl1pPr lvl="0" algn="ctr">
              <a:lnSpc>
                <a:spcPct val="90000"/>
              </a:lnSpc>
              <a:spcBef>
                <a:spcPts val="0"/>
              </a:spcBef>
              <a:spcAft>
                <a:spcPts val="0"/>
              </a:spcAft>
              <a:buClr>
                <a:srgbClr val="FFFFFF"/>
              </a:buClr>
              <a:buSzPts val="1500"/>
              <a:buNone/>
              <a:defRPr sz="1500">
                <a:solidFill>
                  <a:srgbClr val="FFFFFF"/>
                </a:solidFill>
                <a:latin typeface="Calibri"/>
                <a:ea typeface="Calibri"/>
                <a:cs typeface="Calibri"/>
                <a:sym typeface="Calibri"/>
              </a:defRPr>
            </a:lvl1pPr>
            <a:lvl2pPr lvl="1" algn="ctr">
              <a:lnSpc>
                <a:spcPct val="100000"/>
              </a:lnSpc>
              <a:spcBef>
                <a:spcPts val="180"/>
              </a:spcBef>
              <a:spcAft>
                <a:spcPts val="0"/>
              </a:spcAft>
              <a:buClr>
                <a:srgbClr val="929293"/>
              </a:buClr>
              <a:buSzPts val="900"/>
              <a:buNone/>
              <a:defRPr>
                <a:solidFill>
                  <a:srgbClr val="929293"/>
                </a:solidFill>
              </a:defRPr>
            </a:lvl2pPr>
            <a:lvl3pPr lvl="2" algn="ctr">
              <a:lnSpc>
                <a:spcPct val="100000"/>
              </a:lnSpc>
              <a:spcBef>
                <a:spcPts val="169"/>
              </a:spcBef>
              <a:spcAft>
                <a:spcPts val="0"/>
              </a:spcAft>
              <a:buClr>
                <a:srgbClr val="929293"/>
              </a:buClr>
              <a:buSzPts val="844"/>
              <a:buNone/>
              <a:defRPr>
                <a:solidFill>
                  <a:srgbClr val="929293"/>
                </a:solidFill>
              </a:defRPr>
            </a:lvl3pPr>
            <a:lvl4pPr lvl="3" algn="ctr">
              <a:lnSpc>
                <a:spcPct val="100000"/>
              </a:lnSpc>
              <a:spcBef>
                <a:spcPts val="146"/>
              </a:spcBef>
              <a:spcAft>
                <a:spcPts val="0"/>
              </a:spcAft>
              <a:buClr>
                <a:srgbClr val="929293"/>
              </a:buClr>
              <a:buSzPts val="731"/>
              <a:buNone/>
              <a:defRPr>
                <a:solidFill>
                  <a:srgbClr val="929293"/>
                </a:solidFill>
              </a:defRPr>
            </a:lvl4pPr>
            <a:lvl5pPr lvl="4" algn="ctr">
              <a:lnSpc>
                <a:spcPct val="100000"/>
              </a:lnSpc>
              <a:spcBef>
                <a:spcPts val="135"/>
              </a:spcBef>
              <a:spcAft>
                <a:spcPts val="0"/>
              </a:spcAft>
              <a:buClr>
                <a:srgbClr val="929293"/>
              </a:buClr>
              <a:buSzPts val="675"/>
              <a:buNone/>
              <a:defRPr>
                <a:solidFill>
                  <a:srgbClr val="929293"/>
                </a:solidFill>
              </a:defRPr>
            </a:lvl5pPr>
            <a:lvl6pPr lvl="5" algn="ctr">
              <a:lnSpc>
                <a:spcPct val="100000"/>
              </a:lnSpc>
              <a:spcBef>
                <a:spcPts val="225"/>
              </a:spcBef>
              <a:spcAft>
                <a:spcPts val="0"/>
              </a:spcAft>
              <a:buClr>
                <a:srgbClr val="929293"/>
              </a:buClr>
              <a:buSzPts val="1125"/>
              <a:buNone/>
              <a:defRPr>
                <a:solidFill>
                  <a:srgbClr val="929293"/>
                </a:solidFill>
              </a:defRPr>
            </a:lvl6pPr>
            <a:lvl7pPr lvl="6" algn="ctr">
              <a:lnSpc>
                <a:spcPct val="100000"/>
              </a:lnSpc>
              <a:spcBef>
                <a:spcPts val="225"/>
              </a:spcBef>
              <a:spcAft>
                <a:spcPts val="0"/>
              </a:spcAft>
              <a:buClr>
                <a:srgbClr val="929293"/>
              </a:buClr>
              <a:buSzPts val="1125"/>
              <a:buNone/>
              <a:defRPr>
                <a:solidFill>
                  <a:srgbClr val="929293"/>
                </a:solidFill>
              </a:defRPr>
            </a:lvl7pPr>
            <a:lvl8pPr lvl="7" algn="ctr">
              <a:lnSpc>
                <a:spcPct val="100000"/>
              </a:lnSpc>
              <a:spcBef>
                <a:spcPts val="225"/>
              </a:spcBef>
              <a:spcAft>
                <a:spcPts val="0"/>
              </a:spcAft>
              <a:buClr>
                <a:srgbClr val="929293"/>
              </a:buClr>
              <a:buSzPts val="1125"/>
              <a:buNone/>
              <a:defRPr>
                <a:solidFill>
                  <a:srgbClr val="929293"/>
                </a:solidFill>
              </a:defRPr>
            </a:lvl8pPr>
            <a:lvl9pPr lvl="8" algn="ctr">
              <a:lnSpc>
                <a:spcPct val="100000"/>
              </a:lnSpc>
              <a:spcBef>
                <a:spcPts val="225"/>
              </a:spcBef>
              <a:spcAft>
                <a:spcPts val="0"/>
              </a:spcAft>
              <a:buClr>
                <a:srgbClr val="929293"/>
              </a:buClr>
              <a:buSzPts val="1125"/>
              <a:buNone/>
              <a:defRPr>
                <a:solidFill>
                  <a:srgbClr val="92929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ection Slide-White">
  <p:cSld name="2_Section Slide-White">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60"/>
          <p:cNvSpPr txBox="1"/>
          <p:nvPr>
            <p:ph type="ctrTitle"/>
          </p:nvPr>
        </p:nvSpPr>
        <p:spPr>
          <a:xfrm>
            <a:off x="288702" y="399603"/>
            <a:ext cx="8548212" cy="1102519"/>
          </a:xfrm>
          <a:prstGeom prst="rect">
            <a:avLst/>
          </a:prstGeom>
          <a:noFill/>
          <a:ln>
            <a:noFill/>
          </a:ln>
        </p:spPr>
        <p:txBody>
          <a:bodyPr anchorCtr="0" anchor="b" bIns="0" lIns="0" spcFirstLastPara="1" rIns="0" wrap="square" tIns="0">
            <a:noAutofit/>
          </a:bodyPr>
          <a:lstStyle>
            <a:lvl1pPr lvl="0" algn="l">
              <a:lnSpc>
                <a:spcPct val="83333"/>
              </a:lnSpc>
              <a:spcBef>
                <a:spcPts val="0"/>
              </a:spcBef>
              <a:spcAft>
                <a:spcPts val="0"/>
              </a:spcAft>
              <a:buClr>
                <a:srgbClr val="006C92"/>
              </a:buClr>
              <a:buSzPts val="2700"/>
              <a:buFont typeface="Calibri"/>
              <a:buNone/>
              <a:defRPr b="1" sz="2700" cap="none">
                <a:solidFill>
                  <a:srgbClr val="006C9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60"/>
          <p:cNvSpPr txBox="1"/>
          <p:nvPr>
            <p:ph idx="1" type="subTitle"/>
          </p:nvPr>
        </p:nvSpPr>
        <p:spPr>
          <a:xfrm>
            <a:off x="288702" y="1611770"/>
            <a:ext cx="8548212" cy="1714904"/>
          </a:xfrm>
          <a:prstGeom prst="rect">
            <a:avLst/>
          </a:prstGeom>
          <a:noFill/>
          <a:ln>
            <a:noFill/>
          </a:ln>
        </p:spPr>
        <p:txBody>
          <a:bodyPr anchorCtr="0" anchor="t" bIns="0" lIns="0" spcFirstLastPara="1" rIns="0" wrap="square" tIns="0">
            <a:noAutofit/>
          </a:bodyPr>
          <a:lstStyle>
            <a:lvl1pPr lvl="0" algn="l">
              <a:lnSpc>
                <a:spcPct val="90000"/>
              </a:lnSpc>
              <a:spcBef>
                <a:spcPts val="300"/>
              </a:spcBef>
              <a:spcAft>
                <a:spcPts val="0"/>
              </a:spcAft>
              <a:buClr>
                <a:srgbClr val="006C92"/>
              </a:buClr>
              <a:buSzPts val="1500"/>
              <a:buNone/>
              <a:defRPr sz="1500">
                <a:solidFill>
                  <a:srgbClr val="006C92"/>
                </a:solidFill>
              </a:defRPr>
            </a:lvl1pPr>
            <a:lvl2pPr lvl="1" algn="ctr">
              <a:lnSpc>
                <a:spcPct val="100000"/>
              </a:lnSpc>
              <a:spcBef>
                <a:spcPts val="180"/>
              </a:spcBef>
              <a:spcAft>
                <a:spcPts val="0"/>
              </a:spcAft>
              <a:buClr>
                <a:srgbClr val="929293"/>
              </a:buClr>
              <a:buSzPts val="900"/>
              <a:buNone/>
              <a:defRPr>
                <a:solidFill>
                  <a:srgbClr val="929293"/>
                </a:solidFill>
              </a:defRPr>
            </a:lvl2pPr>
            <a:lvl3pPr lvl="2" algn="ctr">
              <a:lnSpc>
                <a:spcPct val="100000"/>
              </a:lnSpc>
              <a:spcBef>
                <a:spcPts val="169"/>
              </a:spcBef>
              <a:spcAft>
                <a:spcPts val="0"/>
              </a:spcAft>
              <a:buClr>
                <a:srgbClr val="929293"/>
              </a:buClr>
              <a:buSzPts val="844"/>
              <a:buNone/>
              <a:defRPr>
                <a:solidFill>
                  <a:srgbClr val="929293"/>
                </a:solidFill>
              </a:defRPr>
            </a:lvl3pPr>
            <a:lvl4pPr lvl="3" algn="ctr">
              <a:lnSpc>
                <a:spcPct val="100000"/>
              </a:lnSpc>
              <a:spcBef>
                <a:spcPts val="146"/>
              </a:spcBef>
              <a:spcAft>
                <a:spcPts val="0"/>
              </a:spcAft>
              <a:buClr>
                <a:srgbClr val="929293"/>
              </a:buClr>
              <a:buSzPts val="731"/>
              <a:buNone/>
              <a:defRPr>
                <a:solidFill>
                  <a:srgbClr val="929293"/>
                </a:solidFill>
              </a:defRPr>
            </a:lvl4pPr>
            <a:lvl5pPr lvl="4" algn="ctr">
              <a:lnSpc>
                <a:spcPct val="100000"/>
              </a:lnSpc>
              <a:spcBef>
                <a:spcPts val="135"/>
              </a:spcBef>
              <a:spcAft>
                <a:spcPts val="0"/>
              </a:spcAft>
              <a:buClr>
                <a:srgbClr val="929293"/>
              </a:buClr>
              <a:buSzPts val="675"/>
              <a:buNone/>
              <a:defRPr>
                <a:solidFill>
                  <a:srgbClr val="929293"/>
                </a:solidFill>
              </a:defRPr>
            </a:lvl5pPr>
            <a:lvl6pPr lvl="5" algn="ctr">
              <a:lnSpc>
                <a:spcPct val="100000"/>
              </a:lnSpc>
              <a:spcBef>
                <a:spcPts val="225"/>
              </a:spcBef>
              <a:spcAft>
                <a:spcPts val="0"/>
              </a:spcAft>
              <a:buClr>
                <a:srgbClr val="929293"/>
              </a:buClr>
              <a:buSzPts val="1125"/>
              <a:buNone/>
              <a:defRPr>
                <a:solidFill>
                  <a:srgbClr val="929293"/>
                </a:solidFill>
              </a:defRPr>
            </a:lvl6pPr>
            <a:lvl7pPr lvl="6" algn="ctr">
              <a:lnSpc>
                <a:spcPct val="100000"/>
              </a:lnSpc>
              <a:spcBef>
                <a:spcPts val="225"/>
              </a:spcBef>
              <a:spcAft>
                <a:spcPts val="0"/>
              </a:spcAft>
              <a:buClr>
                <a:srgbClr val="929293"/>
              </a:buClr>
              <a:buSzPts val="1125"/>
              <a:buNone/>
              <a:defRPr>
                <a:solidFill>
                  <a:srgbClr val="929293"/>
                </a:solidFill>
              </a:defRPr>
            </a:lvl7pPr>
            <a:lvl8pPr lvl="7" algn="ctr">
              <a:lnSpc>
                <a:spcPct val="100000"/>
              </a:lnSpc>
              <a:spcBef>
                <a:spcPts val="225"/>
              </a:spcBef>
              <a:spcAft>
                <a:spcPts val="0"/>
              </a:spcAft>
              <a:buClr>
                <a:srgbClr val="929293"/>
              </a:buClr>
              <a:buSzPts val="1125"/>
              <a:buNone/>
              <a:defRPr>
                <a:solidFill>
                  <a:srgbClr val="929293"/>
                </a:solidFill>
              </a:defRPr>
            </a:lvl8pPr>
            <a:lvl9pPr lvl="8" algn="ctr">
              <a:lnSpc>
                <a:spcPct val="100000"/>
              </a:lnSpc>
              <a:spcBef>
                <a:spcPts val="225"/>
              </a:spcBef>
              <a:spcAft>
                <a:spcPts val="0"/>
              </a:spcAft>
              <a:buClr>
                <a:srgbClr val="929293"/>
              </a:buClr>
              <a:buSzPts val="1125"/>
              <a:buNone/>
              <a:defRPr>
                <a:solidFill>
                  <a:srgbClr val="929293"/>
                </a:solidFill>
              </a:defRPr>
            </a:lvl9pPr>
          </a:lstStyle>
          <a:p/>
        </p:txBody>
      </p:sp>
      <p:sp>
        <p:nvSpPr>
          <p:cNvPr id="38" name="Google Shape;38;p60"/>
          <p:cNvSpPr txBox="1"/>
          <p:nvPr/>
        </p:nvSpPr>
        <p:spPr>
          <a:xfrm>
            <a:off x="178698" y="4681005"/>
            <a:ext cx="6923371" cy="27699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200"/>
              <a:buFont typeface="Calibri"/>
              <a:buNone/>
            </a:pPr>
            <a:r>
              <a:rPr b="0" i="0" lang="en-US" sz="1200" u="none" cap="none" strike="noStrike">
                <a:solidFill>
                  <a:schemeClr val="lt1"/>
                </a:solidFill>
                <a:latin typeface="Calibri"/>
                <a:ea typeface="Calibri"/>
                <a:cs typeface="Calibri"/>
                <a:sym typeface="Calibri"/>
              </a:rPr>
              <a:t>COMPUTER SCIENCE AND ENGINEERING </a:t>
            </a:r>
            <a:r>
              <a:rPr b="0" i="0" lang="en-US" sz="1200" u="none" cap="none" strike="noStrike">
                <a:solidFill>
                  <a:srgbClr val="00C6D7"/>
                </a:solidFill>
                <a:latin typeface="Calibri"/>
                <a:ea typeface="Calibri"/>
                <a:cs typeface="Calibri"/>
                <a:sym typeface="Calibri"/>
              </a:rPr>
              <a:t>| </a:t>
            </a:r>
            <a:r>
              <a:rPr b="0" i="0" lang="en-US" sz="1200" u="none" cap="none" strike="noStrike">
                <a:solidFill>
                  <a:schemeClr val="lt1"/>
                </a:solidFill>
                <a:latin typeface="Calibri"/>
                <a:ea typeface="Calibri"/>
                <a:cs typeface="Calibri"/>
                <a:sym typeface="Calibri"/>
              </a:rPr>
              <a:t>LAB NAME HERE</a:t>
            </a:r>
            <a:endParaRPr b="0" i="0" sz="1400" u="none" cap="none" strike="noStrike">
              <a:solidFill>
                <a:srgbClr val="000000"/>
              </a:solidFill>
              <a:latin typeface="Arial"/>
              <a:ea typeface="Arial"/>
              <a:cs typeface="Arial"/>
              <a:sym typeface="Arial"/>
            </a:endParaRPr>
          </a:p>
        </p:txBody>
      </p:sp>
      <p:pic>
        <p:nvPicPr>
          <p:cNvPr id="39" name="Google Shape;39;p60"/>
          <p:cNvPicPr preferRelativeResize="0"/>
          <p:nvPr/>
        </p:nvPicPr>
        <p:blipFill rotWithShape="1">
          <a:blip r:embed="rId3">
            <a:alphaModFix/>
          </a:blip>
          <a:srcRect b="0" l="0" r="0" t="0"/>
          <a:stretch/>
        </p:blipFill>
        <p:spPr>
          <a:xfrm>
            <a:off x="4222481" y="4690857"/>
            <a:ext cx="1329206" cy="249226"/>
          </a:xfrm>
          <a:prstGeom prst="rect">
            <a:avLst/>
          </a:prstGeom>
          <a:noFill/>
          <a:ln>
            <a:noFill/>
          </a:ln>
        </p:spPr>
      </p:pic>
      <p:pic>
        <p:nvPicPr>
          <p:cNvPr descr="University of California, Berkeley – Logos Download" id="40" name="Google Shape;40;p60"/>
          <p:cNvPicPr preferRelativeResize="0"/>
          <p:nvPr/>
        </p:nvPicPr>
        <p:blipFill rotWithShape="1">
          <a:blip r:embed="rId4">
            <a:alphaModFix/>
          </a:blip>
          <a:srcRect b="0" l="0" r="0" t="0"/>
          <a:stretch/>
        </p:blipFill>
        <p:spPr>
          <a:xfrm>
            <a:off x="5853133" y="4685793"/>
            <a:ext cx="1045756" cy="321896"/>
          </a:xfrm>
          <a:prstGeom prst="rect">
            <a:avLst/>
          </a:prstGeom>
          <a:noFill/>
          <a:ln>
            <a:noFill/>
          </a:ln>
        </p:spPr>
      </p:pic>
      <p:pic>
        <p:nvPicPr>
          <p:cNvPr descr="Primary Wordmark | UC Santa Barbara | Brand Guidelines" id="41" name="Google Shape;41;p60"/>
          <p:cNvPicPr preferRelativeResize="0"/>
          <p:nvPr/>
        </p:nvPicPr>
        <p:blipFill rotWithShape="1">
          <a:blip r:embed="rId5">
            <a:alphaModFix/>
          </a:blip>
          <a:srcRect b="25267" l="22696" r="22013" t="29007"/>
          <a:stretch/>
        </p:blipFill>
        <p:spPr>
          <a:xfrm>
            <a:off x="7050031" y="4661967"/>
            <a:ext cx="2041931" cy="32189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ection Slide-White">
  <p:cSld name="3_Section Slide-White">
    <p:bg>
      <p:bgPr>
        <a:blipFill>
          <a:blip r:embed="rId2">
            <a:alphaModFix/>
          </a:blip>
          <a:stretch>
            <a:fillRect/>
          </a:stretch>
        </a:blipFill>
      </p:bgPr>
    </p:bg>
    <p:spTree>
      <p:nvGrpSpPr>
        <p:cNvPr id="42" name="Shape 42"/>
        <p:cNvGrpSpPr/>
        <p:nvPr/>
      </p:nvGrpSpPr>
      <p:grpSpPr>
        <a:xfrm>
          <a:off x="0" y="0"/>
          <a:ext cx="0" cy="0"/>
          <a:chOff x="0" y="0"/>
          <a:chExt cx="0" cy="0"/>
        </a:xfrm>
      </p:grpSpPr>
      <p:sp>
        <p:nvSpPr>
          <p:cNvPr id="43" name="Google Shape;43;p61"/>
          <p:cNvSpPr txBox="1"/>
          <p:nvPr>
            <p:ph type="ctrTitle"/>
          </p:nvPr>
        </p:nvSpPr>
        <p:spPr>
          <a:xfrm>
            <a:off x="288702" y="0"/>
            <a:ext cx="8548212" cy="909940"/>
          </a:xfrm>
          <a:prstGeom prst="rect">
            <a:avLst/>
          </a:prstGeom>
          <a:noFill/>
          <a:ln>
            <a:noFill/>
          </a:ln>
        </p:spPr>
        <p:txBody>
          <a:bodyPr anchorCtr="0" anchor="b" bIns="0" lIns="0" spcFirstLastPara="1" rIns="0" wrap="square" tIns="0">
            <a:noAutofit/>
          </a:bodyPr>
          <a:lstStyle>
            <a:lvl1pPr lvl="0" algn="l">
              <a:lnSpc>
                <a:spcPct val="83333"/>
              </a:lnSpc>
              <a:spcBef>
                <a:spcPts val="0"/>
              </a:spcBef>
              <a:spcAft>
                <a:spcPts val="0"/>
              </a:spcAft>
              <a:buClr>
                <a:schemeClr val="lt1"/>
              </a:buClr>
              <a:buSzPts val="2700"/>
              <a:buFont typeface="Calibri"/>
              <a:buNone/>
              <a:defRPr b="1" sz="2700" cap="none">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1"/>
          <p:cNvSpPr txBox="1"/>
          <p:nvPr>
            <p:ph idx="1" type="subTitle"/>
          </p:nvPr>
        </p:nvSpPr>
        <p:spPr>
          <a:xfrm>
            <a:off x="288702" y="1407193"/>
            <a:ext cx="2546777" cy="3224258"/>
          </a:xfrm>
          <a:prstGeom prst="rect">
            <a:avLst/>
          </a:prstGeom>
          <a:noFill/>
          <a:ln>
            <a:noFill/>
          </a:ln>
        </p:spPr>
        <p:txBody>
          <a:bodyPr anchorCtr="0" anchor="t" bIns="0" lIns="0" spcFirstLastPara="1" rIns="0" wrap="square" tIns="0">
            <a:noAutofit/>
          </a:bodyPr>
          <a:lstStyle>
            <a:lvl1pPr lvl="0" marR="0" algn="l">
              <a:lnSpc>
                <a:spcPct val="90000"/>
              </a:lnSpc>
              <a:spcBef>
                <a:spcPts val="300"/>
              </a:spcBef>
              <a:spcAft>
                <a:spcPts val="0"/>
              </a:spcAft>
              <a:buClr>
                <a:srgbClr val="006C92"/>
              </a:buClr>
              <a:buSzPts val="1500"/>
              <a:buFont typeface="Arial"/>
              <a:buNone/>
              <a:defRPr sz="1500">
                <a:solidFill>
                  <a:srgbClr val="006C92"/>
                </a:solidFill>
              </a:defRPr>
            </a:lvl1pPr>
            <a:lvl2pPr lvl="1" algn="ctr">
              <a:lnSpc>
                <a:spcPct val="100000"/>
              </a:lnSpc>
              <a:spcBef>
                <a:spcPts val="180"/>
              </a:spcBef>
              <a:spcAft>
                <a:spcPts val="0"/>
              </a:spcAft>
              <a:buClr>
                <a:srgbClr val="929293"/>
              </a:buClr>
              <a:buSzPts val="900"/>
              <a:buNone/>
              <a:defRPr>
                <a:solidFill>
                  <a:srgbClr val="929293"/>
                </a:solidFill>
              </a:defRPr>
            </a:lvl2pPr>
            <a:lvl3pPr lvl="2" algn="ctr">
              <a:lnSpc>
                <a:spcPct val="100000"/>
              </a:lnSpc>
              <a:spcBef>
                <a:spcPts val="169"/>
              </a:spcBef>
              <a:spcAft>
                <a:spcPts val="0"/>
              </a:spcAft>
              <a:buClr>
                <a:srgbClr val="929293"/>
              </a:buClr>
              <a:buSzPts val="844"/>
              <a:buNone/>
              <a:defRPr>
                <a:solidFill>
                  <a:srgbClr val="929293"/>
                </a:solidFill>
              </a:defRPr>
            </a:lvl3pPr>
            <a:lvl4pPr lvl="3" algn="ctr">
              <a:lnSpc>
                <a:spcPct val="100000"/>
              </a:lnSpc>
              <a:spcBef>
                <a:spcPts val="146"/>
              </a:spcBef>
              <a:spcAft>
                <a:spcPts val="0"/>
              </a:spcAft>
              <a:buClr>
                <a:srgbClr val="929293"/>
              </a:buClr>
              <a:buSzPts val="731"/>
              <a:buNone/>
              <a:defRPr>
                <a:solidFill>
                  <a:srgbClr val="929293"/>
                </a:solidFill>
              </a:defRPr>
            </a:lvl4pPr>
            <a:lvl5pPr lvl="4" algn="ctr">
              <a:lnSpc>
                <a:spcPct val="100000"/>
              </a:lnSpc>
              <a:spcBef>
                <a:spcPts val="135"/>
              </a:spcBef>
              <a:spcAft>
                <a:spcPts val="0"/>
              </a:spcAft>
              <a:buClr>
                <a:srgbClr val="929293"/>
              </a:buClr>
              <a:buSzPts val="675"/>
              <a:buNone/>
              <a:defRPr>
                <a:solidFill>
                  <a:srgbClr val="929293"/>
                </a:solidFill>
              </a:defRPr>
            </a:lvl5pPr>
            <a:lvl6pPr lvl="5" algn="ctr">
              <a:lnSpc>
                <a:spcPct val="100000"/>
              </a:lnSpc>
              <a:spcBef>
                <a:spcPts val="225"/>
              </a:spcBef>
              <a:spcAft>
                <a:spcPts val="0"/>
              </a:spcAft>
              <a:buClr>
                <a:srgbClr val="929293"/>
              </a:buClr>
              <a:buSzPts val="1125"/>
              <a:buNone/>
              <a:defRPr>
                <a:solidFill>
                  <a:srgbClr val="929293"/>
                </a:solidFill>
              </a:defRPr>
            </a:lvl6pPr>
            <a:lvl7pPr lvl="6" algn="ctr">
              <a:lnSpc>
                <a:spcPct val="100000"/>
              </a:lnSpc>
              <a:spcBef>
                <a:spcPts val="225"/>
              </a:spcBef>
              <a:spcAft>
                <a:spcPts val="0"/>
              </a:spcAft>
              <a:buClr>
                <a:srgbClr val="929293"/>
              </a:buClr>
              <a:buSzPts val="1125"/>
              <a:buNone/>
              <a:defRPr>
                <a:solidFill>
                  <a:srgbClr val="929293"/>
                </a:solidFill>
              </a:defRPr>
            </a:lvl7pPr>
            <a:lvl8pPr lvl="7" algn="ctr">
              <a:lnSpc>
                <a:spcPct val="100000"/>
              </a:lnSpc>
              <a:spcBef>
                <a:spcPts val="225"/>
              </a:spcBef>
              <a:spcAft>
                <a:spcPts val="0"/>
              </a:spcAft>
              <a:buClr>
                <a:srgbClr val="929293"/>
              </a:buClr>
              <a:buSzPts val="1125"/>
              <a:buNone/>
              <a:defRPr>
                <a:solidFill>
                  <a:srgbClr val="929293"/>
                </a:solidFill>
              </a:defRPr>
            </a:lvl8pPr>
            <a:lvl9pPr lvl="8" algn="ctr">
              <a:lnSpc>
                <a:spcPct val="100000"/>
              </a:lnSpc>
              <a:spcBef>
                <a:spcPts val="225"/>
              </a:spcBef>
              <a:spcAft>
                <a:spcPts val="0"/>
              </a:spcAft>
              <a:buClr>
                <a:srgbClr val="929293"/>
              </a:buClr>
              <a:buSzPts val="1125"/>
              <a:buNone/>
              <a:defRPr>
                <a:solidFill>
                  <a:srgbClr val="929293"/>
                </a:solidFill>
              </a:defRPr>
            </a:lvl9pPr>
          </a:lstStyle>
          <a:p/>
        </p:txBody>
      </p:sp>
      <p:sp>
        <p:nvSpPr>
          <p:cNvPr id="45" name="Google Shape;45;p61"/>
          <p:cNvSpPr/>
          <p:nvPr>
            <p:ph idx="2" type="pic"/>
          </p:nvPr>
        </p:nvSpPr>
        <p:spPr>
          <a:xfrm>
            <a:off x="3011647" y="1407191"/>
            <a:ext cx="5843427" cy="3224259"/>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6" name="Shape 46"/>
        <p:cNvGrpSpPr/>
        <p:nvPr/>
      </p:nvGrpSpPr>
      <p:grpSpPr>
        <a:xfrm>
          <a:off x="0" y="0"/>
          <a:ext cx="0" cy="0"/>
          <a:chOff x="0" y="0"/>
          <a:chExt cx="0" cy="0"/>
        </a:xfrm>
      </p:grpSpPr>
      <p:sp>
        <p:nvSpPr>
          <p:cNvPr id="47" name="Google Shape;47;g224a724dc51_0_118"/>
          <p:cNvSpPr txBox="1"/>
          <p:nvPr>
            <p:ph idx="1" type="body"/>
          </p:nvPr>
        </p:nvSpPr>
        <p:spPr>
          <a:xfrm>
            <a:off x="628650" y="1189604"/>
            <a:ext cx="7886700" cy="3263400"/>
          </a:xfrm>
          <a:prstGeom prst="rect">
            <a:avLst/>
          </a:prstGeom>
          <a:noFill/>
          <a:ln>
            <a:noFill/>
          </a:ln>
        </p:spPr>
        <p:txBody>
          <a:bodyPr anchorCtr="0" anchor="t" bIns="34275" lIns="68575" spcFirstLastPara="1" rIns="68575" wrap="square" tIns="34275">
            <a:normAutofit/>
          </a:bodyPr>
          <a:lstStyle>
            <a:lvl1pPr indent="-241300" lvl="0" marL="457200" algn="l">
              <a:lnSpc>
                <a:spcPct val="90000"/>
              </a:lnSpc>
              <a:spcBef>
                <a:spcPts val="800"/>
              </a:spcBef>
              <a:spcAft>
                <a:spcPts val="0"/>
              </a:spcAft>
              <a:buClr>
                <a:schemeClr val="dk1"/>
              </a:buClr>
              <a:buSzPts val="200"/>
              <a:buChar char="•"/>
              <a:defRPr sz="200"/>
            </a:lvl1pPr>
            <a:lvl2pPr indent="-241300" lvl="1" marL="914400" algn="l">
              <a:lnSpc>
                <a:spcPct val="90000"/>
              </a:lnSpc>
              <a:spcBef>
                <a:spcPts val="400"/>
              </a:spcBef>
              <a:spcAft>
                <a:spcPts val="0"/>
              </a:spcAft>
              <a:buClr>
                <a:schemeClr val="dk1"/>
              </a:buClr>
              <a:buSzPts val="200"/>
              <a:buChar char="•"/>
              <a:defRPr sz="200"/>
            </a:lvl2pPr>
            <a:lvl3pPr indent="-241300" lvl="2" marL="1371600" algn="l">
              <a:lnSpc>
                <a:spcPct val="90000"/>
              </a:lnSpc>
              <a:spcBef>
                <a:spcPts val="400"/>
              </a:spcBef>
              <a:spcAft>
                <a:spcPts val="0"/>
              </a:spcAft>
              <a:buClr>
                <a:schemeClr val="dk1"/>
              </a:buClr>
              <a:buSzPts val="200"/>
              <a:buChar char="•"/>
              <a:defRPr sz="200"/>
            </a:lvl3pPr>
            <a:lvl4pPr indent="-241300" lvl="3" marL="1828800" algn="l">
              <a:lnSpc>
                <a:spcPct val="90000"/>
              </a:lnSpc>
              <a:spcBef>
                <a:spcPts val="400"/>
              </a:spcBef>
              <a:spcAft>
                <a:spcPts val="0"/>
              </a:spcAft>
              <a:buClr>
                <a:schemeClr val="dk1"/>
              </a:buClr>
              <a:buSzPts val="200"/>
              <a:buChar char="•"/>
              <a:defRPr sz="200"/>
            </a:lvl4pPr>
            <a:lvl5pPr indent="-241300" lvl="4" marL="2286000" algn="l">
              <a:lnSpc>
                <a:spcPct val="90000"/>
              </a:lnSpc>
              <a:spcBef>
                <a:spcPts val="400"/>
              </a:spcBef>
              <a:spcAft>
                <a:spcPts val="0"/>
              </a:spcAft>
              <a:buClr>
                <a:schemeClr val="dk1"/>
              </a:buClr>
              <a:buSzPts val="200"/>
              <a:buChar char="•"/>
              <a:defRPr sz="200"/>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8" name="Google Shape;48;g224a724dc51_0_1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49" name="Google Shape;49;g224a724dc51_0_1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50" name="Google Shape;50;g224a724dc51_0_1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g224a724dc51_0_118"/>
          <p:cNvSpPr txBox="1"/>
          <p:nvPr>
            <p:ph type="title"/>
          </p:nvPr>
        </p:nvSpPr>
        <p:spPr>
          <a:xfrm>
            <a:off x="628650" y="102395"/>
            <a:ext cx="7886700" cy="408300"/>
          </a:xfrm>
          <a:prstGeom prst="rect">
            <a:avLst/>
          </a:prstGeom>
          <a:noFill/>
          <a:ln>
            <a:noFill/>
          </a:ln>
        </p:spPr>
        <p:txBody>
          <a:bodyPr anchorCtr="0" anchor="t" bIns="34275" lIns="68575" spcFirstLastPara="1" rIns="68575" wrap="square" tIns="34275">
            <a:noAutofit/>
          </a:bodyPr>
          <a:lstStyle>
            <a:lvl1pPr lvl="0" marR="0" algn="ctr">
              <a:lnSpc>
                <a:spcPct val="90000"/>
              </a:lnSpc>
              <a:spcBef>
                <a:spcPts val="0"/>
              </a:spcBef>
              <a:spcAft>
                <a:spcPts val="0"/>
              </a:spcAft>
              <a:buClr>
                <a:schemeClr val="dk1"/>
              </a:buClr>
              <a:buSzPts val="2100"/>
              <a:buFont typeface="Arial"/>
              <a:buNone/>
              <a:defRPr b="0" i="0" sz="2100" u="none" cap="none" strike="noStrike">
                <a:solidFill>
                  <a:schemeClr val="dk1"/>
                </a:solidFill>
                <a:latin typeface="Arial"/>
                <a:ea typeface="Arial"/>
                <a:cs typeface="Arial"/>
                <a:sym typeface="Arial"/>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5"/>
          <p:cNvSpPr txBox="1"/>
          <p:nvPr>
            <p:ph type="title"/>
          </p:nvPr>
        </p:nvSpPr>
        <p:spPr>
          <a:xfrm>
            <a:off x="325967" y="205979"/>
            <a:ext cx="8229600" cy="857250"/>
          </a:xfrm>
          <a:prstGeom prst="rect">
            <a:avLst/>
          </a:prstGeom>
          <a:noFill/>
          <a:ln>
            <a:noFill/>
          </a:ln>
        </p:spPr>
        <p:txBody>
          <a:bodyPr anchorCtr="0" anchor="t" bIns="0" lIns="91425" spcFirstLastPara="1" rIns="91425" wrap="square" tIns="0">
            <a:noAutofit/>
          </a:bodyPr>
          <a:lstStyle>
            <a:lvl1pPr lvl="0" marR="0" rtl="0" algn="l">
              <a:lnSpc>
                <a:spcPct val="100000"/>
              </a:lnSpc>
              <a:spcBef>
                <a:spcPts val="0"/>
              </a:spcBef>
              <a:spcAft>
                <a:spcPts val="0"/>
              </a:spcAft>
              <a:buClr>
                <a:schemeClr val="dk1"/>
              </a:buClr>
              <a:buSzPts val="1856"/>
              <a:buFont typeface="Calibri"/>
              <a:buNone/>
              <a:defRPr b="0" i="0" sz="1856"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5"/>
          <p:cNvSpPr txBox="1"/>
          <p:nvPr>
            <p:ph idx="1" type="body"/>
          </p:nvPr>
        </p:nvSpPr>
        <p:spPr>
          <a:xfrm>
            <a:off x="325967" y="1200155"/>
            <a:ext cx="8229600" cy="3692654"/>
          </a:xfrm>
          <a:prstGeom prst="rect">
            <a:avLst/>
          </a:prstGeom>
          <a:noFill/>
          <a:ln>
            <a:noFill/>
          </a:ln>
        </p:spPr>
        <p:txBody>
          <a:bodyPr anchorCtr="0" anchor="t" bIns="45700" lIns="91425" spcFirstLastPara="1" rIns="91425" wrap="square" tIns="45700">
            <a:noAutofit/>
          </a:bodyPr>
          <a:lstStyle>
            <a:lvl1pPr indent="-285750" lvl="0" marL="457200" marR="0" rtl="0" algn="l">
              <a:lnSpc>
                <a:spcPct val="100000"/>
              </a:lnSpc>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1pPr>
            <a:lvl2pPr indent="-285750" lvl="1" marL="914400" marR="0" rtl="0" algn="l">
              <a:lnSpc>
                <a:spcPct val="100000"/>
              </a:lnSpc>
              <a:spcBef>
                <a:spcPts val="180"/>
              </a:spcBef>
              <a:spcAft>
                <a:spcPts val="0"/>
              </a:spcAft>
              <a:buClr>
                <a:schemeClr val="dk1"/>
              </a:buClr>
              <a:buSzPts val="900"/>
              <a:buFont typeface="Arial"/>
              <a:buChar char="•"/>
              <a:defRPr b="0" i="0" sz="900" u="none" cap="none" strike="noStrike">
                <a:solidFill>
                  <a:schemeClr val="dk1"/>
                </a:solidFill>
                <a:latin typeface="Calibri"/>
                <a:ea typeface="Calibri"/>
                <a:cs typeface="Calibri"/>
                <a:sym typeface="Calibri"/>
              </a:defRPr>
            </a:lvl2pPr>
            <a:lvl3pPr indent="-282194" lvl="2" marL="1371600" marR="0" rtl="0" algn="l">
              <a:lnSpc>
                <a:spcPct val="100000"/>
              </a:lnSpc>
              <a:spcBef>
                <a:spcPts val="169"/>
              </a:spcBef>
              <a:spcAft>
                <a:spcPts val="0"/>
              </a:spcAft>
              <a:buClr>
                <a:schemeClr val="dk1"/>
              </a:buClr>
              <a:buSzPts val="844"/>
              <a:buFont typeface="Arial"/>
              <a:buChar char="•"/>
              <a:defRPr b="0" i="0" sz="843" u="none" cap="none" strike="noStrike">
                <a:solidFill>
                  <a:schemeClr val="dk1"/>
                </a:solidFill>
                <a:latin typeface="Calibri"/>
                <a:ea typeface="Calibri"/>
                <a:cs typeface="Calibri"/>
                <a:sym typeface="Calibri"/>
              </a:defRPr>
            </a:lvl3pPr>
            <a:lvl4pPr indent="-275018" lvl="3" marL="1828800" marR="0" rtl="0" algn="l">
              <a:lnSpc>
                <a:spcPct val="100000"/>
              </a:lnSpc>
              <a:spcBef>
                <a:spcPts val="146"/>
              </a:spcBef>
              <a:spcAft>
                <a:spcPts val="0"/>
              </a:spcAft>
              <a:buClr>
                <a:schemeClr val="dk1"/>
              </a:buClr>
              <a:buSzPts val="731"/>
              <a:buFont typeface="Arial"/>
              <a:buChar char="•"/>
              <a:defRPr b="0" i="0" sz="731" u="none" cap="none" strike="noStrike">
                <a:solidFill>
                  <a:schemeClr val="dk1"/>
                </a:solidFill>
                <a:latin typeface="Calibri"/>
                <a:ea typeface="Calibri"/>
                <a:cs typeface="Calibri"/>
                <a:sym typeface="Calibri"/>
              </a:defRPr>
            </a:lvl4pPr>
            <a:lvl5pPr indent="-271462" lvl="4" marL="2286000" marR="0" rtl="0" algn="l">
              <a:lnSpc>
                <a:spcPct val="100000"/>
              </a:lnSpc>
              <a:spcBef>
                <a:spcPts val="135"/>
              </a:spcBef>
              <a:spcAft>
                <a:spcPts val="0"/>
              </a:spcAft>
              <a:buClr>
                <a:schemeClr val="dk1"/>
              </a:buClr>
              <a:buSzPts val="675"/>
              <a:buFont typeface="Arial"/>
              <a:buChar char="•"/>
              <a:defRPr b="0" i="0" sz="675" u="none" cap="none" strike="noStrike">
                <a:solidFill>
                  <a:schemeClr val="dk1"/>
                </a:solidFill>
                <a:latin typeface="Calibri"/>
                <a:ea typeface="Calibri"/>
                <a:cs typeface="Calibri"/>
                <a:sym typeface="Calibri"/>
              </a:defRPr>
            </a:lvl5pPr>
            <a:lvl6pPr indent="-300037" lvl="5" marL="2743200" marR="0" rtl="0" algn="l">
              <a:lnSpc>
                <a:spcPct val="100000"/>
              </a:lnSpc>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6pPr>
            <a:lvl7pPr indent="-300037" lvl="6" marL="3200400" marR="0" rtl="0" algn="l">
              <a:lnSpc>
                <a:spcPct val="100000"/>
              </a:lnSpc>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7pPr>
            <a:lvl8pPr indent="-300037" lvl="7" marL="3657600" marR="0" rtl="0" algn="l">
              <a:lnSpc>
                <a:spcPct val="100000"/>
              </a:lnSpc>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8pPr>
            <a:lvl9pPr indent="-300037" lvl="8" marL="4114800" marR="0" rtl="0" algn="l">
              <a:lnSpc>
                <a:spcPct val="100000"/>
              </a:lnSpc>
              <a:spcBef>
                <a:spcPts val="225"/>
              </a:spcBef>
              <a:spcAft>
                <a:spcPts val="0"/>
              </a:spcAft>
              <a:buClr>
                <a:schemeClr val="dk1"/>
              </a:buClr>
              <a:buSzPts val="1125"/>
              <a:buFont typeface="Arial"/>
              <a:buChar char="•"/>
              <a:defRPr b="0" i="0" sz="1125"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antiroyalty/ca-climate-action-initiative/blob/main/electricity_cost_calculator/calculator/electricity_cost_calculator.py#L102" TargetMode="External"/><Relationship Id="rId4" Type="http://schemas.openxmlformats.org/officeDocument/2006/relationships/hyperlink" Target="https://github.com/antiroyalty/ca-climate-action-initiative/blob/main/electricity_cost_calculator/calculator/electricity_cost_calculator.py#L92" TargetMode="External"/><Relationship Id="rId5" Type="http://schemas.openxmlformats.org/officeDocument/2006/relationships/hyperlink" Target="https://github.com/antiroyalty/ca-climate-action-initiative/blob/main/electricity_cost_calculator/calculator/heat_pump.py" TargetMode="External"/><Relationship Id="rId6" Type="http://schemas.openxmlformats.org/officeDocument/2006/relationships/hyperlink" Target="https://github.com/antiroyalty/ca-climate-action-initiative/blob/main/electricity_cost_calculator/calculator/electric_vehicle.py#L4" TargetMode="External"/><Relationship Id="rId7" Type="http://schemas.openxmlformats.org/officeDocument/2006/relationships/hyperlink" Target="https://github.com/antiroyalty/ca-climate-action-initiative/blob/main/electricity_cost_calculator/calculator/solar_panel.py#L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pge.com/b2b/distribution-resource-planning/integration-capacity-map.s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
          <p:cNvSpPr txBox="1"/>
          <p:nvPr>
            <p:ph type="ctrTitle"/>
          </p:nvPr>
        </p:nvSpPr>
        <p:spPr>
          <a:xfrm>
            <a:off x="0" y="999700"/>
            <a:ext cx="9144000" cy="1496700"/>
          </a:xfrm>
          <a:prstGeom prst="rect">
            <a:avLst/>
          </a:prstGeom>
          <a:noFill/>
          <a:ln>
            <a:noFill/>
          </a:ln>
        </p:spPr>
        <p:txBody>
          <a:bodyPr anchorCtr="1" anchor="b" bIns="0" lIns="0" spcFirstLastPara="1" rIns="0" wrap="square" tIns="0">
            <a:noAutofit/>
          </a:bodyPr>
          <a:lstStyle/>
          <a:p>
            <a:pPr indent="0" lvl="0" marL="0" rtl="0" algn="ctr">
              <a:lnSpc>
                <a:spcPct val="86363"/>
              </a:lnSpc>
              <a:spcBef>
                <a:spcPts val="0"/>
              </a:spcBef>
              <a:spcAft>
                <a:spcPts val="0"/>
              </a:spcAft>
              <a:buSzPts val="3300"/>
              <a:buNone/>
            </a:pPr>
            <a:r>
              <a:rPr lang="en-US" sz="3600"/>
              <a:t>Designing California’s clean and resilient grid for vulnerable communities</a:t>
            </a:r>
            <a:endParaRPr sz="3600">
              <a:solidFill>
                <a:srgbClr val="FFFFFF"/>
              </a:solidFill>
            </a:endParaRPr>
          </a:p>
        </p:txBody>
      </p:sp>
      <p:sp>
        <p:nvSpPr>
          <p:cNvPr id="57" name="Google Shape;57;p1"/>
          <p:cNvSpPr txBox="1"/>
          <p:nvPr>
            <p:ph idx="1" type="subTitle"/>
          </p:nvPr>
        </p:nvSpPr>
        <p:spPr>
          <a:xfrm>
            <a:off x="285368" y="2783277"/>
            <a:ext cx="8573264" cy="554811"/>
          </a:xfrm>
          <a:prstGeom prst="rect">
            <a:avLst/>
          </a:prstGeom>
          <a:noFill/>
          <a:ln>
            <a:noFill/>
          </a:ln>
        </p:spPr>
        <p:txBody>
          <a:bodyPr anchorCtr="1" anchor="t" bIns="0" lIns="0" spcFirstLastPara="1" rIns="0" wrap="square" tIns="0">
            <a:noAutofit/>
          </a:bodyPr>
          <a:lstStyle/>
          <a:p>
            <a:pPr indent="-285750" lvl="0" marL="457200" rtl="0" algn="ctr">
              <a:lnSpc>
                <a:spcPct val="90000"/>
              </a:lnSpc>
              <a:spcBef>
                <a:spcPts val="0"/>
              </a:spcBef>
              <a:spcAft>
                <a:spcPts val="0"/>
              </a:spcAft>
              <a:buClr>
                <a:srgbClr val="FFFFFF"/>
              </a:buClr>
              <a:buSzPts val="1500"/>
              <a:buNone/>
            </a:pPr>
            <a:r>
              <a:rPr lang="en-US" sz="2000"/>
              <a:t>Overview and status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bffeef077a_0_10"/>
          <p:cNvSpPr txBox="1"/>
          <p:nvPr>
            <p:ph type="ctrTitle"/>
          </p:nvPr>
        </p:nvSpPr>
        <p:spPr>
          <a:xfrm>
            <a:off x="288700" y="399602"/>
            <a:ext cx="8548200" cy="475800"/>
          </a:xfrm>
          <a:prstGeom prst="rect">
            <a:avLst/>
          </a:prstGeom>
          <a:noFill/>
          <a:ln>
            <a:noFill/>
          </a:ln>
        </p:spPr>
        <p:txBody>
          <a:bodyPr anchorCtr="0" anchor="b" bIns="0" lIns="0" spcFirstLastPara="1" rIns="0" wrap="square" tIns="0">
            <a:noAutofit/>
          </a:bodyPr>
          <a:lstStyle/>
          <a:p>
            <a:pPr indent="0" lvl="0" marL="0" rtl="0" algn="l">
              <a:lnSpc>
                <a:spcPct val="83333"/>
              </a:lnSpc>
              <a:spcBef>
                <a:spcPts val="0"/>
              </a:spcBef>
              <a:spcAft>
                <a:spcPts val="0"/>
              </a:spcAft>
              <a:buClr>
                <a:srgbClr val="006C92"/>
              </a:buClr>
              <a:buSzPts val="2700"/>
              <a:buFont typeface="Calibri"/>
              <a:buNone/>
            </a:pPr>
            <a:r>
              <a:rPr lang="en-US"/>
              <a:t>Th2: Overview</a:t>
            </a:r>
            <a:endParaRPr/>
          </a:p>
        </p:txBody>
      </p:sp>
      <p:sp>
        <p:nvSpPr>
          <p:cNvPr id="113" name="Google Shape;113;g2bffeef077a_0_10"/>
          <p:cNvSpPr txBox="1"/>
          <p:nvPr>
            <p:ph idx="1" type="subTitle"/>
          </p:nvPr>
        </p:nvSpPr>
        <p:spPr>
          <a:xfrm>
            <a:off x="288700" y="1062600"/>
            <a:ext cx="7898400" cy="3018300"/>
          </a:xfrm>
          <a:prstGeom prst="rect">
            <a:avLst/>
          </a:prstGeom>
          <a:noFill/>
          <a:ln>
            <a:noFill/>
          </a:ln>
        </p:spPr>
        <p:txBody>
          <a:bodyPr anchorCtr="0" anchor="t" bIns="0" lIns="0" spcFirstLastPara="1" rIns="0" wrap="square" tIns="0">
            <a:noAutofit/>
          </a:bodyPr>
          <a:lstStyle/>
          <a:p>
            <a:pPr indent="0" lvl="0" marL="171450" rtl="0" algn="l">
              <a:lnSpc>
                <a:spcPct val="100000"/>
              </a:lnSpc>
              <a:spcBef>
                <a:spcPts val="300"/>
              </a:spcBef>
              <a:spcAft>
                <a:spcPts val="0"/>
              </a:spcAft>
              <a:buSzPts val="1500"/>
              <a:buNone/>
            </a:pPr>
            <a:r>
              <a:rPr b="1" lang="en-US"/>
              <a:t>Electricity Cost Calculator:</a:t>
            </a:r>
            <a:endParaRPr b="1"/>
          </a:p>
          <a:p>
            <a:pPr indent="-285750" lvl="0" marL="457200" rtl="0" algn="l">
              <a:lnSpc>
                <a:spcPct val="100000"/>
              </a:lnSpc>
              <a:spcBef>
                <a:spcPts val="300"/>
              </a:spcBef>
              <a:spcAft>
                <a:spcPts val="0"/>
              </a:spcAft>
              <a:buSzPts val="1500"/>
              <a:buChar char="•"/>
            </a:pPr>
            <a:r>
              <a:rPr lang="en-US"/>
              <a:t>Built to answer the question: “How much will an end user spend on electricity given various factors”</a:t>
            </a:r>
            <a:endParaRPr/>
          </a:p>
          <a:p>
            <a:pPr indent="0" lvl="0" marL="0" rtl="0" algn="l">
              <a:lnSpc>
                <a:spcPct val="100000"/>
              </a:lnSpc>
              <a:spcBef>
                <a:spcPts val="300"/>
              </a:spcBef>
              <a:spcAft>
                <a:spcPts val="0"/>
              </a:spcAft>
              <a:buNone/>
            </a:pPr>
            <a:r>
              <a:t/>
            </a:r>
            <a:endParaRPr/>
          </a:p>
          <a:p>
            <a:pPr indent="0" lvl="0" marL="171450" rtl="0" algn="l">
              <a:lnSpc>
                <a:spcPct val="100000"/>
              </a:lnSpc>
              <a:spcBef>
                <a:spcPts val="300"/>
              </a:spcBef>
              <a:spcAft>
                <a:spcPts val="0"/>
              </a:spcAft>
              <a:buNone/>
            </a:pPr>
            <a:r>
              <a:rPr b="1" lang="en-US"/>
              <a:t>Mapping Interface:</a:t>
            </a:r>
            <a:endParaRPr b="1"/>
          </a:p>
          <a:p>
            <a:pPr indent="-323850" lvl="0" marL="457200" rtl="0" algn="l">
              <a:lnSpc>
                <a:spcPct val="100000"/>
              </a:lnSpc>
              <a:spcBef>
                <a:spcPts val="300"/>
              </a:spcBef>
              <a:spcAft>
                <a:spcPts val="0"/>
              </a:spcAft>
              <a:buSzPts val="1500"/>
              <a:buChar char="•"/>
            </a:pPr>
            <a:r>
              <a:rPr lang="en-US"/>
              <a:t>Primarily a visual tool built for policymakers and the broader public audience to engage with findings</a:t>
            </a:r>
            <a:endParaRPr/>
          </a:p>
          <a:p>
            <a:pPr indent="0" lvl="0" marL="171450" rtl="0" algn="l">
              <a:lnSpc>
                <a:spcPct val="100000"/>
              </a:lnSpc>
              <a:spcBef>
                <a:spcPts val="300"/>
              </a:spcBef>
              <a:spcAft>
                <a:spcPts val="0"/>
              </a:spcAft>
              <a:buSzPts val="1500"/>
              <a:buNone/>
            </a:pPr>
            <a:r>
              <a:t/>
            </a:r>
            <a:endParaRPr b="1"/>
          </a:p>
          <a:p>
            <a:pPr indent="0" lvl="0" marL="171450" rtl="0" algn="l">
              <a:lnSpc>
                <a:spcPct val="100000"/>
              </a:lnSpc>
              <a:spcBef>
                <a:spcPts val="300"/>
              </a:spcBef>
              <a:spcAft>
                <a:spcPts val="0"/>
              </a:spcAft>
              <a:buSzPts val="1500"/>
              <a:buNone/>
            </a:pPr>
            <a:r>
              <a:t/>
            </a:r>
            <a:endParaRPr b="1"/>
          </a:p>
          <a:p>
            <a:pPr indent="0" lvl="0" marL="171450" rtl="0" algn="l">
              <a:lnSpc>
                <a:spcPct val="100000"/>
              </a:lnSpc>
              <a:spcBef>
                <a:spcPts val="300"/>
              </a:spcBef>
              <a:spcAft>
                <a:spcPts val="0"/>
              </a:spcAft>
              <a:buSzPts val="1500"/>
              <a:buNone/>
            </a:pPr>
            <a:r>
              <a:t/>
            </a:r>
            <a:endParaRPr baseline="30000"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2bffeef077a_0_0"/>
          <p:cNvSpPr txBox="1"/>
          <p:nvPr>
            <p:ph type="ctrTitle"/>
          </p:nvPr>
        </p:nvSpPr>
        <p:spPr>
          <a:xfrm>
            <a:off x="288700" y="399602"/>
            <a:ext cx="8548200" cy="475800"/>
          </a:xfrm>
          <a:prstGeom prst="rect">
            <a:avLst/>
          </a:prstGeom>
          <a:noFill/>
          <a:ln>
            <a:noFill/>
          </a:ln>
        </p:spPr>
        <p:txBody>
          <a:bodyPr anchorCtr="0" anchor="b" bIns="0" lIns="0" spcFirstLastPara="1" rIns="0" wrap="square" tIns="0">
            <a:noAutofit/>
          </a:bodyPr>
          <a:lstStyle/>
          <a:p>
            <a:pPr indent="0" lvl="0" marL="0" rtl="0" algn="l">
              <a:lnSpc>
                <a:spcPct val="83333"/>
              </a:lnSpc>
              <a:spcBef>
                <a:spcPts val="0"/>
              </a:spcBef>
              <a:spcAft>
                <a:spcPts val="0"/>
              </a:spcAft>
              <a:buClr>
                <a:srgbClr val="006C92"/>
              </a:buClr>
              <a:buSzPts val="2700"/>
              <a:buFont typeface="Calibri"/>
              <a:buNone/>
            </a:pPr>
            <a:r>
              <a:rPr lang="en-US"/>
              <a:t>Th2: End-user electricity cost modeling </a:t>
            </a:r>
            <a:endParaRPr/>
          </a:p>
        </p:txBody>
      </p:sp>
      <p:sp>
        <p:nvSpPr>
          <p:cNvPr id="119" name="Google Shape;119;g2bffeef077a_0_0"/>
          <p:cNvSpPr txBox="1"/>
          <p:nvPr>
            <p:ph idx="1" type="subTitle"/>
          </p:nvPr>
        </p:nvSpPr>
        <p:spPr>
          <a:xfrm>
            <a:off x="288700" y="1062600"/>
            <a:ext cx="7898400" cy="3018300"/>
          </a:xfrm>
          <a:prstGeom prst="rect">
            <a:avLst/>
          </a:prstGeom>
          <a:noFill/>
          <a:ln>
            <a:noFill/>
          </a:ln>
        </p:spPr>
        <p:txBody>
          <a:bodyPr anchorCtr="0" anchor="t" bIns="0" lIns="0" spcFirstLastPara="1" rIns="0" wrap="square" tIns="0">
            <a:noAutofit/>
          </a:bodyPr>
          <a:lstStyle/>
          <a:p>
            <a:pPr indent="0" lvl="0" marL="171450" rtl="0" algn="l">
              <a:lnSpc>
                <a:spcPct val="100000"/>
              </a:lnSpc>
              <a:spcBef>
                <a:spcPts val="300"/>
              </a:spcBef>
              <a:spcAft>
                <a:spcPts val="0"/>
              </a:spcAft>
              <a:buSzPts val="1500"/>
              <a:buNone/>
            </a:pPr>
            <a:r>
              <a:rPr b="1" lang="en-US"/>
              <a:t>Electricity Cost Calculator:</a:t>
            </a:r>
            <a:endParaRPr b="1"/>
          </a:p>
          <a:p>
            <a:pPr indent="-285750" lvl="0" marL="457200" rtl="0" algn="l">
              <a:lnSpc>
                <a:spcPct val="100000"/>
              </a:lnSpc>
              <a:spcBef>
                <a:spcPts val="300"/>
              </a:spcBef>
              <a:spcAft>
                <a:spcPts val="0"/>
              </a:spcAft>
              <a:buSzPts val="1500"/>
              <a:buChar char="•"/>
            </a:pPr>
            <a:r>
              <a:rPr lang="en-US"/>
              <a:t>Estimating the cost of electricity to residential users given:</a:t>
            </a:r>
            <a:endParaRPr/>
          </a:p>
          <a:p>
            <a:pPr indent="-323850" lvl="0" marL="914400" rtl="0" algn="l">
              <a:lnSpc>
                <a:spcPct val="100000"/>
              </a:lnSpc>
              <a:spcBef>
                <a:spcPts val="0"/>
              </a:spcBef>
              <a:spcAft>
                <a:spcPts val="0"/>
              </a:spcAft>
              <a:buSzPts val="1500"/>
              <a:buChar char="-"/>
            </a:pPr>
            <a:r>
              <a:rPr lang="en-US"/>
              <a:t>Hourly load profiles</a:t>
            </a:r>
            <a:endParaRPr/>
          </a:p>
          <a:p>
            <a:pPr indent="-323850" lvl="0" marL="1828800" rtl="0" algn="l">
              <a:lnSpc>
                <a:spcPct val="100000"/>
              </a:lnSpc>
              <a:spcBef>
                <a:spcPts val="0"/>
              </a:spcBef>
              <a:spcAft>
                <a:spcPts val="0"/>
              </a:spcAft>
              <a:buSzPts val="1500"/>
              <a:buChar char="-"/>
            </a:pPr>
            <a:r>
              <a:rPr lang="en-US"/>
              <a:t>Initially assumed based off of </a:t>
            </a:r>
            <a:r>
              <a:rPr lang="en-US" u="sng">
                <a:solidFill>
                  <a:schemeClr val="hlink"/>
                </a:solidFill>
                <a:hlinkClick r:id="rId3"/>
              </a:rPr>
              <a:t>approximate kWh consumption</a:t>
            </a:r>
            <a:endParaRPr/>
          </a:p>
          <a:p>
            <a:pPr indent="-323850" lvl="0" marL="1828800" rtl="0" algn="l">
              <a:lnSpc>
                <a:spcPct val="100000"/>
              </a:lnSpc>
              <a:spcBef>
                <a:spcPts val="0"/>
              </a:spcBef>
              <a:spcAft>
                <a:spcPts val="0"/>
              </a:spcAft>
              <a:buSzPts val="1500"/>
              <a:buChar char="-"/>
            </a:pPr>
            <a:r>
              <a:rPr lang="en-US"/>
              <a:t>This can be modified for any given calculation </a:t>
            </a:r>
            <a:endParaRPr/>
          </a:p>
          <a:p>
            <a:pPr indent="-323850" lvl="0" marL="914400" rtl="0" algn="l">
              <a:lnSpc>
                <a:spcPct val="100000"/>
              </a:lnSpc>
              <a:spcBef>
                <a:spcPts val="0"/>
              </a:spcBef>
              <a:spcAft>
                <a:spcPts val="0"/>
              </a:spcAft>
              <a:buSzPts val="1500"/>
              <a:buChar char="-"/>
            </a:pPr>
            <a:r>
              <a:rPr lang="en-US" u="sng">
                <a:solidFill>
                  <a:schemeClr val="hlink"/>
                </a:solidFill>
                <a:hlinkClick r:id="rId4"/>
              </a:rPr>
              <a:t>Time of use rates</a:t>
            </a:r>
            <a:endParaRPr/>
          </a:p>
          <a:p>
            <a:pPr indent="-323850" lvl="0" marL="1828800" rtl="0" algn="l">
              <a:lnSpc>
                <a:spcPct val="100000"/>
              </a:lnSpc>
              <a:spcBef>
                <a:spcPts val="0"/>
              </a:spcBef>
              <a:spcAft>
                <a:spcPts val="0"/>
              </a:spcAft>
              <a:buSzPts val="1500"/>
              <a:buChar char="-"/>
            </a:pPr>
            <a:r>
              <a:rPr lang="en-US"/>
              <a:t>These will be adjusted to be specific to the utility</a:t>
            </a:r>
            <a:endParaRPr/>
          </a:p>
          <a:p>
            <a:pPr indent="-323850" lvl="0" marL="914400" rtl="0" algn="l">
              <a:lnSpc>
                <a:spcPct val="100000"/>
              </a:lnSpc>
              <a:spcBef>
                <a:spcPts val="0"/>
              </a:spcBef>
              <a:spcAft>
                <a:spcPts val="0"/>
              </a:spcAft>
              <a:buSzPts val="1500"/>
              <a:buChar char="-"/>
            </a:pPr>
            <a:r>
              <a:rPr lang="en-US"/>
              <a:t>Major sources of electrical load (heat pumps, EV charging, solar, potentially battery)</a:t>
            </a:r>
            <a:endParaRPr/>
          </a:p>
          <a:p>
            <a:pPr indent="-323850" lvl="0" marL="1828800" rtl="0" algn="l">
              <a:lnSpc>
                <a:spcPct val="100000"/>
              </a:lnSpc>
              <a:spcBef>
                <a:spcPts val="0"/>
              </a:spcBef>
              <a:spcAft>
                <a:spcPts val="0"/>
              </a:spcAft>
              <a:buSzPts val="1500"/>
              <a:buChar char="-"/>
            </a:pPr>
            <a:r>
              <a:rPr lang="en-US"/>
              <a:t>Can also specify </a:t>
            </a:r>
            <a:r>
              <a:rPr lang="en-US" u="sng">
                <a:solidFill>
                  <a:schemeClr val="hlink"/>
                </a:solidFill>
                <a:hlinkClick r:id="rId5"/>
              </a:rPr>
              <a:t>COP</a:t>
            </a:r>
            <a:r>
              <a:rPr lang="en-US"/>
              <a:t>, </a:t>
            </a:r>
            <a:r>
              <a:rPr lang="en-US" u="sng">
                <a:solidFill>
                  <a:schemeClr val="hlink"/>
                </a:solidFill>
                <a:hlinkClick r:id="rId6"/>
              </a:rPr>
              <a:t>VMT</a:t>
            </a:r>
            <a:r>
              <a:rPr lang="en-US"/>
              <a:t>, </a:t>
            </a:r>
            <a:r>
              <a:rPr lang="en-US" u="sng">
                <a:solidFill>
                  <a:schemeClr val="hlink"/>
                </a:solidFill>
                <a:hlinkClick r:id="rId7"/>
              </a:rPr>
              <a:t>sunlight hours</a:t>
            </a:r>
            <a:r>
              <a:rPr lang="en-US"/>
              <a:t> for any given calculation</a:t>
            </a:r>
            <a:endParaRPr/>
          </a:p>
          <a:p>
            <a:pPr indent="-323850" lvl="0" marL="914400" rtl="0" algn="l">
              <a:lnSpc>
                <a:spcPct val="100000"/>
              </a:lnSpc>
              <a:spcBef>
                <a:spcPts val="0"/>
              </a:spcBef>
              <a:spcAft>
                <a:spcPts val="0"/>
              </a:spcAft>
              <a:buSzPts val="1500"/>
              <a:buChar char="-"/>
            </a:pPr>
            <a:r>
              <a:rPr lang="en-US"/>
              <a:t>Incorporating NEM 3.0 offsets for solar usage</a:t>
            </a:r>
            <a:endParaRPr/>
          </a:p>
          <a:p>
            <a:pPr indent="-285750" lvl="0" marL="457200" rtl="0" algn="l">
              <a:lnSpc>
                <a:spcPct val="100000"/>
              </a:lnSpc>
              <a:spcBef>
                <a:spcPts val="300"/>
              </a:spcBef>
              <a:spcAft>
                <a:spcPts val="0"/>
              </a:spcAft>
              <a:buSzPts val="1500"/>
              <a:buChar char="•"/>
            </a:pPr>
            <a:r>
              <a:rPr lang="en-US"/>
              <a:t>Plan </a:t>
            </a:r>
            <a:r>
              <a:rPr lang="en-US"/>
              <a:t>to expand calculator to incorporate available capacity on distribution lines, and potential utility costs (eg. upgrading distribution lines)</a:t>
            </a:r>
            <a:endParaRPr/>
          </a:p>
          <a:p>
            <a:pPr indent="0" lvl="0" marL="0" rtl="0" algn="l">
              <a:lnSpc>
                <a:spcPct val="100000"/>
              </a:lnSpc>
              <a:spcBef>
                <a:spcPts val="300"/>
              </a:spcBef>
              <a:spcAft>
                <a:spcPts val="0"/>
              </a:spcAft>
              <a:buNone/>
            </a:pPr>
            <a:r>
              <a:t/>
            </a:r>
            <a:endParaRPr/>
          </a:p>
          <a:p>
            <a:pPr indent="0" lvl="0" marL="0" rtl="0" algn="l">
              <a:lnSpc>
                <a:spcPct val="100000"/>
              </a:lnSpc>
              <a:spcBef>
                <a:spcPts val="300"/>
              </a:spcBef>
              <a:spcAft>
                <a:spcPts val="0"/>
              </a:spcAft>
              <a:buNone/>
            </a:pPr>
            <a:r>
              <a:t/>
            </a:r>
            <a:endParaRPr/>
          </a:p>
          <a:p>
            <a:pPr indent="0" lvl="0" marL="0" rtl="0" algn="l">
              <a:lnSpc>
                <a:spcPct val="100000"/>
              </a:lnSpc>
              <a:spcBef>
                <a:spcPts val="300"/>
              </a:spcBef>
              <a:spcAft>
                <a:spcPts val="0"/>
              </a:spcAft>
              <a:buNone/>
            </a:pPr>
            <a:r>
              <a:t/>
            </a:r>
            <a:endParaRPr/>
          </a:p>
          <a:p>
            <a:pPr indent="0" lvl="0" marL="171450" rtl="0" algn="l">
              <a:lnSpc>
                <a:spcPct val="100000"/>
              </a:lnSpc>
              <a:spcBef>
                <a:spcPts val="300"/>
              </a:spcBef>
              <a:spcAft>
                <a:spcPts val="0"/>
              </a:spcAft>
              <a:buSzPts val="1500"/>
              <a:buNone/>
            </a:pPr>
            <a:r>
              <a:t/>
            </a:r>
            <a:endParaRPr baseline="30000"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bffeef077a_0_5"/>
          <p:cNvSpPr txBox="1"/>
          <p:nvPr>
            <p:ph type="ctrTitle"/>
          </p:nvPr>
        </p:nvSpPr>
        <p:spPr>
          <a:xfrm>
            <a:off x="288700" y="399602"/>
            <a:ext cx="8548200" cy="475800"/>
          </a:xfrm>
          <a:prstGeom prst="rect">
            <a:avLst/>
          </a:prstGeom>
          <a:noFill/>
          <a:ln>
            <a:noFill/>
          </a:ln>
        </p:spPr>
        <p:txBody>
          <a:bodyPr anchorCtr="0" anchor="b" bIns="0" lIns="0" spcFirstLastPara="1" rIns="0" wrap="square" tIns="0">
            <a:noAutofit/>
          </a:bodyPr>
          <a:lstStyle/>
          <a:p>
            <a:pPr indent="0" lvl="0" marL="0" rtl="0" algn="l">
              <a:lnSpc>
                <a:spcPct val="83333"/>
              </a:lnSpc>
              <a:spcBef>
                <a:spcPts val="0"/>
              </a:spcBef>
              <a:spcAft>
                <a:spcPts val="0"/>
              </a:spcAft>
              <a:buClr>
                <a:srgbClr val="006C92"/>
              </a:buClr>
              <a:buSzPts val="2700"/>
              <a:buFont typeface="Calibri"/>
              <a:buNone/>
            </a:pPr>
            <a:r>
              <a:rPr lang="en-US"/>
              <a:t>Th2: Visualizing capacity, cost, climate, equity factors</a:t>
            </a:r>
            <a:endParaRPr/>
          </a:p>
        </p:txBody>
      </p:sp>
      <p:sp>
        <p:nvSpPr>
          <p:cNvPr id="125" name="Google Shape;125;g2bffeef077a_0_5"/>
          <p:cNvSpPr txBox="1"/>
          <p:nvPr>
            <p:ph idx="1" type="subTitle"/>
          </p:nvPr>
        </p:nvSpPr>
        <p:spPr>
          <a:xfrm>
            <a:off x="288700" y="1062600"/>
            <a:ext cx="7898400" cy="3018300"/>
          </a:xfrm>
          <a:prstGeom prst="rect">
            <a:avLst/>
          </a:prstGeom>
          <a:noFill/>
          <a:ln>
            <a:noFill/>
          </a:ln>
        </p:spPr>
        <p:txBody>
          <a:bodyPr anchorCtr="0" anchor="t" bIns="0" lIns="0" spcFirstLastPara="1" rIns="0" wrap="square" tIns="0">
            <a:noAutofit/>
          </a:bodyPr>
          <a:lstStyle/>
          <a:p>
            <a:pPr indent="0" lvl="0" marL="171450" rtl="0" algn="l">
              <a:lnSpc>
                <a:spcPct val="100000"/>
              </a:lnSpc>
              <a:spcBef>
                <a:spcPts val="300"/>
              </a:spcBef>
              <a:spcAft>
                <a:spcPts val="0"/>
              </a:spcAft>
              <a:buSzPts val="1500"/>
              <a:buNone/>
            </a:pPr>
            <a:r>
              <a:rPr b="1" lang="en-US"/>
              <a:t>Mapping</a:t>
            </a:r>
            <a:endParaRPr/>
          </a:p>
          <a:p>
            <a:pPr indent="-381000" lvl="0" marL="457200" rtl="0" algn="l">
              <a:lnSpc>
                <a:spcPct val="100000"/>
              </a:lnSpc>
              <a:spcBef>
                <a:spcPts val="300"/>
              </a:spcBef>
              <a:spcAft>
                <a:spcPts val="0"/>
              </a:spcAft>
              <a:buSzPts val="1500"/>
              <a:buChar char="•"/>
            </a:pPr>
            <a:r>
              <a:rPr lang="en-US"/>
              <a:t>An exploratory tool to engage with this study’s findings</a:t>
            </a:r>
            <a:endParaRPr/>
          </a:p>
          <a:p>
            <a:pPr indent="-381000" lvl="0" marL="457200" rtl="0" algn="l">
              <a:lnSpc>
                <a:spcPct val="100000"/>
              </a:lnSpc>
              <a:spcBef>
                <a:spcPts val="300"/>
              </a:spcBef>
              <a:spcAft>
                <a:spcPts val="0"/>
              </a:spcAft>
              <a:buSzPts val="1500"/>
              <a:buChar char="•"/>
            </a:pPr>
            <a:r>
              <a:rPr lang="en-US"/>
              <a:t>Will leverage </a:t>
            </a:r>
            <a:r>
              <a:rPr lang="en-US" u="sng">
                <a:solidFill>
                  <a:schemeClr val="hlink"/>
                </a:solidFill>
                <a:hlinkClick r:id="rId3"/>
              </a:rPr>
              <a:t>PG&amp;E’s ICA data</a:t>
            </a:r>
            <a:r>
              <a:rPr lang="en-US"/>
              <a:t> to surface areas of limited distribution capacity to take on new DER load</a:t>
            </a:r>
            <a:endParaRPr/>
          </a:p>
          <a:p>
            <a:pPr indent="-381000" lvl="0" marL="457200" rtl="0" algn="l">
              <a:lnSpc>
                <a:spcPct val="100000"/>
              </a:lnSpc>
              <a:spcBef>
                <a:spcPts val="300"/>
              </a:spcBef>
              <a:spcAft>
                <a:spcPts val="0"/>
              </a:spcAft>
              <a:buSzPts val="1500"/>
              <a:buChar char="•"/>
            </a:pPr>
            <a:r>
              <a:rPr lang="en-US"/>
              <a:t>May incorporate the Electricity Cost Calculator to identify differences in electricity costs in across California regions</a:t>
            </a:r>
            <a:endParaRPr/>
          </a:p>
          <a:p>
            <a:pPr indent="-381000" lvl="0" marL="457200" rtl="0" algn="l">
              <a:lnSpc>
                <a:spcPct val="100000"/>
              </a:lnSpc>
              <a:spcBef>
                <a:spcPts val="300"/>
              </a:spcBef>
              <a:spcAft>
                <a:spcPts val="0"/>
              </a:spcAft>
              <a:buSzPts val="1500"/>
              <a:buChar char="•"/>
            </a:pPr>
            <a:r>
              <a:rPr lang="en-US"/>
              <a:t>May also overlay other attributes (socioeconomic status, zoning, or potentially various climate risk factors), and leverage </a:t>
            </a:r>
            <a:r>
              <a:rPr lang="en-US"/>
              <a:t>CalEnviroScreen’s data on disadvantaged communities</a:t>
            </a:r>
            <a:endParaRPr/>
          </a:p>
          <a:p>
            <a:pPr indent="-381000" lvl="0" marL="457200" rtl="0" algn="l">
              <a:lnSpc>
                <a:spcPct val="100000"/>
              </a:lnSpc>
              <a:spcBef>
                <a:spcPts val="300"/>
              </a:spcBef>
              <a:spcAft>
                <a:spcPts val="0"/>
              </a:spcAft>
              <a:buSzPts val="1500"/>
              <a:buChar char="•"/>
            </a:pPr>
            <a:r>
              <a:rPr lang="en-US"/>
              <a:t>Depending on survey results, may be an avenue to highlight some interesting geographic variance in survey findings </a:t>
            </a:r>
            <a:endParaRPr/>
          </a:p>
          <a:p>
            <a:pPr indent="0" lvl="0" marL="171450" rtl="0" algn="l">
              <a:lnSpc>
                <a:spcPct val="100000"/>
              </a:lnSpc>
              <a:spcBef>
                <a:spcPts val="300"/>
              </a:spcBef>
              <a:spcAft>
                <a:spcPts val="0"/>
              </a:spcAft>
              <a:buSzPts val="1500"/>
              <a:buNone/>
            </a:pPr>
            <a:r>
              <a:t/>
            </a:r>
            <a:endParaRPr baseline="30000" sz="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ctrTitle"/>
          </p:nvPr>
        </p:nvSpPr>
        <p:spPr>
          <a:xfrm>
            <a:off x="288700" y="399602"/>
            <a:ext cx="8548200" cy="475800"/>
          </a:xfrm>
          <a:prstGeom prst="rect">
            <a:avLst/>
          </a:prstGeom>
          <a:noFill/>
          <a:ln>
            <a:noFill/>
          </a:ln>
        </p:spPr>
        <p:txBody>
          <a:bodyPr anchorCtr="0" anchor="b" bIns="0" lIns="0" spcFirstLastPara="1" rIns="0" wrap="square" tIns="0">
            <a:noAutofit/>
          </a:bodyPr>
          <a:lstStyle/>
          <a:p>
            <a:pPr indent="0" lvl="0" marL="0" rtl="0" algn="l">
              <a:lnSpc>
                <a:spcPct val="83333"/>
              </a:lnSpc>
              <a:spcBef>
                <a:spcPts val="0"/>
              </a:spcBef>
              <a:spcAft>
                <a:spcPts val="0"/>
              </a:spcAft>
              <a:buClr>
                <a:srgbClr val="006C92"/>
              </a:buClr>
              <a:buSzPts val="2700"/>
              <a:buFont typeface="Calibri"/>
              <a:buNone/>
            </a:pPr>
            <a:r>
              <a:rPr lang="en-US"/>
              <a:t>Th3&amp;4: Transmission/distribution network modeling</a:t>
            </a:r>
            <a:endParaRPr/>
          </a:p>
        </p:txBody>
      </p:sp>
      <p:sp>
        <p:nvSpPr>
          <p:cNvPr id="131" name="Google Shape;131;p25"/>
          <p:cNvSpPr txBox="1"/>
          <p:nvPr>
            <p:ph idx="1" type="subTitle"/>
          </p:nvPr>
        </p:nvSpPr>
        <p:spPr>
          <a:xfrm>
            <a:off x="288700" y="1062600"/>
            <a:ext cx="7898400" cy="3018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00"/>
              </a:spcBef>
              <a:spcAft>
                <a:spcPts val="0"/>
              </a:spcAft>
              <a:buSzPts val="1500"/>
              <a:buNone/>
            </a:pPr>
            <a:r>
              <a:rPr b="1" lang="en-US"/>
              <a:t>Geographical aspects:</a:t>
            </a:r>
            <a:endParaRPr b="1"/>
          </a:p>
          <a:p>
            <a:pPr indent="-285750" lvl="0" marL="457200" rtl="0" algn="l">
              <a:lnSpc>
                <a:spcPct val="100000"/>
              </a:lnSpc>
              <a:spcBef>
                <a:spcPts val="300"/>
              </a:spcBef>
              <a:spcAft>
                <a:spcPts val="0"/>
              </a:spcAft>
              <a:buSzPts val="1500"/>
              <a:buFont typeface="Arial"/>
              <a:buChar char="•"/>
            </a:pPr>
            <a:r>
              <a:rPr lang="en-US"/>
              <a:t>8,700 buses (substations)/census tracks (8,057)</a:t>
            </a:r>
            <a:endParaRPr/>
          </a:p>
          <a:p>
            <a:pPr indent="-285750" lvl="0" marL="457200" rtl="0" algn="l">
              <a:lnSpc>
                <a:spcPct val="100000"/>
              </a:lnSpc>
              <a:spcBef>
                <a:spcPts val="300"/>
              </a:spcBef>
              <a:spcAft>
                <a:spcPts val="0"/>
              </a:spcAft>
              <a:buSzPts val="1500"/>
              <a:buFont typeface="Arial"/>
              <a:buChar char="•"/>
            </a:pPr>
            <a:r>
              <a:rPr lang="en-US"/>
              <a:t>Map communities to substations using ICA maps </a:t>
            </a:r>
            <a:endParaRPr/>
          </a:p>
          <a:p>
            <a:pPr indent="-285750" lvl="0" marL="457200" rtl="0" algn="l">
              <a:lnSpc>
                <a:spcPct val="100000"/>
              </a:lnSpc>
              <a:spcBef>
                <a:spcPts val="300"/>
              </a:spcBef>
              <a:spcAft>
                <a:spcPts val="0"/>
              </a:spcAft>
              <a:buSzPts val="1500"/>
              <a:buFont typeface="Arial"/>
              <a:buChar char="•"/>
            </a:pPr>
            <a:r>
              <a:rPr lang="en-US"/>
              <a:t>Aggregated representative info per substation</a:t>
            </a:r>
            <a:endParaRPr/>
          </a:p>
          <a:p>
            <a:pPr indent="-190500" lvl="0" marL="457200" rtl="0" algn="l">
              <a:lnSpc>
                <a:spcPct val="100000"/>
              </a:lnSpc>
              <a:spcBef>
                <a:spcPts val="300"/>
              </a:spcBef>
              <a:spcAft>
                <a:spcPts val="0"/>
              </a:spcAft>
              <a:buSzPts val="1500"/>
              <a:buFont typeface="Arial"/>
              <a:buNone/>
            </a:pPr>
            <a:r>
              <a:t/>
            </a:r>
            <a:endParaRPr/>
          </a:p>
          <a:p>
            <a:pPr indent="0" lvl="0" marL="0" rtl="0" algn="l">
              <a:lnSpc>
                <a:spcPct val="100000"/>
              </a:lnSpc>
              <a:spcBef>
                <a:spcPts val="300"/>
              </a:spcBef>
              <a:spcAft>
                <a:spcPts val="0"/>
              </a:spcAft>
              <a:buSzPts val="1500"/>
              <a:buNone/>
            </a:pPr>
            <a:r>
              <a:rPr b="1" lang="en-US"/>
              <a:t>Ideal info from the Survey and Thrust 2:</a:t>
            </a:r>
            <a:endParaRPr b="1"/>
          </a:p>
          <a:p>
            <a:pPr indent="-285750" lvl="0" marL="457200" rtl="0" algn="l">
              <a:lnSpc>
                <a:spcPct val="100000"/>
              </a:lnSpc>
              <a:spcBef>
                <a:spcPts val="300"/>
              </a:spcBef>
              <a:spcAft>
                <a:spcPts val="0"/>
              </a:spcAft>
              <a:buSzPts val="1500"/>
              <a:buChar char="•"/>
            </a:pPr>
            <a:r>
              <a:rPr lang="en-US"/>
              <a:t>Hourly load scenarios by census track:</a:t>
            </a:r>
            <a:endParaRPr/>
          </a:p>
          <a:p>
            <a:pPr indent="0" lvl="0" marL="171450" rtl="0" algn="l">
              <a:lnSpc>
                <a:spcPct val="100000"/>
              </a:lnSpc>
              <a:spcBef>
                <a:spcPts val="300"/>
              </a:spcBef>
              <a:spcAft>
                <a:spcPts val="0"/>
              </a:spcAft>
              <a:buSzPts val="1500"/>
              <a:buNone/>
            </a:pPr>
            <a:r>
              <a:rPr lang="en-US"/>
              <a:t>	- Electrification and energy efficiency scenarios:</a:t>
            </a:r>
            <a:endParaRPr/>
          </a:p>
          <a:p>
            <a:pPr indent="0" lvl="0" marL="171450" rtl="0" algn="l">
              <a:lnSpc>
                <a:spcPct val="100000"/>
              </a:lnSpc>
              <a:spcBef>
                <a:spcPts val="300"/>
              </a:spcBef>
              <a:spcAft>
                <a:spcPts val="0"/>
              </a:spcAft>
              <a:buSzPts val="1500"/>
              <a:buNone/>
            </a:pPr>
            <a:r>
              <a:rPr lang="en-US"/>
              <a:t>                                 - Extremely optimistic</a:t>
            </a:r>
            <a:endParaRPr/>
          </a:p>
          <a:p>
            <a:pPr indent="0" lvl="0" marL="171450" rtl="0" algn="l">
              <a:lnSpc>
                <a:spcPct val="100000"/>
              </a:lnSpc>
              <a:spcBef>
                <a:spcPts val="300"/>
              </a:spcBef>
              <a:spcAft>
                <a:spcPts val="0"/>
              </a:spcAft>
              <a:buSzPts val="1500"/>
              <a:buNone/>
            </a:pPr>
            <a:r>
              <a:rPr lang="en-US"/>
              <a:t>                                 - …</a:t>
            </a:r>
            <a:endParaRPr/>
          </a:p>
          <a:p>
            <a:pPr indent="0" lvl="0" marL="171450" rtl="0" algn="l">
              <a:lnSpc>
                <a:spcPct val="100000"/>
              </a:lnSpc>
              <a:spcBef>
                <a:spcPts val="300"/>
              </a:spcBef>
              <a:spcAft>
                <a:spcPts val="0"/>
              </a:spcAft>
              <a:buSzPts val="1500"/>
              <a:buNone/>
            </a:pPr>
            <a:r>
              <a:rPr lang="en-US"/>
              <a:t>                                 - Very conservative</a:t>
            </a:r>
            <a:endParaRPr/>
          </a:p>
          <a:p>
            <a:pPr indent="0" lvl="0" marL="171450" rtl="0" algn="l">
              <a:lnSpc>
                <a:spcPct val="100000"/>
              </a:lnSpc>
              <a:spcBef>
                <a:spcPts val="300"/>
              </a:spcBef>
              <a:spcAft>
                <a:spcPts val="0"/>
              </a:spcAft>
              <a:buSzPts val="1500"/>
              <a:buNone/>
            </a:pPr>
            <a:r>
              <a:t/>
            </a:r>
            <a:endParaRPr baseline="30000"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ctrTitle"/>
          </p:nvPr>
        </p:nvSpPr>
        <p:spPr>
          <a:xfrm>
            <a:off x="288700" y="399602"/>
            <a:ext cx="8548200" cy="475800"/>
          </a:xfrm>
          <a:prstGeom prst="rect">
            <a:avLst/>
          </a:prstGeom>
          <a:noFill/>
          <a:ln>
            <a:noFill/>
          </a:ln>
        </p:spPr>
        <p:txBody>
          <a:bodyPr anchorCtr="0" anchor="b" bIns="0" lIns="0" spcFirstLastPara="1" rIns="0" wrap="square" tIns="0">
            <a:noAutofit/>
          </a:bodyPr>
          <a:lstStyle/>
          <a:p>
            <a:pPr indent="0" lvl="0" marL="0" rtl="0" algn="l">
              <a:lnSpc>
                <a:spcPct val="83333"/>
              </a:lnSpc>
              <a:spcBef>
                <a:spcPts val="0"/>
              </a:spcBef>
              <a:spcAft>
                <a:spcPts val="0"/>
              </a:spcAft>
              <a:buClr>
                <a:srgbClr val="006C92"/>
              </a:buClr>
              <a:buSzPts val="2700"/>
              <a:buFont typeface="Calibri"/>
              <a:buNone/>
            </a:pPr>
            <a:r>
              <a:rPr lang="en-US"/>
              <a:t>Th3&amp;4: Transmission/distribution network modeling</a:t>
            </a:r>
            <a:endParaRPr/>
          </a:p>
        </p:txBody>
      </p:sp>
      <p:sp>
        <p:nvSpPr>
          <p:cNvPr id="137" name="Google Shape;137;p26"/>
          <p:cNvSpPr txBox="1"/>
          <p:nvPr>
            <p:ph idx="1" type="subTitle"/>
          </p:nvPr>
        </p:nvSpPr>
        <p:spPr>
          <a:xfrm>
            <a:off x="288700" y="1062600"/>
            <a:ext cx="8169500" cy="3018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00"/>
              </a:spcBef>
              <a:spcAft>
                <a:spcPts val="0"/>
              </a:spcAft>
              <a:buSzPts val="1500"/>
              <a:buNone/>
            </a:pPr>
            <a:r>
              <a:rPr b="1" lang="en-US"/>
              <a:t>Strategy:</a:t>
            </a:r>
            <a:endParaRPr b="1"/>
          </a:p>
          <a:p>
            <a:pPr indent="-285750" lvl="0" marL="457200" rtl="0" algn="l">
              <a:lnSpc>
                <a:spcPct val="100000"/>
              </a:lnSpc>
              <a:spcBef>
                <a:spcPts val="300"/>
              </a:spcBef>
              <a:spcAft>
                <a:spcPts val="0"/>
              </a:spcAft>
              <a:buSzPts val="1500"/>
              <a:buFont typeface="Arial"/>
              <a:buChar char="•"/>
            </a:pPr>
            <a:r>
              <a:rPr lang="en-US"/>
              <a:t>8,700 buses (substations)/census tracks (8,057)</a:t>
            </a:r>
            <a:endParaRPr/>
          </a:p>
          <a:p>
            <a:pPr indent="-285750" lvl="0" marL="457200" rtl="0" algn="l">
              <a:lnSpc>
                <a:spcPct val="100000"/>
              </a:lnSpc>
              <a:spcBef>
                <a:spcPts val="300"/>
              </a:spcBef>
              <a:spcAft>
                <a:spcPts val="0"/>
              </a:spcAft>
              <a:buSzPts val="1500"/>
              <a:buFont typeface="Arial"/>
              <a:buChar char="•"/>
            </a:pPr>
            <a:r>
              <a:rPr lang="en-US"/>
              <a:t>We will optimize DERs/DR for the set of scenarios from the Survey and Thrust 2</a:t>
            </a:r>
            <a:endParaRPr/>
          </a:p>
          <a:p>
            <a:pPr indent="-285750" lvl="0" marL="457200" rtl="0" algn="l">
              <a:lnSpc>
                <a:spcPct val="100000"/>
              </a:lnSpc>
              <a:spcBef>
                <a:spcPts val="300"/>
              </a:spcBef>
              <a:spcAft>
                <a:spcPts val="0"/>
              </a:spcAft>
              <a:buSzPts val="1500"/>
              <a:buFont typeface="Arial"/>
              <a:buChar char="•"/>
            </a:pPr>
            <a:r>
              <a:rPr lang="en-US"/>
              <a:t>We will optimize DERs/DR for more optimistic and conservative academic scenarios</a:t>
            </a:r>
            <a:endParaRPr/>
          </a:p>
          <a:p>
            <a:pPr indent="-285750" lvl="0" marL="457200" rtl="0" algn="l">
              <a:lnSpc>
                <a:spcPct val="100000"/>
              </a:lnSpc>
              <a:spcBef>
                <a:spcPts val="300"/>
              </a:spcBef>
              <a:spcAft>
                <a:spcPts val="0"/>
              </a:spcAft>
              <a:buSzPts val="1500"/>
              <a:buFont typeface="Arial"/>
              <a:buChar char="•"/>
            </a:pPr>
            <a:r>
              <a:rPr lang="en-US"/>
              <a:t>All of them for BAU and extreme weather conditions</a:t>
            </a:r>
            <a:endParaRPr/>
          </a:p>
          <a:p>
            <a:pPr indent="-285750" lvl="0" marL="457200" rtl="0" algn="l">
              <a:lnSpc>
                <a:spcPct val="100000"/>
              </a:lnSpc>
              <a:spcBef>
                <a:spcPts val="300"/>
              </a:spcBef>
              <a:spcAft>
                <a:spcPts val="0"/>
              </a:spcAft>
              <a:buSzPts val="1500"/>
              <a:buFont typeface="Arial"/>
              <a:buChar char="•"/>
            </a:pPr>
            <a:r>
              <a:rPr lang="en-US"/>
              <a:t>Thrust 4 uses the same set up, but focuses on the tariff design and market layer</a:t>
            </a:r>
            <a:endParaRPr/>
          </a:p>
          <a:p>
            <a:pPr indent="-190500" lvl="0" marL="457200" rtl="0" algn="l">
              <a:lnSpc>
                <a:spcPct val="100000"/>
              </a:lnSpc>
              <a:spcBef>
                <a:spcPts val="300"/>
              </a:spcBef>
              <a:spcAft>
                <a:spcPts val="0"/>
              </a:spcAft>
              <a:buSzPts val="15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5"/>
          <p:cNvSpPr txBox="1"/>
          <p:nvPr>
            <p:ph idx="1" type="subTitle"/>
          </p:nvPr>
        </p:nvSpPr>
        <p:spPr>
          <a:xfrm>
            <a:off x="288700" y="856950"/>
            <a:ext cx="8548200" cy="3539204"/>
          </a:xfrm>
          <a:prstGeom prst="rect">
            <a:avLst/>
          </a:prstGeom>
          <a:noFill/>
          <a:ln>
            <a:noFill/>
          </a:ln>
        </p:spPr>
        <p:txBody>
          <a:bodyPr anchorCtr="0" anchor="t" bIns="0" lIns="0" spcFirstLastPara="1" rIns="0" wrap="square" tIns="0">
            <a:noAutofit/>
          </a:bodyPr>
          <a:lstStyle/>
          <a:p>
            <a:pPr indent="0" lvl="0" marL="0" rtl="0" algn="l">
              <a:lnSpc>
                <a:spcPct val="90000"/>
              </a:lnSpc>
              <a:spcBef>
                <a:spcPts val="300"/>
              </a:spcBef>
              <a:spcAft>
                <a:spcPts val="0"/>
              </a:spcAft>
              <a:buSzPts val="1500"/>
              <a:buNone/>
            </a:pPr>
            <a:r>
              <a:rPr b="1" lang="en-US" sz="1300"/>
              <a:t>    </a:t>
            </a:r>
            <a:endParaRPr/>
          </a:p>
          <a:p>
            <a:pPr indent="0" lvl="0" marL="0" rtl="0" algn="l">
              <a:lnSpc>
                <a:spcPct val="90000"/>
              </a:lnSpc>
              <a:spcBef>
                <a:spcPts val="300"/>
              </a:spcBef>
              <a:spcAft>
                <a:spcPts val="0"/>
              </a:spcAft>
              <a:buSzPts val="1500"/>
              <a:buNone/>
            </a:pPr>
            <a:r>
              <a:t/>
            </a:r>
            <a:endParaRPr b="1" sz="1300"/>
          </a:p>
          <a:p>
            <a:pPr indent="0" lvl="0" marL="0" rtl="0" algn="l">
              <a:lnSpc>
                <a:spcPct val="90000"/>
              </a:lnSpc>
              <a:spcBef>
                <a:spcPts val="300"/>
              </a:spcBef>
              <a:spcAft>
                <a:spcPts val="0"/>
              </a:spcAft>
              <a:buSzPts val="1500"/>
              <a:buNone/>
            </a:pPr>
            <a:r>
              <a:rPr b="1" lang="en-US"/>
              <a:t>1. Motivation:</a:t>
            </a:r>
            <a:endParaRPr/>
          </a:p>
          <a:p>
            <a:pPr indent="-57150" lvl="0" marL="342900" rtl="0" algn="l">
              <a:lnSpc>
                <a:spcPct val="90000"/>
              </a:lnSpc>
              <a:spcBef>
                <a:spcPts val="300"/>
              </a:spcBef>
              <a:spcAft>
                <a:spcPts val="0"/>
              </a:spcAft>
              <a:buSzPts val="1500"/>
              <a:buFont typeface="Arial"/>
              <a:buChar char="•"/>
            </a:pPr>
            <a:r>
              <a:rPr lang="en-US"/>
              <a:t> Extreme weather events (wildfires, precipitation, etc.) have increased the complexity to get to zero emissions while maintaining reliability</a:t>
            </a:r>
            <a:endParaRPr/>
          </a:p>
          <a:p>
            <a:pPr indent="-57150" lvl="0" marL="342900" rtl="0" algn="l">
              <a:lnSpc>
                <a:spcPct val="90000"/>
              </a:lnSpc>
              <a:spcBef>
                <a:spcPts val="300"/>
              </a:spcBef>
              <a:spcAft>
                <a:spcPts val="0"/>
              </a:spcAft>
              <a:buSzPts val="1500"/>
              <a:buFont typeface="Arial"/>
              <a:buChar char="•"/>
            </a:pPr>
            <a:r>
              <a:rPr lang="en-US"/>
              <a:t> Resiliency especially in disadvantaged communities (DACs):</a:t>
            </a:r>
            <a:endParaRPr/>
          </a:p>
          <a:p>
            <a:pPr indent="-285750" lvl="0" marL="457200" rtl="0" algn="l">
              <a:lnSpc>
                <a:spcPct val="90000"/>
              </a:lnSpc>
              <a:spcBef>
                <a:spcPts val="300"/>
              </a:spcBef>
              <a:spcAft>
                <a:spcPts val="0"/>
              </a:spcAft>
              <a:buClr>
                <a:srgbClr val="006C92"/>
              </a:buClr>
              <a:buSzPts val="1500"/>
              <a:buNone/>
            </a:pPr>
            <a:r>
              <a:rPr lang="en-US"/>
              <a:t>          - technical redesign of our grid’s infrastructure and operation </a:t>
            </a:r>
            <a:endParaRPr/>
          </a:p>
          <a:p>
            <a:pPr indent="-285750" lvl="0" marL="457200" rtl="0" algn="l">
              <a:lnSpc>
                <a:spcPct val="90000"/>
              </a:lnSpc>
              <a:spcBef>
                <a:spcPts val="300"/>
              </a:spcBef>
              <a:spcAft>
                <a:spcPts val="0"/>
              </a:spcAft>
              <a:buClr>
                <a:srgbClr val="006C92"/>
              </a:buClr>
              <a:buSzPts val="1500"/>
              <a:buNone/>
            </a:pPr>
            <a:r>
              <a:rPr lang="en-US"/>
              <a:t>           - new modeling framework to incorporate social and environmental justice</a:t>
            </a:r>
            <a:endParaRPr/>
          </a:p>
          <a:p>
            <a:pPr indent="-285750" lvl="0" marL="457200" rtl="0" algn="l">
              <a:lnSpc>
                <a:spcPct val="90000"/>
              </a:lnSpc>
              <a:spcBef>
                <a:spcPts val="300"/>
              </a:spcBef>
              <a:spcAft>
                <a:spcPts val="0"/>
              </a:spcAft>
              <a:buSzPts val="1500"/>
              <a:buFont typeface="Arial"/>
              <a:buChar char="•"/>
            </a:pPr>
            <a:r>
              <a:rPr lang="en-US"/>
              <a:t>Role of DERs and inequitable adoption/access for DACs</a:t>
            </a:r>
            <a:endParaRPr/>
          </a:p>
          <a:p>
            <a:pPr indent="-190500" lvl="0" marL="457200" rtl="0" algn="l">
              <a:lnSpc>
                <a:spcPct val="90000"/>
              </a:lnSpc>
              <a:spcBef>
                <a:spcPts val="300"/>
              </a:spcBef>
              <a:spcAft>
                <a:spcPts val="0"/>
              </a:spcAft>
              <a:buSzPts val="1500"/>
              <a:buFont typeface="Arial"/>
              <a:buNone/>
            </a:pPr>
            <a:r>
              <a:t/>
            </a:r>
            <a:endParaRPr/>
          </a:p>
          <a:p>
            <a:pPr indent="-190500" lvl="0" marL="457200" rtl="0" algn="l">
              <a:lnSpc>
                <a:spcPct val="90000"/>
              </a:lnSpc>
              <a:spcBef>
                <a:spcPts val="300"/>
              </a:spcBef>
              <a:spcAft>
                <a:spcPts val="0"/>
              </a:spcAft>
              <a:buSzPts val="1500"/>
              <a:buFont typeface="Arial"/>
              <a:buNone/>
            </a:pPr>
            <a:r>
              <a:t/>
            </a:r>
            <a:endParaRPr/>
          </a:p>
          <a:p>
            <a:pPr indent="0" lvl="0" marL="171450" rtl="0" algn="l">
              <a:lnSpc>
                <a:spcPct val="90000"/>
              </a:lnSpc>
              <a:spcBef>
                <a:spcPts val="300"/>
              </a:spcBef>
              <a:spcAft>
                <a:spcPts val="0"/>
              </a:spcAft>
              <a:buSzPts val="1500"/>
              <a:buNone/>
            </a:pPr>
            <a:r>
              <a:rPr b="1" lang="en-US"/>
              <a:t>2. Goal:</a:t>
            </a:r>
            <a:endParaRPr/>
          </a:p>
          <a:p>
            <a:pPr indent="-285750" lvl="0" marL="457200" rtl="0" algn="l">
              <a:lnSpc>
                <a:spcPct val="90000"/>
              </a:lnSpc>
              <a:spcBef>
                <a:spcPts val="300"/>
              </a:spcBef>
              <a:spcAft>
                <a:spcPts val="0"/>
              </a:spcAft>
              <a:buClr>
                <a:srgbClr val="006C92"/>
              </a:buClr>
              <a:buSzPts val="1500"/>
              <a:buNone/>
            </a:pPr>
            <a:r>
              <a:rPr lang="en-US"/>
              <a:t>Develop tools that enable public and private planners to identify equitable approaches for DACS that are resilient to climate impacts. </a:t>
            </a:r>
            <a:endParaRPr/>
          </a:p>
        </p:txBody>
      </p:sp>
      <p:sp>
        <p:nvSpPr>
          <p:cNvPr id="63" name="Google Shape;63;p5"/>
          <p:cNvSpPr txBox="1"/>
          <p:nvPr>
            <p:ph type="ctrTitle"/>
          </p:nvPr>
        </p:nvSpPr>
        <p:spPr>
          <a:xfrm>
            <a:off x="288700" y="399602"/>
            <a:ext cx="8548200" cy="475800"/>
          </a:xfrm>
          <a:prstGeom prst="rect">
            <a:avLst/>
          </a:prstGeom>
          <a:noFill/>
          <a:ln>
            <a:noFill/>
          </a:ln>
        </p:spPr>
        <p:txBody>
          <a:bodyPr anchorCtr="0" anchor="b" bIns="0" lIns="0" spcFirstLastPara="1" rIns="0" wrap="square" tIns="0">
            <a:noAutofit/>
          </a:bodyPr>
          <a:lstStyle/>
          <a:p>
            <a:pPr indent="0" lvl="0" marL="0" rtl="0" algn="l">
              <a:lnSpc>
                <a:spcPct val="83333"/>
              </a:lnSpc>
              <a:spcBef>
                <a:spcPts val="0"/>
              </a:spcBef>
              <a:spcAft>
                <a:spcPts val="0"/>
              </a:spcAft>
              <a:buClr>
                <a:srgbClr val="006C92"/>
              </a:buClr>
              <a:buSzPts val="2700"/>
              <a:buFont typeface="Calibri"/>
              <a:buNone/>
            </a:pPr>
            <a:r>
              <a:rPr lang="en-US"/>
              <a:t>Research Thrusts and collaborations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2"/>
          <p:cNvSpPr txBox="1"/>
          <p:nvPr>
            <p:ph idx="1" type="subTitle"/>
          </p:nvPr>
        </p:nvSpPr>
        <p:spPr>
          <a:xfrm>
            <a:off x="288700" y="856950"/>
            <a:ext cx="8548200" cy="3539204"/>
          </a:xfrm>
          <a:prstGeom prst="rect">
            <a:avLst/>
          </a:prstGeom>
          <a:noFill/>
          <a:ln>
            <a:noFill/>
          </a:ln>
        </p:spPr>
        <p:txBody>
          <a:bodyPr anchorCtr="0" anchor="t" bIns="0" lIns="0" spcFirstLastPara="1" rIns="0" wrap="square" tIns="0">
            <a:noAutofit/>
          </a:bodyPr>
          <a:lstStyle/>
          <a:p>
            <a:pPr indent="0" lvl="0" marL="0" rtl="0" algn="l">
              <a:lnSpc>
                <a:spcPct val="90000"/>
              </a:lnSpc>
              <a:spcBef>
                <a:spcPts val="300"/>
              </a:spcBef>
              <a:spcAft>
                <a:spcPts val="0"/>
              </a:spcAft>
              <a:buSzPts val="1500"/>
              <a:buNone/>
            </a:pPr>
            <a:r>
              <a:rPr b="1" lang="en-US" sz="1300"/>
              <a:t>    </a:t>
            </a:r>
            <a:endParaRPr/>
          </a:p>
          <a:p>
            <a:pPr indent="0" lvl="0" marL="0" rtl="0" algn="l">
              <a:lnSpc>
                <a:spcPct val="90000"/>
              </a:lnSpc>
              <a:spcBef>
                <a:spcPts val="300"/>
              </a:spcBef>
              <a:spcAft>
                <a:spcPts val="0"/>
              </a:spcAft>
              <a:buSzPts val="1500"/>
              <a:buNone/>
            </a:pPr>
            <a:r>
              <a:t/>
            </a:r>
            <a:endParaRPr b="1" sz="1300"/>
          </a:p>
        </p:txBody>
      </p:sp>
      <p:sp>
        <p:nvSpPr>
          <p:cNvPr id="69" name="Google Shape;69;p12"/>
          <p:cNvSpPr txBox="1"/>
          <p:nvPr>
            <p:ph type="ctrTitle"/>
          </p:nvPr>
        </p:nvSpPr>
        <p:spPr>
          <a:xfrm>
            <a:off x="288700" y="399602"/>
            <a:ext cx="8548200" cy="475800"/>
          </a:xfrm>
          <a:prstGeom prst="rect">
            <a:avLst/>
          </a:prstGeom>
          <a:noFill/>
          <a:ln>
            <a:noFill/>
          </a:ln>
        </p:spPr>
        <p:txBody>
          <a:bodyPr anchorCtr="0" anchor="b" bIns="0" lIns="0" spcFirstLastPara="1" rIns="0" wrap="square" tIns="0">
            <a:noAutofit/>
          </a:bodyPr>
          <a:lstStyle/>
          <a:p>
            <a:pPr indent="0" lvl="0" marL="0" rtl="0" algn="l">
              <a:lnSpc>
                <a:spcPct val="83333"/>
              </a:lnSpc>
              <a:spcBef>
                <a:spcPts val="0"/>
              </a:spcBef>
              <a:spcAft>
                <a:spcPts val="0"/>
              </a:spcAft>
              <a:buClr>
                <a:srgbClr val="006C92"/>
              </a:buClr>
              <a:buSzPts val="2700"/>
              <a:buFont typeface="Calibri"/>
              <a:buNone/>
            </a:pPr>
            <a:r>
              <a:rPr lang="en-US"/>
              <a:t>Research Thrusts and collaborations</a:t>
            </a:r>
            <a:endParaRPr/>
          </a:p>
        </p:txBody>
      </p:sp>
      <p:pic>
        <p:nvPicPr>
          <p:cNvPr id="70" name="Google Shape;70;p12"/>
          <p:cNvPicPr preferRelativeResize="0"/>
          <p:nvPr/>
        </p:nvPicPr>
        <p:blipFill rotWithShape="1">
          <a:blip r:embed="rId3">
            <a:alphaModFix/>
          </a:blip>
          <a:srcRect b="0" l="0" r="0" t="0"/>
          <a:stretch/>
        </p:blipFill>
        <p:spPr>
          <a:xfrm>
            <a:off x="1528295" y="856950"/>
            <a:ext cx="5819858" cy="36086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9"/>
          <p:cNvSpPr txBox="1"/>
          <p:nvPr>
            <p:ph type="ctrTitle"/>
          </p:nvPr>
        </p:nvSpPr>
        <p:spPr>
          <a:xfrm>
            <a:off x="288700" y="399602"/>
            <a:ext cx="8548200" cy="475800"/>
          </a:xfrm>
          <a:prstGeom prst="rect">
            <a:avLst/>
          </a:prstGeom>
          <a:noFill/>
          <a:ln>
            <a:noFill/>
          </a:ln>
        </p:spPr>
        <p:txBody>
          <a:bodyPr anchorCtr="0" anchor="b" bIns="0" lIns="0" spcFirstLastPara="1" rIns="0" wrap="square" tIns="0">
            <a:noAutofit/>
          </a:bodyPr>
          <a:lstStyle/>
          <a:p>
            <a:pPr indent="0" lvl="0" marL="0" rtl="0" algn="l">
              <a:lnSpc>
                <a:spcPct val="83333"/>
              </a:lnSpc>
              <a:spcBef>
                <a:spcPts val="0"/>
              </a:spcBef>
              <a:spcAft>
                <a:spcPts val="0"/>
              </a:spcAft>
              <a:buClr>
                <a:srgbClr val="006C92"/>
              </a:buClr>
              <a:buSzPts val="2700"/>
              <a:buFont typeface="Calibri"/>
              <a:buNone/>
            </a:pPr>
            <a:r>
              <a:rPr lang="en-US"/>
              <a:t>Th1&amp;2: Survey and microgrids</a:t>
            </a:r>
            <a:endParaRPr/>
          </a:p>
        </p:txBody>
      </p:sp>
      <p:sp>
        <p:nvSpPr>
          <p:cNvPr id="76" name="Google Shape;76;p19"/>
          <p:cNvSpPr txBox="1"/>
          <p:nvPr>
            <p:ph idx="1" type="subTitle"/>
          </p:nvPr>
        </p:nvSpPr>
        <p:spPr>
          <a:xfrm>
            <a:off x="288700" y="1073640"/>
            <a:ext cx="6910938" cy="3018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00"/>
              </a:spcBef>
              <a:spcAft>
                <a:spcPts val="0"/>
              </a:spcAft>
              <a:buSzPts val="1500"/>
              <a:buNone/>
            </a:pPr>
            <a:r>
              <a:rPr b="1" lang="en-US"/>
              <a:t>Census track survey</a:t>
            </a:r>
            <a:endParaRPr b="1"/>
          </a:p>
          <a:p>
            <a:pPr indent="-285750" lvl="0" marL="457200" rtl="0" algn="l">
              <a:lnSpc>
                <a:spcPct val="100000"/>
              </a:lnSpc>
              <a:spcBef>
                <a:spcPts val="300"/>
              </a:spcBef>
              <a:spcAft>
                <a:spcPts val="0"/>
              </a:spcAft>
              <a:buSzPts val="1500"/>
              <a:buFont typeface="Arial"/>
              <a:buChar char="•"/>
            </a:pPr>
            <a:r>
              <a:rPr lang="en-US"/>
              <a:t>Oversampling DACs</a:t>
            </a:r>
            <a:endParaRPr/>
          </a:p>
          <a:p>
            <a:pPr indent="-285750" lvl="0" marL="457200" rtl="0" algn="l">
              <a:lnSpc>
                <a:spcPct val="100000"/>
              </a:lnSpc>
              <a:spcBef>
                <a:spcPts val="300"/>
              </a:spcBef>
              <a:spcAft>
                <a:spcPts val="0"/>
              </a:spcAft>
              <a:buSzPts val="1500"/>
              <a:buFont typeface="Arial"/>
              <a:buChar char="•"/>
            </a:pPr>
            <a:r>
              <a:rPr lang="en-US"/>
              <a:t>Themes:</a:t>
            </a:r>
            <a:endParaRPr/>
          </a:p>
          <a:p>
            <a:pPr indent="0" lvl="0" marL="171450" rtl="0" algn="l">
              <a:lnSpc>
                <a:spcPct val="100000"/>
              </a:lnSpc>
              <a:spcBef>
                <a:spcPts val="300"/>
              </a:spcBef>
              <a:spcAft>
                <a:spcPts val="0"/>
              </a:spcAft>
              <a:buSzPts val="1500"/>
              <a:buNone/>
            </a:pPr>
            <a:r>
              <a:rPr lang="en-US"/>
              <a:t>	Electrification, rooftop PV adoption, subsidies for DERs, DR, etc.</a:t>
            </a:r>
            <a:endParaRPr/>
          </a:p>
          <a:p>
            <a:pPr indent="-285750" lvl="0" marL="457200" rtl="0" algn="l">
              <a:lnSpc>
                <a:spcPct val="100000"/>
              </a:lnSpc>
              <a:spcBef>
                <a:spcPts val="300"/>
              </a:spcBef>
              <a:spcAft>
                <a:spcPts val="0"/>
              </a:spcAft>
              <a:buSzPts val="1500"/>
              <a:buFont typeface="Arial"/>
              <a:buChar char="•"/>
            </a:pPr>
            <a:r>
              <a:rPr lang="en-US"/>
              <a:t>Models to represent likelihood of adoption of DERs/electrification/DR</a:t>
            </a:r>
            <a:endParaRPr/>
          </a:p>
          <a:p>
            <a:pPr indent="-285750" lvl="0" marL="457200" rtl="0" algn="l">
              <a:lnSpc>
                <a:spcPct val="100000"/>
              </a:lnSpc>
              <a:spcBef>
                <a:spcPts val="300"/>
              </a:spcBef>
              <a:spcAft>
                <a:spcPts val="0"/>
              </a:spcAft>
              <a:buSzPts val="1500"/>
              <a:buFont typeface="Arial"/>
              <a:buChar char="•"/>
            </a:pPr>
            <a:r>
              <a:rPr lang="en-US"/>
              <a:t>Outputs used as inputs for grid modeling</a:t>
            </a:r>
            <a:endParaRPr/>
          </a:p>
          <a:p>
            <a:pPr indent="-190500" lvl="0" marL="457200" rtl="0" algn="l">
              <a:lnSpc>
                <a:spcPct val="100000"/>
              </a:lnSpc>
              <a:spcBef>
                <a:spcPts val="300"/>
              </a:spcBef>
              <a:spcAft>
                <a:spcPts val="0"/>
              </a:spcAft>
              <a:buSzPts val="1500"/>
              <a:buFont typeface="Arial"/>
              <a:buNone/>
            </a:pPr>
            <a:r>
              <a:t/>
            </a:r>
            <a:endParaRPr/>
          </a:p>
          <a:p>
            <a:pPr indent="0" lvl="0" marL="0" rtl="0" algn="l">
              <a:lnSpc>
                <a:spcPct val="100000"/>
              </a:lnSpc>
              <a:spcBef>
                <a:spcPts val="300"/>
              </a:spcBef>
              <a:spcAft>
                <a:spcPts val="0"/>
              </a:spcAft>
              <a:buSzPts val="1500"/>
              <a:buNone/>
            </a:pPr>
            <a:r>
              <a:rPr b="1" lang="en-US"/>
              <a:t>Microgrids sizing and deployment</a:t>
            </a:r>
            <a:endParaRPr b="1"/>
          </a:p>
          <a:p>
            <a:pPr indent="-285750" lvl="0" marL="457200" rtl="0" algn="l">
              <a:lnSpc>
                <a:spcPct val="100000"/>
              </a:lnSpc>
              <a:spcBef>
                <a:spcPts val="300"/>
              </a:spcBef>
              <a:spcAft>
                <a:spcPts val="0"/>
              </a:spcAft>
              <a:buSzPts val="1500"/>
              <a:buChar char="•"/>
            </a:pPr>
            <a:r>
              <a:rPr lang="en-US"/>
              <a:t>Improve climate resiliency for DACs</a:t>
            </a:r>
            <a:endParaRPr/>
          </a:p>
          <a:p>
            <a:pPr indent="-285750" lvl="0" marL="457200" rtl="0" algn="l">
              <a:lnSpc>
                <a:spcPct val="100000"/>
              </a:lnSpc>
              <a:spcBef>
                <a:spcPts val="300"/>
              </a:spcBef>
              <a:spcAft>
                <a:spcPts val="0"/>
              </a:spcAft>
              <a:buSzPts val="1500"/>
              <a:buChar char="•"/>
            </a:pPr>
            <a:r>
              <a:rPr lang="en-US"/>
              <a:t>Configurations: household to community-level</a:t>
            </a:r>
            <a:endParaRPr/>
          </a:p>
          <a:p>
            <a:pPr indent="-285750" lvl="0" marL="457200" rtl="0" algn="l">
              <a:lnSpc>
                <a:spcPct val="100000"/>
              </a:lnSpc>
              <a:spcBef>
                <a:spcPts val="300"/>
              </a:spcBef>
              <a:spcAft>
                <a:spcPts val="0"/>
              </a:spcAft>
              <a:buSzPts val="1500"/>
              <a:buChar char="•"/>
            </a:pPr>
            <a:r>
              <a:rPr lang="en-US"/>
              <a:t>Considering technical and spatial constraints</a:t>
            </a:r>
            <a:endParaRPr/>
          </a:p>
          <a:p>
            <a:pPr indent="-285750" lvl="0" marL="457200" rtl="0" algn="l">
              <a:lnSpc>
                <a:spcPct val="100000"/>
              </a:lnSpc>
              <a:spcBef>
                <a:spcPts val="300"/>
              </a:spcBef>
              <a:spcAft>
                <a:spcPts val="0"/>
              </a:spcAft>
              <a:buSzPts val="1500"/>
              <a:buChar char="•"/>
            </a:pPr>
            <a:r>
              <a:rPr lang="en-US"/>
              <a:t>Using survey outputs: estimating new load profiles from electrification/DERs/DR by census track.</a:t>
            </a:r>
            <a:endParaRPr/>
          </a:p>
          <a:p>
            <a:pPr indent="0" lvl="0" marL="171450" rtl="0" algn="l">
              <a:lnSpc>
                <a:spcPct val="100000"/>
              </a:lnSpc>
              <a:spcBef>
                <a:spcPts val="300"/>
              </a:spcBef>
              <a:spcAft>
                <a:spcPts val="0"/>
              </a:spcAft>
              <a:buSzPts val="1500"/>
              <a:buNone/>
            </a:pPr>
            <a:r>
              <a:t/>
            </a:r>
            <a:endParaRPr baseline="30000" sz="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8"/>
          <p:cNvPicPr preferRelativeResize="0"/>
          <p:nvPr/>
        </p:nvPicPr>
        <p:blipFill rotWithShape="1">
          <a:blip r:embed="rId3">
            <a:alphaModFix/>
          </a:blip>
          <a:srcRect b="0" l="0" r="0" t="0"/>
          <a:stretch/>
        </p:blipFill>
        <p:spPr>
          <a:xfrm>
            <a:off x="6353372" y="1062599"/>
            <a:ext cx="2790628" cy="3359836"/>
          </a:xfrm>
          <a:prstGeom prst="rect">
            <a:avLst/>
          </a:prstGeom>
          <a:noFill/>
          <a:ln>
            <a:noFill/>
          </a:ln>
        </p:spPr>
      </p:pic>
      <p:sp>
        <p:nvSpPr>
          <p:cNvPr id="82" name="Google Shape;82;p18"/>
          <p:cNvSpPr txBox="1"/>
          <p:nvPr>
            <p:ph type="ctrTitle"/>
          </p:nvPr>
        </p:nvSpPr>
        <p:spPr>
          <a:xfrm>
            <a:off x="288700" y="399602"/>
            <a:ext cx="8548200" cy="475800"/>
          </a:xfrm>
          <a:prstGeom prst="rect">
            <a:avLst/>
          </a:prstGeom>
          <a:noFill/>
          <a:ln>
            <a:noFill/>
          </a:ln>
        </p:spPr>
        <p:txBody>
          <a:bodyPr anchorCtr="0" anchor="b" bIns="0" lIns="0" spcFirstLastPara="1" rIns="0" wrap="square" tIns="0">
            <a:noAutofit/>
          </a:bodyPr>
          <a:lstStyle/>
          <a:p>
            <a:pPr indent="0" lvl="0" marL="0" rtl="0" algn="l">
              <a:lnSpc>
                <a:spcPct val="83333"/>
              </a:lnSpc>
              <a:spcBef>
                <a:spcPts val="0"/>
              </a:spcBef>
              <a:spcAft>
                <a:spcPts val="0"/>
              </a:spcAft>
              <a:buClr>
                <a:srgbClr val="006C92"/>
              </a:buClr>
              <a:buSzPts val="2700"/>
              <a:buFont typeface="Calibri"/>
              <a:buNone/>
            </a:pPr>
            <a:r>
              <a:rPr lang="en-US"/>
              <a:t>Th3&amp;4: Transmission network modeling</a:t>
            </a:r>
            <a:endParaRPr/>
          </a:p>
        </p:txBody>
      </p:sp>
      <p:sp>
        <p:nvSpPr>
          <p:cNvPr id="83" name="Google Shape;83;p18"/>
          <p:cNvSpPr txBox="1"/>
          <p:nvPr>
            <p:ph idx="1" type="subTitle"/>
          </p:nvPr>
        </p:nvSpPr>
        <p:spPr>
          <a:xfrm>
            <a:off x="288700" y="1073640"/>
            <a:ext cx="6910938" cy="3018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00"/>
              </a:spcBef>
              <a:spcAft>
                <a:spcPts val="0"/>
              </a:spcAft>
              <a:buSzPts val="1500"/>
              <a:buNone/>
            </a:pPr>
            <a:r>
              <a:rPr b="1" lang="en-US"/>
              <a:t>Asses statewide impacts of DERs/microgrids deployment</a:t>
            </a:r>
            <a:endParaRPr/>
          </a:p>
          <a:p>
            <a:pPr indent="-285750" lvl="0" marL="285750" rtl="0" algn="l">
              <a:lnSpc>
                <a:spcPct val="100000"/>
              </a:lnSpc>
              <a:spcBef>
                <a:spcPts val="300"/>
              </a:spcBef>
              <a:spcAft>
                <a:spcPts val="0"/>
              </a:spcAft>
              <a:buSzPts val="1500"/>
              <a:buFont typeface="Arial"/>
              <a:buChar char="•"/>
            </a:pPr>
            <a:r>
              <a:rPr lang="en-US"/>
              <a:t>Resiliency to extreme weather events (e.g., wildfires, flooding)</a:t>
            </a:r>
            <a:endParaRPr/>
          </a:p>
          <a:p>
            <a:pPr indent="-285750" lvl="0" marL="285750" rtl="0" algn="l">
              <a:lnSpc>
                <a:spcPct val="100000"/>
              </a:lnSpc>
              <a:spcBef>
                <a:spcPts val="300"/>
              </a:spcBef>
              <a:spcAft>
                <a:spcPts val="0"/>
              </a:spcAft>
              <a:buSzPts val="1500"/>
              <a:buFont typeface="Arial"/>
              <a:buChar char="•"/>
            </a:pPr>
            <a:r>
              <a:rPr lang="en-US"/>
              <a:t>Metrics: EJ (bill savings, pollutants?), operational and investment costs</a:t>
            </a:r>
            <a:endParaRPr/>
          </a:p>
          <a:p>
            <a:pPr indent="-285750" lvl="0" marL="285750" rtl="0" algn="l">
              <a:lnSpc>
                <a:spcPct val="100000"/>
              </a:lnSpc>
              <a:spcBef>
                <a:spcPts val="300"/>
              </a:spcBef>
              <a:spcAft>
                <a:spcPts val="0"/>
              </a:spcAft>
              <a:buSzPts val="1500"/>
              <a:buFont typeface="Arial"/>
              <a:buChar char="•"/>
            </a:pPr>
            <a:r>
              <a:rPr lang="en-US"/>
              <a:t>Tariff/market designs: Income from participating in FERC 2222</a:t>
            </a:r>
            <a:endParaRPr/>
          </a:p>
          <a:p>
            <a:pPr indent="-285750" lvl="0" marL="285750" rtl="0" algn="l">
              <a:lnSpc>
                <a:spcPct val="100000"/>
              </a:lnSpc>
              <a:spcBef>
                <a:spcPts val="300"/>
              </a:spcBef>
              <a:spcAft>
                <a:spcPts val="0"/>
              </a:spcAft>
              <a:buSzPts val="1500"/>
              <a:buFont typeface="Arial"/>
              <a:buChar char="•"/>
            </a:pPr>
            <a:r>
              <a:rPr lang="en-US"/>
              <a:t>Demonstration of microgrids operations in DERconnect (19 MW, 96 feeders)</a:t>
            </a:r>
            <a:endParaRPr/>
          </a:p>
          <a:p>
            <a:pPr indent="0" lvl="0" marL="0" rtl="0" algn="l">
              <a:lnSpc>
                <a:spcPct val="100000"/>
              </a:lnSpc>
              <a:spcBef>
                <a:spcPts val="300"/>
              </a:spcBef>
              <a:spcAft>
                <a:spcPts val="0"/>
              </a:spcAft>
              <a:buSzPts val="1500"/>
              <a:buNone/>
            </a:pPr>
            <a:r>
              <a:t/>
            </a:r>
            <a:endParaRPr b="1" sz="500"/>
          </a:p>
          <a:p>
            <a:pPr indent="0" lvl="0" marL="0" rtl="0" algn="l">
              <a:lnSpc>
                <a:spcPct val="100000"/>
              </a:lnSpc>
              <a:spcBef>
                <a:spcPts val="300"/>
              </a:spcBef>
              <a:spcAft>
                <a:spcPts val="0"/>
              </a:spcAft>
              <a:buSzPts val="1500"/>
              <a:buNone/>
            </a:pPr>
            <a:r>
              <a:rPr b="1" lang="en-US"/>
              <a:t>Geographical aspects: Leverage CATS model (L. Roalds’ group)</a:t>
            </a:r>
            <a:endParaRPr b="1"/>
          </a:p>
          <a:p>
            <a:pPr indent="-285750" lvl="0" marL="457200" rtl="0" algn="l">
              <a:lnSpc>
                <a:spcPct val="100000"/>
              </a:lnSpc>
              <a:spcBef>
                <a:spcPts val="300"/>
              </a:spcBef>
              <a:spcAft>
                <a:spcPts val="0"/>
              </a:spcAft>
              <a:buSzPts val="1500"/>
              <a:buFont typeface="Arial"/>
              <a:buChar char="•"/>
            </a:pPr>
            <a:r>
              <a:rPr lang="en-US"/>
              <a:t>8,700 buses (substations)</a:t>
            </a:r>
            <a:endParaRPr/>
          </a:p>
          <a:p>
            <a:pPr indent="-285750" lvl="0" marL="457200" rtl="0" algn="l">
              <a:lnSpc>
                <a:spcPct val="100000"/>
              </a:lnSpc>
              <a:spcBef>
                <a:spcPts val="300"/>
              </a:spcBef>
              <a:spcAft>
                <a:spcPts val="0"/>
              </a:spcAft>
              <a:buSzPts val="1500"/>
              <a:buFont typeface="Arial"/>
              <a:buChar char="•"/>
            </a:pPr>
            <a:r>
              <a:rPr lang="en-US"/>
              <a:t>Uses CEC’s transmission lines/substations GIS layers</a:t>
            </a:r>
            <a:endParaRPr/>
          </a:p>
          <a:p>
            <a:pPr indent="-285750" lvl="0" marL="457200" rtl="0" algn="l">
              <a:lnSpc>
                <a:spcPct val="100000"/>
              </a:lnSpc>
              <a:spcBef>
                <a:spcPts val="300"/>
              </a:spcBef>
              <a:spcAft>
                <a:spcPts val="0"/>
              </a:spcAft>
              <a:buSzPts val="1500"/>
              <a:buFont typeface="Arial"/>
              <a:buChar char="•"/>
            </a:pPr>
            <a:r>
              <a:rPr lang="en-US"/>
              <a:t>Generators’ locations from EIA</a:t>
            </a:r>
            <a:endParaRPr/>
          </a:p>
          <a:p>
            <a:pPr indent="0" lvl="0" marL="0" rtl="0" algn="l">
              <a:lnSpc>
                <a:spcPct val="100000"/>
              </a:lnSpc>
              <a:spcBef>
                <a:spcPts val="300"/>
              </a:spcBef>
              <a:spcAft>
                <a:spcPts val="0"/>
              </a:spcAft>
              <a:buSzPts val="1500"/>
              <a:buNone/>
            </a:pPr>
            <a:r>
              <a:rPr b="1" lang="en-US"/>
              <a:t>Temporal aspects:</a:t>
            </a:r>
            <a:endParaRPr b="1"/>
          </a:p>
          <a:p>
            <a:pPr indent="-285750" lvl="0" marL="457200" rtl="0" algn="l">
              <a:lnSpc>
                <a:spcPct val="100000"/>
              </a:lnSpc>
              <a:spcBef>
                <a:spcPts val="300"/>
              </a:spcBef>
              <a:spcAft>
                <a:spcPts val="0"/>
              </a:spcAft>
              <a:buSzPts val="1500"/>
              <a:buChar char="•"/>
            </a:pPr>
            <a:r>
              <a:rPr lang="en-US"/>
              <a:t>Hourly resolution of loads for each substation</a:t>
            </a:r>
            <a:endParaRPr/>
          </a:p>
          <a:p>
            <a:pPr indent="-285750" lvl="0" marL="457200" rtl="0" algn="l">
              <a:lnSpc>
                <a:spcPct val="100000"/>
              </a:lnSpc>
              <a:spcBef>
                <a:spcPts val="300"/>
              </a:spcBef>
              <a:spcAft>
                <a:spcPts val="0"/>
              </a:spcAft>
              <a:buSzPts val="1500"/>
              <a:buChar char="•"/>
            </a:pPr>
            <a:r>
              <a:rPr lang="en-US"/>
              <a:t>Hourly capacity factors for solar and wind</a:t>
            </a:r>
            <a:endParaRPr/>
          </a:p>
          <a:p>
            <a:pPr indent="0" lvl="0" marL="171450" rtl="0" algn="l">
              <a:lnSpc>
                <a:spcPct val="100000"/>
              </a:lnSpc>
              <a:spcBef>
                <a:spcPts val="300"/>
              </a:spcBef>
              <a:spcAft>
                <a:spcPts val="0"/>
              </a:spcAft>
              <a:buSzPts val="1500"/>
              <a:buNone/>
            </a:pPr>
            <a:r>
              <a:t/>
            </a:r>
            <a:endParaRPr baseline="30000"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21"/>
          <p:cNvSpPr txBox="1"/>
          <p:nvPr>
            <p:ph type="ctrTitle"/>
          </p:nvPr>
        </p:nvSpPr>
        <p:spPr>
          <a:xfrm>
            <a:off x="288700" y="399602"/>
            <a:ext cx="8548200" cy="475800"/>
          </a:xfrm>
          <a:prstGeom prst="rect">
            <a:avLst/>
          </a:prstGeom>
          <a:noFill/>
          <a:ln>
            <a:noFill/>
          </a:ln>
        </p:spPr>
        <p:txBody>
          <a:bodyPr anchorCtr="0" anchor="b" bIns="0" lIns="0" spcFirstLastPara="1" rIns="0" wrap="square" tIns="0">
            <a:noAutofit/>
          </a:bodyPr>
          <a:lstStyle/>
          <a:p>
            <a:pPr indent="0" lvl="0" marL="0" rtl="0" algn="l">
              <a:lnSpc>
                <a:spcPct val="83333"/>
              </a:lnSpc>
              <a:spcBef>
                <a:spcPts val="0"/>
              </a:spcBef>
              <a:spcAft>
                <a:spcPts val="0"/>
              </a:spcAft>
              <a:buClr>
                <a:srgbClr val="006C92"/>
              </a:buClr>
              <a:buSzPts val="2700"/>
              <a:buFont typeface="Calibri"/>
              <a:buNone/>
            </a:pPr>
            <a:r>
              <a:rPr lang="en-US"/>
              <a:t>Th3&amp;4: Transmission/distribution network modeling</a:t>
            </a:r>
            <a:endParaRPr/>
          </a:p>
        </p:txBody>
      </p:sp>
      <p:sp>
        <p:nvSpPr>
          <p:cNvPr id="89" name="Google Shape;89;p21"/>
          <p:cNvSpPr txBox="1"/>
          <p:nvPr>
            <p:ph idx="1" type="subTitle"/>
          </p:nvPr>
        </p:nvSpPr>
        <p:spPr>
          <a:xfrm>
            <a:off x="288700" y="1062600"/>
            <a:ext cx="8169500" cy="30183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300"/>
              </a:spcBef>
              <a:spcAft>
                <a:spcPts val="0"/>
              </a:spcAft>
              <a:buSzPts val="1500"/>
              <a:buNone/>
            </a:pPr>
            <a:r>
              <a:rPr b="1" lang="en-US"/>
              <a:t>Geographical aspects:</a:t>
            </a:r>
            <a:endParaRPr b="1"/>
          </a:p>
          <a:p>
            <a:pPr indent="-285750" lvl="0" marL="457200" rtl="0" algn="l">
              <a:lnSpc>
                <a:spcPct val="100000"/>
              </a:lnSpc>
              <a:spcBef>
                <a:spcPts val="300"/>
              </a:spcBef>
              <a:spcAft>
                <a:spcPts val="0"/>
              </a:spcAft>
              <a:buSzPts val="1500"/>
              <a:buFont typeface="Arial"/>
              <a:buChar char="•"/>
            </a:pPr>
            <a:r>
              <a:rPr lang="en-US"/>
              <a:t>8,700 buses (substations)/census tracks (8,057)</a:t>
            </a:r>
            <a:endParaRPr/>
          </a:p>
          <a:p>
            <a:pPr indent="-285750" lvl="0" marL="457200" rtl="0" algn="l">
              <a:lnSpc>
                <a:spcPct val="100000"/>
              </a:lnSpc>
              <a:spcBef>
                <a:spcPts val="300"/>
              </a:spcBef>
              <a:spcAft>
                <a:spcPts val="0"/>
              </a:spcAft>
              <a:buSzPts val="1500"/>
              <a:buFont typeface="Arial"/>
              <a:buChar char="•"/>
            </a:pPr>
            <a:r>
              <a:rPr lang="en-US"/>
              <a:t>Map communities to substations using ICA maps</a:t>
            </a:r>
            <a:endParaRPr/>
          </a:p>
          <a:p>
            <a:pPr indent="-285750" lvl="0" marL="457200" rtl="0" algn="l">
              <a:lnSpc>
                <a:spcPct val="100000"/>
              </a:lnSpc>
              <a:spcBef>
                <a:spcPts val="300"/>
              </a:spcBef>
              <a:spcAft>
                <a:spcPts val="0"/>
              </a:spcAft>
              <a:buSzPts val="1500"/>
              <a:buFont typeface="Arial"/>
              <a:buChar char="•"/>
            </a:pPr>
            <a:r>
              <a:rPr lang="en-US"/>
              <a:t>Aggregated representative info per substation</a:t>
            </a:r>
            <a:endParaRPr/>
          </a:p>
          <a:p>
            <a:pPr indent="-190500" lvl="0" marL="457200" rtl="0" algn="l">
              <a:lnSpc>
                <a:spcPct val="100000"/>
              </a:lnSpc>
              <a:spcBef>
                <a:spcPts val="300"/>
              </a:spcBef>
              <a:spcAft>
                <a:spcPts val="0"/>
              </a:spcAft>
              <a:buSzPts val="1500"/>
              <a:buFont typeface="Arial"/>
              <a:buNone/>
            </a:pPr>
            <a:r>
              <a:t/>
            </a:r>
            <a:endParaRPr/>
          </a:p>
          <a:p>
            <a:pPr indent="0" lvl="0" marL="0" rtl="0" algn="l">
              <a:lnSpc>
                <a:spcPct val="100000"/>
              </a:lnSpc>
              <a:spcBef>
                <a:spcPts val="300"/>
              </a:spcBef>
              <a:spcAft>
                <a:spcPts val="0"/>
              </a:spcAft>
              <a:buSzPts val="1500"/>
              <a:buNone/>
            </a:pPr>
            <a:r>
              <a:rPr b="1" lang="en-US"/>
              <a:t>Ideal info from the Survey and Thrust 2:</a:t>
            </a:r>
            <a:endParaRPr b="1"/>
          </a:p>
          <a:p>
            <a:pPr indent="-285750" lvl="0" marL="457200" rtl="0" algn="l">
              <a:lnSpc>
                <a:spcPct val="100000"/>
              </a:lnSpc>
              <a:spcBef>
                <a:spcPts val="300"/>
              </a:spcBef>
              <a:spcAft>
                <a:spcPts val="0"/>
              </a:spcAft>
              <a:buSzPts val="1500"/>
              <a:buChar char="•"/>
            </a:pPr>
            <a:r>
              <a:rPr lang="en-US"/>
              <a:t>Hourly load scenarios by census track</a:t>
            </a:r>
            <a:endParaRPr/>
          </a:p>
          <a:p>
            <a:pPr indent="-285750" lvl="0" marL="457200" rtl="0" algn="l">
              <a:lnSpc>
                <a:spcPct val="100000"/>
              </a:lnSpc>
              <a:spcBef>
                <a:spcPts val="300"/>
              </a:spcBef>
              <a:spcAft>
                <a:spcPts val="0"/>
              </a:spcAft>
              <a:buSzPts val="1500"/>
              <a:buChar char="•"/>
            </a:pPr>
            <a:r>
              <a:rPr lang="en-US"/>
              <a:t>Characterization of  </a:t>
            </a:r>
            <a:r>
              <a:rPr lang="en-US" u="sng"/>
              <a:t>demand flexibility</a:t>
            </a:r>
            <a:r>
              <a:rPr lang="en-US"/>
              <a:t> for each load scenario (e.g., EVs, heating/cooling loads, DR)</a:t>
            </a:r>
            <a:endParaRPr/>
          </a:p>
          <a:p>
            <a:pPr indent="-285750" lvl="0" marL="457200" rtl="0" algn="l">
              <a:lnSpc>
                <a:spcPct val="100000"/>
              </a:lnSpc>
              <a:spcBef>
                <a:spcPts val="300"/>
              </a:spcBef>
              <a:spcAft>
                <a:spcPts val="0"/>
              </a:spcAft>
              <a:buSzPts val="1500"/>
              <a:buChar char="•"/>
            </a:pPr>
            <a:r>
              <a:rPr lang="en-US"/>
              <a:t>Characterization of </a:t>
            </a:r>
            <a:r>
              <a:rPr lang="en-US" u="sng"/>
              <a:t>distributed generation</a:t>
            </a:r>
            <a:r>
              <a:rPr lang="en-US"/>
              <a:t> by census track for each scenario (e.g., taking into account the physical and social potential for rooftop PV)</a:t>
            </a:r>
            <a:endParaRPr/>
          </a:p>
          <a:p>
            <a:pPr indent="-285750" lvl="0" marL="457200" rtl="0" algn="l">
              <a:lnSpc>
                <a:spcPct val="100000"/>
              </a:lnSpc>
              <a:spcBef>
                <a:spcPts val="300"/>
              </a:spcBef>
              <a:spcAft>
                <a:spcPts val="0"/>
              </a:spcAft>
              <a:buSzPts val="1500"/>
              <a:buChar char="•"/>
            </a:pPr>
            <a:r>
              <a:rPr lang="en-US" u="sng"/>
              <a:t>Battery and storage</a:t>
            </a:r>
            <a:r>
              <a:rPr lang="en-US"/>
              <a:t> social potential by census track for each scenario</a:t>
            </a:r>
            <a:endParaRPr/>
          </a:p>
          <a:p>
            <a:pPr indent="-285750" lvl="0" marL="457200" rtl="0" algn="l">
              <a:lnSpc>
                <a:spcPct val="100000"/>
              </a:lnSpc>
              <a:spcBef>
                <a:spcPts val="300"/>
              </a:spcBef>
              <a:spcAft>
                <a:spcPts val="0"/>
              </a:spcAft>
              <a:buSzPts val="1500"/>
              <a:buChar char="•"/>
            </a:pPr>
            <a:r>
              <a:rPr lang="en-US"/>
              <a:t>Target years: 2030 and 2035</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2"/>
          <p:cNvSpPr txBox="1"/>
          <p:nvPr>
            <p:ph idx="1" type="subTitle"/>
          </p:nvPr>
        </p:nvSpPr>
        <p:spPr>
          <a:xfrm>
            <a:off x="288700" y="856950"/>
            <a:ext cx="8548200" cy="3539204"/>
          </a:xfrm>
          <a:prstGeom prst="rect">
            <a:avLst/>
          </a:prstGeom>
          <a:noFill/>
          <a:ln>
            <a:noFill/>
          </a:ln>
        </p:spPr>
        <p:txBody>
          <a:bodyPr anchorCtr="0" anchor="t" bIns="0" lIns="0" spcFirstLastPara="1" rIns="0" wrap="square" tIns="0">
            <a:noAutofit/>
          </a:bodyPr>
          <a:lstStyle/>
          <a:p>
            <a:pPr indent="-342900" lvl="0" marL="342900" rtl="0" algn="l">
              <a:lnSpc>
                <a:spcPct val="90000"/>
              </a:lnSpc>
              <a:spcBef>
                <a:spcPts val="300"/>
              </a:spcBef>
              <a:spcAft>
                <a:spcPts val="0"/>
              </a:spcAft>
              <a:buSzPts val="1500"/>
              <a:buAutoNum type="arabicPeriod"/>
            </a:pPr>
            <a:r>
              <a:rPr b="1" lang="en-US" sz="1400"/>
              <a:t>Opportunities for reshaping distribution network markets as enabled by FERC 2222. </a:t>
            </a:r>
            <a:r>
              <a:rPr lang="en-US" sz="1400"/>
              <a:t>It will support California's electric utilities in their business models that interface communities, with an emphasis on low income and minority (LIM) communities and resilience to climate change.</a:t>
            </a:r>
            <a:r>
              <a:rPr b="1" lang="en-US" sz="1400"/>
              <a:t> </a:t>
            </a:r>
            <a:endParaRPr/>
          </a:p>
          <a:p>
            <a:pPr indent="-342900" lvl="0" marL="342900" rtl="0" algn="l">
              <a:lnSpc>
                <a:spcPct val="90000"/>
              </a:lnSpc>
              <a:spcBef>
                <a:spcPts val="300"/>
              </a:spcBef>
              <a:spcAft>
                <a:spcPts val="0"/>
              </a:spcAft>
              <a:buSzPts val="1500"/>
              <a:buAutoNum type="arabicPeriod"/>
            </a:pPr>
            <a:r>
              <a:rPr b="1" lang="en-US" sz="1400"/>
              <a:t>Design of climate resilient electric distribution networks for LIM communities in California</a:t>
            </a:r>
            <a:r>
              <a:rPr lang="en-US" sz="1400"/>
              <a:t>. The team will consider leveraging microgrids deployment as a method to self generate electricity during critical events, as well as the deployment (and needed subsidies) for distributed energy resources deployment (DERs). There will also be a testing task using the UCSD microgrid NSF facility, which was recently awarded $39M.</a:t>
            </a:r>
            <a:endParaRPr/>
          </a:p>
          <a:p>
            <a:pPr indent="-342900" lvl="0" marL="342900" rtl="0" algn="l">
              <a:lnSpc>
                <a:spcPct val="90000"/>
              </a:lnSpc>
              <a:spcBef>
                <a:spcPts val="300"/>
              </a:spcBef>
              <a:spcAft>
                <a:spcPts val="0"/>
              </a:spcAft>
              <a:buSzPts val="1500"/>
              <a:buFont typeface="Arial"/>
              <a:buAutoNum type="arabicPeriod"/>
            </a:pPr>
            <a:r>
              <a:rPr b="1" lang="en-US" sz="1400"/>
              <a:t>Workforce training </a:t>
            </a:r>
            <a:r>
              <a:rPr lang="en-US" sz="1400"/>
              <a:t>of undergraduate students, graduate students and postdoctoral fellows. Graduate students from this project will have the option to pursue internships at the Lawrence Berkeley National Lab, the National Renewable Energy Lab and interested electric utilities.</a:t>
            </a:r>
            <a:endParaRPr/>
          </a:p>
          <a:p>
            <a:pPr indent="-342900" lvl="0" marL="342900" rtl="0" algn="l">
              <a:lnSpc>
                <a:spcPct val="90000"/>
              </a:lnSpc>
              <a:spcBef>
                <a:spcPts val="300"/>
              </a:spcBef>
              <a:spcAft>
                <a:spcPts val="0"/>
              </a:spcAft>
              <a:buSzPts val="1500"/>
              <a:buFont typeface="Arial"/>
              <a:buAutoNum type="arabicPeriod"/>
            </a:pPr>
            <a:r>
              <a:rPr b="1" lang="en-US" sz="1400"/>
              <a:t>Virtual Environmental Justice workshop </a:t>
            </a:r>
            <a:r>
              <a:rPr lang="en-US" sz="1400"/>
              <a:t>where the leading California’s researchers in this field will present their work. This activity will include networking events to promote collaborations and further extend the work performed by the team and others.</a:t>
            </a:r>
            <a:endParaRPr/>
          </a:p>
          <a:p>
            <a:pPr indent="-342900" lvl="0" marL="342900" rtl="0" algn="l">
              <a:lnSpc>
                <a:spcPct val="90000"/>
              </a:lnSpc>
              <a:spcBef>
                <a:spcPts val="300"/>
              </a:spcBef>
              <a:spcAft>
                <a:spcPts val="0"/>
              </a:spcAft>
              <a:buSzPts val="1500"/>
              <a:buFont typeface="Arial"/>
              <a:buAutoNum type="arabicPeriod"/>
            </a:pPr>
            <a:r>
              <a:rPr b="1" lang="en-US" sz="1400"/>
              <a:t>Public interactive visualization/map tool. </a:t>
            </a:r>
            <a:r>
              <a:rPr lang="en-US" sz="1400"/>
              <a:t>The team will condense the main findings (set of scores by community associated to environmental justice, resilience, bill savings/earnings, benefits to the transmission network, land use, etc.)</a:t>
            </a:r>
            <a:endParaRPr/>
          </a:p>
          <a:p>
            <a:pPr indent="-342900" lvl="0" marL="342900" rtl="0" algn="l">
              <a:lnSpc>
                <a:spcPct val="90000"/>
              </a:lnSpc>
              <a:spcBef>
                <a:spcPts val="300"/>
              </a:spcBef>
              <a:spcAft>
                <a:spcPts val="0"/>
              </a:spcAft>
              <a:buSzPts val="1500"/>
              <a:buFont typeface="Arial"/>
              <a:buAutoNum type="arabicPeriod"/>
            </a:pPr>
            <a:r>
              <a:rPr b="1" lang="en-US" sz="1400"/>
              <a:t>Additional deliverables to be determined with utility and community partners</a:t>
            </a:r>
            <a:endParaRPr/>
          </a:p>
          <a:p>
            <a:pPr indent="-285750" lvl="0" marL="457200" rtl="0" algn="l">
              <a:lnSpc>
                <a:spcPct val="90000"/>
              </a:lnSpc>
              <a:spcBef>
                <a:spcPts val="300"/>
              </a:spcBef>
              <a:spcAft>
                <a:spcPts val="0"/>
              </a:spcAft>
              <a:buClr>
                <a:srgbClr val="006C92"/>
              </a:buClr>
              <a:buSzPts val="1500"/>
              <a:buNone/>
            </a:pPr>
            <a:br>
              <a:rPr lang="en-US"/>
            </a:br>
            <a:endParaRPr/>
          </a:p>
          <a:p>
            <a:pPr indent="0" lvl="0" marL="0" rtl="0" algn="l">
              <a:lnSpc>
                <a:spcPct val="90000"/>
              </a:lnSpc>
              <a:spcBef>
                <a:spcPts val="300"/>
              </a:spcBef>
              <a:spcAft>
                <a:spcPts val="0"/>
              </a:spcAft>
              <a:buSzPts val="1500"/>
              <a:buNone/>
            </a:pPr>
            <a:r>
              <a:t/>
            </a:r>
            <a:endParaRPr/>
          </a:p>
          <a:p>
            <a:pPr indent="0" lvl="0" marL="0" rtl="0" algn="l">
              <a:lnSpc>
                <a:spcPct val="90000"/>
              </a:lnSpc>
              <a:spcBef>
                <a:spcPts val="300"/>
              </a:spcBef>
              <a:spcAft>
                <a:spcPts val="0"/>
              </a:spcAft>
              <a:buSzPts val="1500"/>
              <a:buNone/>
            </a:pPr>
            <a:r>
              <a:t/>
            </a:r>
            <a:endParaRPr/>
          </a:p>
          <a:p>
            <a:pPr indent="0" lvl="0" marL="0" rtl="0" algn="l">
              <a:lnSpc>
                <a:spcPct val="90000"/>
              </a:lnSpc>
              <a:spcBef>
                <a:spcPts val="300"/>
              </a:spcBef>
              <a:spcAft>
                <a:spcPts val="0"/>
              </a:spcAft>
              <a:buSzPts val="1500"/>
              <a:buNone/>
            </a:pPr>
            <a:r>
              <a:t/>
            </a:r>
            <a:endParaRPr/>
          </a:p>
          <a:p>
            <a:pPr indent="-76200" lvl="0" marL="171450" rtl="0" algn="l">
              <a:lnSpc>
                <a:spcPct val="90000"/>
              </a:lnSpc>
              <a:spcBef>
                <a:spcPts val="300"/>
              </a:spcBef>
              <a:spcAft>
                <a:spcPts val="0"/>
              </a:spcAft>
              <a:buSzPts val="1500"/>
              <a:buFont typeface="Arial"/>
              <a:buNone/>
            </a:pPr>
            <a:r>
              <a:t/>
            </a:r>
            <a:endParaRPr/>
          </a:p>
          <a:p>
            <a:pPr indent="0" lvl="0" marL="0" rtl="0" algn="l">
              <a:lnSpc>
                <a:spcPct val="90000"/>
              </a:lnSpc>
              <a:spcBef>
                <a:spcPts val="0"/>
              </a:spcBef>
              <a:spcAft>
                <a:spcPts val="0"/>
              </a:spcAft>
              <a:buSzPts val="1500"/>
              <a:buNone/>
            </a:pPr>
            <a:r>
              <a:t/>
            </a:r>
            <a:endParaRPr baseline="30000" sz="1000"/>
          </a:p>
          <a:p>
            <a:pPr indent="0" lvl="0" marL="0" marR="0" rtl="0" algn="l">
              <a:lnSpc>
                <a:spcPct val="90000"/>
              </a:lnSpc>
              <a:spcBef>
                <a:spcPts val="0"/>
              </a:spcBef>
              <a:spcAft>
                <a:spcPts val="0"/>
              </a:spcAft>
              <a:buSzPts val="1500"/>
              <a:buNone/>
            </a:pPr>
            <a:r>
              <a:t/>
            </a:r>
            <a:endParaRPr/>
          </a:p>
        </p:txBody>
      </p:sp>
      <p:sp>
        <p:nvSpPr>
          <p:cNvPr id="95" name="Google Shape;95;p22"/>
          <p:cNvSpPr txBox="1"/>
          <p:nvPr>
            <p:ph type="ctrTitle"/>
          </p:nvPr>
        </p:nvSpPr>
        <p:spPr>
          <a:xfrm>
            <a:off x="288700" y="399602"/>
            <a:ext cx="8548200" cy="475800"/>
          </a:xfrm>
          <a:prstGeom prst="rect">
            <a:avLst/>
          </a:prstGeom>
          <a:noFill/>
          <a:ln>
            <a:noFill/>
          </a:ln>
        </p:spPr>
        <p:txBody>
          <a:bodyPr anchorCtr="0" anchor="b" bIns="0" lIns="0" spcFirstLastPara="1" rIns="0" wrap="square" tIns="0">
            <a:noAutofit/>
          </a:bodyPr>
          <a:lstStyle/>
          <a:p>
            <a:pPr indent="0" lvl="0" marL="0" rtl="0" algn="l">
              <a:lnSpc>
                <a:spcPct val="83333"/>
              </a:lnSpc>
              <a:spcBef>
                <a:spcPts val="0"/>
              </a:spcBef>
              <a:spcAft>
                <a:spcPts val="0"/>
              </a:spcAft>
              <a:buClr>
                <a:srgbClr val="006C92"/>
              </a:buClr>
              <a:buSzPts val="2700"/>
              <a:buFont typeface="Calibri"/>
              <a:buNone/>
            </a:pPr>
            <a:r>
              <a:rPr lang="en-US"/>
              <a:t>Actionable Project Outcomes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4"/>
          <p:cNvSpPr txBox="1"/>
          <p:nvPr>
            <p:ph idx="1" type="subTitle"/>
          </p:nvPr>
        </p:nvSpPr>
        <p:spPr>
          <a:xfrm>
            <a:off x="297900" y="1112108"/>
            <a:ext cx="8548200" cy="3168716"/>
          </a:xfrm>
          <a:prstGeom prst="rect">
            <a:avLst/>
          </a:prstGeom>
          <a:noFill/>
          <a:ln>
            <a:noFill/>
          </a:ln>
        </p:spPr>
        <p:txBody>
          <a:bodyPr anchorCtr="0" anchor="t" bIns="0" lIns="0" spcFirstLastPara="1" rIns="0" wrap="square" tIns="0">
            <a:noAutofit/>
          </a:bodyPr>
          <a:lstStyle/>
          <a:p>
            <a:pPr indent="-342900" lvl="0" marL="342900" rtl="0" algn="l">
              <a:lnSpc>
                <a:spcPct val="90000"/>
              </a:lnSpc>
              <a:spcBef>
                <a:spcPts val="300"/>
              </a:spcBef>
              <a:spcAft>
                <a:spcPts val="0"/>
              </a:spcAft>
              <a:buSzPts val="1500"/>
              <a:buFont typeface="Arial"/>
              <a:buChar char="•"/>
            </a:pPr>
            <a:r>
              <a:rPr b="1" lang="en-US" sz="1400"/>
              <a:t>Aspects we should be focusing on?</a:t>
            </a:r>
            <a:endParaRPr/>
          </a:p>
          <a:p>
            <a:pPr indent="0" lvl="0" marL="0" rtl="0" algn="l">
              <a:lnSpc>
                <a:spcPct val="90000"/>
              </a:lnSpc>
              <a:spcBef>
                <a:spcPts val="300"/>
              </a:spcBef>
              <a:spcAft>
                <a:spcPts val="0"/>
              </a:spcAft>
              <a:buSzPts val="1500"/>
              <a:buNone/>
            </a:pPr>
            <a:r>
              <a:rPr lang="en-US" sz="1400"/>
              <a:t>	That are important from your perspective or</a:t>
            </a:r>
            <a:endParaRPr/>
          </a:p>
          <a:p>
            <a:pPr indent="0" lvl="0" marL="0" rtl="0" algn="l">
              <a:lnSpc>
                <a:spcPct val="90000"/>
              </a:lnSpc>
              <a:spcBef>
                <a:spcPts val="300"/>
              </a:spcBef>
              <a:spcAft>
                <a:spcPts val="0"/>
              </a:spcAft>
              <a:buSzPts val="1500"/>
              <a:buNone/>
            </a:pPr>
            <a:r>
              <a:rPr lang="en-US" sz="1400"/>
              <a:t>	Complementary to READi’s efforts</a:t>
            </a:r>
            <a:endParaRPr/>
          </a:p>
          <a:p>
            <a:pPr indent="0" lvl="0" marL="0" rtl="0" algn="l">
              <a:lnSpc>
                <a:spcPct val="90000"/>
              </a:lnSpc>
              <a:spcBef>
                <a:spcPts val="300"/>
              </a:spcBef>
              <a:spcAft>
                <a:spcPts val="0"/>
              </a:spcAft>
              <a:buSzPts val="1500"/>
              <a:buNone/>
            </a:pPr>
            <a:r>
              <a:rPr lang="en-US" sz="1400"/>
              <a:t>	Collaboration opportunities between you and us?</a:t>
            </a:r>
            <a:endParaRPr/>
          </a:p>
          <a:p>
            <a:pPr indent="0" lvl="0" marL="0" rtl="0" algn="l">
              <a:lnSpc>
                <a:spcPct val="90000"/>
              </a:lnSpc>
              <a:spcBef>
                <a:spcPts val="300"/>
              </a:spcBef>
              <a:spcAft>
                <a:spcPts val="0"/>
              </a:spcAft>
              <a:buSzPts val="1500"/>
              <a:buNone/>
            </a:pPr>
            <a:r>
              <a:t/>
            </a:r>
            <a:endParaRPr sz="1400"/>
          </a:p>
          <a:p>
            <a:pPr indent="-342900" lvl="0" marL="342900" rtl="0" algn="l">
              <a:lnSpc>
                <a:spcPct val="90000"/>
              </a:lnSpc>
              <a:spcBef>
                <a:spcPts val="300"/>
              </a:spcBef>
              <a:spcAft>
                <a:spcPts val="0"/>
              </a:spcAft>
              <a:buSzPts val="1500"/>
              <a:buFont typeface="Arial"/>
              <a:buChar char="•"/>
            </a:pPr>
            <a:r>
              <a:rPr b="1" lang="en-US" sz="1400"/>
              <a:t>How can we leverage your prior and ongoing efforts?</a:t>
            </a:r>
            <a:endParaRPr/>
          </a:p>
          <a:p>
            <a:pPr indent="0" lvl="0" marL="0" rtl="0" algn="l">
              <a:lnSpc>
                <a:spcPct val="90000"/>
              </a:lnSpc>
              <a:spcBef>
                <a:spcPts val="300"/>
              </a:spcBef>
              <a:spcAft>
                <a:spcPts val="0"/>
              </a:spcAft>
              <a:buSzPts val="1500"/>
              <a:buNone/>
            </a:pPr>
            <a:r>
              <a:rPr lang="en-US" sz="1400"/>
              <a:t>	Modeling efforts?</a:t>
            </a:r>
            <a:endParaRPr/>
          </a:p>
          <a:p>
            <a:pPr indent="0" lvl="0" marL="0" rtl="0" algn="l">
              <a:lnSpc>
                <a:spcPct val="90000"/>
              </a:lnSpc>
              <a:spcBef>
                <a:spcPts val="300"/>
              </a:spcBef>
              <a:spcAft>
                <a:spcPts val="0"/>
              </a:spcAft>
              <a:buSzPts val="1500"/>
              <a:buNone/>
            </a:pPr>
            <a:r>
              <a:rPr lang="en-US" sz="1400"/>
              <a:t>	Climate data for power systems? (READi’s deliverable in Y2)</a:t>
            </a:r>
            <a:endParaRPr/>
          </a:p>
          <a:p>
            <a:pPr indent="0" lvl="0" marL="0" rtl="0" algn="l">
              <a:lnSpc>
                <a:spcPct val="90000"/>
              </a:lnSpc>
              <a:spcBef>
                <a:spcPts val="300"/>
              </a:spcBef>
              <a:spcAft>
                <a:spcPts val="0"/>
              </a:spcAft>
              <a:buSzPts val="1500"/>
              <a:buNone/>
            </a:pPr>
            <a:r>
              <a:t/>
            </a:r>
            <a:endParaRPr sz="800"/>
          </a:p>
          <a:p>
            <a:pPr indent="-342900" lvl="0" marL="342900" rtl="0" algn="l">
              <a:lnSpc>
                <a:spcPct val="90000"/>
              </a:lnSpc>
              <a:spcBef>
                <a:spcPts val="300"/>
              </a:spcBef>
              <a:spcAft>
                <a:spcPts val="0"/>
              </a:spcAft>
              <a:buSzPts val="1500"/>
              <a:buFont typeface="Arial"/>
              <a:buChar char="•"/>
            </a:pPr>
            <a:r>
              <a:rPr b="1" lang="en-US" sz="1400"/>
              <a:t>In the future, can we join one of your internal events?</a:t>
            </a:r>
            <a:endParaRPr/>
          </a:p>
          <a:p>
            <a:pPr indent="-247650" lvl="0" marL="342900" rtl="0" algn="l">
              <a:lnSpc>
                <a:spcPct val="90000"/>
              </a:lnSpc>
              <a:spcBef>
                <a:spcPts val="300"/>
              </a:spcBef>
              <a:spcAft>
                <a:spcPts val="0"/>
              </a:spcAft>
              <a:buSzPts val="1500"/>
              <a:buFont typeface="Arial"/>
              <a:buNone/>
            </a:pPr>
            <a:r>
              <a:t/>
            </a:r>
            <a:endParaRPr b="1" sz="1400"/>
          </a:p>
          <a:p>
            <a:pPr indent="-342900" lvl="0" marL="342900" rtl="0" algn="l">
              <a:lnSpc>
                <a:spcPct val="90000"/>
              </a:lnSpc>
              <a:spcBef>
                <a:spcPts val="300"/>
              </a:spcBef>
              <a:spcAft>
                <a:spcPts val="0"/>
              </a:spcAft>
              <a:buSzPts val="1500"/>
              <a:buFont typeface="Arial"/>
              <a:buChar char="•"/>
            </a:pPr>
            <a:r>
              <a:rPr b="1" lang="en-US" sz="1400"/>
              <a:t>Recommendations for policy engagement? </a:t>
            </a:r>
            <a:endParaRPr/>
          </a:p>
          <a:p>
            <a:pPr indent="-247650" lvl="0" marL="342900" rtl="0" algn="l">
              <a:lnSpc>
                <a:spcPct val="90000"/>
              </a:lnSpc>
              <a:spcBef>
                <a:spcPts val="300"/>
              </a:spcBef>
              <a:spcAft>
                <a:spcPts val="0"/>
              </a:spcAft>
              <a:buSzPts val="1500"/>
              <a:buFont typeface="Arial"/>
              <a:buNone/>
            </a:pPr>
            <a:r>
              <a:t/>
            </a:r>
            <a:endParaRPr b="1" sz="1400"/>
          </a:p>
          <a:p>
            <a:pPr indent="-342900" lvl="0" marL="342900" rtl="0" algn="l">
              <a:lnSpc>
                <a:spcPct val="90000"/>
              </a:lnSpc>
              <a:spcBef>
                <a:spcPts val="300"/>
              </a:spcBef>
              <a:spcAft>
                <a:spcPts val="0"/>
              </a:spcAft>
              <a:buSzPts val="1500"/>
              <a:buFont typeface="Arial"/>
              <a:buChar char="•"/>
            </a:pPr>
            <a:r>
              <a:rPr b="1" lang="en-US" sz="1400"/>
              <a:t>How to attract utilities’ interest? (How to serve them)</a:t>
            </a:r>
            <a:endParaRPr sz="1400"/>
          </a:p>
          <a:p>
            <a:pPr indent="0" lvl="0" marL="0" rtl="0" algn="l">
              <a:lnSpc>
                <a:spcPct val="90000"/>
              </a:lnSpc>
              <a:spcBef>
                <a:spcPts val="300"/>
              </a:spcBef>
              <a:spcAft>
                <a:spcPts val="0"/>
              </a:spcAft>
              <a:buSzPts val="1500"/>
              <a:buNone/>
            </a:pPr>
            <a:r>
              <a:t/>
            </a:r>
            <a:endParaRPr/>
          </a:p>
          <a:p>
            <a:pPr indent="0" lvl="0" marL="0" rtl="0" algn="l">
              <a:lnSpc>
                <a:spcPct val="90000"/>
              </a:lnSpc>
              <a:spcBef>
                <a:spcPts val="300"/>
              </a:spcBef>
              <a:spcAft>
                <a:spcPts val="0"/>
              </a:spcAft>
              <a:buSzPts val="1500"/>
              <a:buNone/>
            </a:pPr>
            <a:r>
              <a:t/>
            </a:r>
            <a:endParaRPr/>
          </a:p>
          <a:p>
            <a:pPr indent="-76200" lvl="0" marL="171450" rtl="0" algn="l">
              <a:lnSpc>
                <a:spcPct val="90000"/>
              </a:lnSpc>
              <a:spcBef>
                <a:spcPts val="300"/>
              </a:spcBef>
              <a:spcAft>
                <a:spcPts val="0"/>
              </a:spcAft>
              <a:buSzPts val="1500"/>
              <a:buFont typeface="Arial"/>
              <a:buNone/>
            </a:pPr>
            <a:r>
              <a:t/>
            </a:r>
            <a:endParaRPr/>
          </a:p>
          <a:p>
            <a:pPr indent="0" lvl="0" marL="0" rtl="0" algn="l">
              <a:lnSpc>
                <a:spcPct val="90000"/>
              </a:lnSpc>
              <a:spcBef>
                <a:spcPts val="0"/>
              </a:spcBef>
              <a:spcAft>
                <a:spcPts val="0"/>
              </a:spcAft>
              <a:buSzPts val="1500"/>
              <a:buNone/>
            </a:pPr>
            <a:r>
              <a:t/>
            </a:r>
            <a:endParaRPr baseline="30000" sz="1000"/>
          </a:p>
          <a:p>
            <a:pPr indent="0" lvl="0" marL="0" marR="0" rtl="0" algn="l">
              <a:lnSpc>
                <a:spcPct val="90000"/>
              </a:lnSpc>
              <a:spcBef>
                <a:spcPts val="0"/>
              </a:spcBef>
              <a:spcAft>
                <a:spcPts val="0"/>
              </a:spcAft>
              <a:buSzPts val="1500"/>
              <a:buNone/>
            </a:pPr>
            <a:r>
              <a:t/>
            </a:r>
            <a:endParaRPr/>
          </a:p>
        </p:txBody>
      </p:sp>
      <p:sp>
        <p:nvSpPr>
          <p:cNvPr id="101" name="Google Shape;101;p24"/>
          <p:cNvSpPr txBox="1"/>
          <p:nvPr>
            <p:ph type="ctrTitle"/>
          </p:nvPr>
        </p:nvSpPr>
        <p:spPr>
          <a:xfrm>
            <a:off x="288700" y="399602"/>
            <a:ext cx="8548200" cy="475800"/>
          </a:xfrm>
          <a:prstGeom prst="rect">
            <a:avLst/>
          </a:prstGeom>
          <a:noFill/>
          <a:ln>
            <a:noFill/>
          </a:ln>
        </p:spPr>
        <p:txBody>
          <a:bodyPr anchorCtr="0" anchor="b" bIns="0" lIns="0" spcFirstLastPara="1" rIns="0" wrap="square" tIns="0">
            <a:noAutofit/>
          </a:bodyPr>
          <a:lstStyle/>
          <a:p>
            <a:pPr indent="0" lvl="0" marL="0" rtl="0" algn="l">
              <a:lnSpc>
                <a:spcPct val="83333"/>
              </a:lnSpc>
              <a:spcBef>
                <a:spcPts val="0"/>
              </a:spcBef>
              <a:spcAft>
                <a:spcPts val="0"/>
              </a:spcAft>
              <a:buClr>
                <a:srgbClr val="006C92"/>
              </a:buClr>
              <a:buSzPts val="2700"/>
              <a:buFont typeface="Calibri"/>
              <a:buNone/>
            </a:pPr>
            <a:r>
              <a:rPr lang="en-US"/>
              <a:t>Your feedback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6"/>
          <p:cNvSpPr txBox="1"/>
          <p:nvPr>
            <p:ph type="ctrTitle"/>
          </p:nvPr>
        </p:nvSpPr>
        <p:spPr>
          <a:xfrm>
            <a:off x="288697" y="999705"/>
            <a:ext cx="8573264" cy="1496592"/>
          </a:xfrm>
          <a:prstGeom prst="rect">
            <a:avLst/>
          </a:prstGeom>
          <a:noFill/>
          <a:ln>
            <a:noFill/>
          </a:ln>
        </p:spPr>
        <p:txBody>
          <a:bodyPr anchorCtr="1" anchor="b" bIns="0" lIns="0" spcFirstLastPara="1" rIns="0" wrap="square" tIns="0">
            <a:noAutofit/>
          </a:bodyPr>
          <a:lstStyle/>
          <a:p>
            <a:pPr indent="0" lvl="0" marL="0" rtl="0" algn="ctr">
              <a:lnSpc>
                <a:spcPct val="86363"/>
              </a:lnSpc>
              <a:spcBef>
                <a:spcPts val="0"/>
              </a:spcBef>
              <a:spcAft>
                <a:spcPts val="0"/>
              </a:spcAft>
              <a:buClr>
                <a:srgbClr val="FFFFFF"/>
              </a:buClr>
              <a:buSzPts val="3300"/>
              <a:buFont typeface="Calibri"/>
              <a:buNone/>
            </a:pPr>
            <a:r>
              <a:rPr lang="en-US"/>
              <a:t>Thank you</a:t>
            </a:r>
            <a:endParaRPr/>
          </a:p>
        </p:txBody>
      </p:sp>
      <p:sp>
        <p:nvSpPr>
          <p:cNvPr id="107" name="Google Shape;107;p46"/>
          <p:cNvSpPr txBox="1"/>
          <p:nvPr>
            <p:ph idx="1" type="subTitle"/>
          </p:nvPr>
        </p:nvSpPr>
        <p:spPr>
          <a:xfrm>
            <a:off x="288697" y="2600397"/>
            <a:ext cx="8573264" cy="554811"/>
          </a:xfrm>
          <a:prstGeom prst="rect">
            <a:avLst/>
          </a:prstGeom>
          <a:noFill/>
          <a:ln>
            <a:noFill/>
          </a:ln>
        </p:spPr>
        <p:txBody>
          <a:bodyPr anchorCtr="1" anchor="t" bIns="0" lIns="0" spcFirstLastPara="1" rIns="0" wrap="square" tIns="0">
            <a:noAutofit/>
          </a:bodyPr>
          <a:lstStyle/>
          <a:p>
            <a:pPr indent="0" lvl="0" marL="0" rtl="0" algn="ctr">
              <a:lnSpc>
                <a:spcPct val="90000"/>
              </a:lnSpc>
              <a:spcBef>
                <a:spcPts val="0"/>
              </a:spcBef>
              <a:spcAft>
                <a:spcPts val="0"/>
              </a:spcAft>
              <a:buClr>
                <a:srgbClr val="FFFFFF"/>
              </a:buClr>
              <a:buSzPts val="15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ction Slides">
  <a:themeElements>
    <a:clrScheme name="UC San Diego Health">
      <a:dk1>
        <a:srgbClr val="464749"/>
      </a:dk1>
      <a:lt1>
        <a:srgbClr val="FFFFFF"/>
      </a:lt1>
      <a:dk2>
        <a:srgbClr val="101D3A"/>
      </a:dk2>
      <a:lt2>
        <a:srgbClr val="FFFFFF"/>
      </a:lt2>
      <a:accent1>
        <a:srgbClr val="0C68AC"/>
      </a:accent1>
      <a:accent2>
        <a:srgbClr val="15A599"/>
      </a:accent2>
      <a:accent3>
        <a:srgbClr val="0C636E"/>
      </a:accent3>
      <a:accent4>
        <a:srgbClr val="443D82"/>
      </a:accent4>
      <a:accent5>
        <a:srgbClr val="671943"/>
      </a:accent5>
      <a:accent6>
        <a:srgbClr val="A7B306"/>
      </a:accent6>
      <a:hlink>
        <a:srgbClr val="AA0023"/>
      </a:hlink>
      <a:folHlink>
        <a:srgbClr val="0C68A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