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86" r:id="rId3"/>
    <p:sldId id="287" r:id="rId4"/>
    <p:sldId id="275" r:id="rId5"/>
    <p:sldId id="292" r:id="rId6"/>
    <p:sldId id="282" r:id="rId7"/>
    <p:sldId id="283" r:id="rId8"/>
    <p:sldId id="284" r:id="rId9"/>
    <p:sldId id="288" r:id="rId10"/>
    <p:sldId id="285" r:id="rId11"/>
    <p:sldId id="289" r:id="rId12"/>
    <p:sldId id="264" r:id="rId13"/>
    <p:sldId id="268" r:id="rId14"/>
    <p:sldId id="271" r:id="rId15"/>
    <p:sldId id="273" r:id="rId16"/>
    <p:sldId id="269" r:id="rId17"/>
    <p:sldId id="266" r:id="rId18"/>
    <p:sldId id="290" r:id="rId19"/>
    <p:sldId id="291" r:id="rId20"/>
    <p:sldId id="29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9FF090D-3775-42F2-B284-00C64F7464B7}">
          <p14:sldIdLst>
            <p14:sldId id="277"/>
            <p14:sldId id="286"/>
          </p14:sldIdLst>
        </p14:section>
        <p14:section name="Outils actuels" id="{C75BFA1D-AA05-4199-A9F5-F6FCFE5D9016}">
          <p14:sldIdLst>
            <p14:sldId id="287"/>
            <p14:sldId id="275"/>
            <p14:sldId id="292"/>
            <p14:sldId id="282"/>
            <p14:sldId id="283"/>
            <p14:sldId id="284"/>
          </p14:sldIdLst>
        </p14:section>
        <p14:section name="Évolution en attente de déploiement" id="{024E0141-144D-496D-B62C-1EDEC86FCB0A}">
          <p14:sldIdLst>
            <p14:sldId id="288"/>
            <p14:sldId id="285"/>
            <p14:sldId id="289"/>
            <p14:sldId id="264"/>
            <p14:sldId id="268"/>
            <p14:sldId id="271"/>
            <p14:sldId id="273"/>
            <p14:sldId id="269"/>
            <p14:sldId id="266"/>
          </p14:sldIdLst>
        </p14:section>
        <p14:section name="Évolution futures" id="{75C889CF-F308-4800-BA91-A4535CCFC83E}">
          <p14:sldIdLst>
            <p14:sldId id="290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2094" y="354"/>
      </p:cViewPr>
      <p:guideLst/>
    </p:cSldViewPr>
  </p:slideViewPr>
  <p:outlineViewPr>
    <p:cViewPr>
      <p:scale>
        <a:sx n="33" d="100"/>
        <a:sy n="33" d="100"/>
      </p:scale>
      <p:origin x="0" y="-15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97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BE21726-DC22-404C-B356-5A9F57FF4DA5}" type="datetimeFigureOut">
              <a:rPr lang="fr-FR" smtClean="0"/>
              <a:t>18/02/2015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6938DA-4376-4BEF-807C-A5BD658716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5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350" dirty="0" smtClean="0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781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141665"/>
            <a:ext cx="82296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>
            <a:off x="0" y="1952625"/>
            <a:ext cx="287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50" dirty="0">
              <a:solidFill>
                <a:srgbClr val="000000"/>
              </a:solidFill>
            </a:endParaRPr>
          </a:p>
        </p:txBody>
      </p:sp>
      <p:sp>
        <p:nvSpPr>
          <p:cNvPr id="1030" name="Rectangle 17"/>
          <p:cNvSpPr>
            <a:spLocks noChangeArrowheads="1"/>
          </p:cNvSpPr>
          <p:nvPr userDrawn="1"/>
        </p:nvSpPr>
        <p:spPr bwMode="auto">
          <a:xfrm>
            <a:off x="107951" y="1773238"/>
            <a:ext cx="2873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CE46A-E1FD-4D48-A272-AC4391C373EA}" type="slidenum">
              <a:rPr lang="fr-FR" altLang="fr-FR" sz="675" smtClean="0">
                <a:solidFill>
                  <a:srgbClr val="000000"/>
                </a:solidFill>
                <a:latin typeface="GillSans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675" dirty="0" smtClean="0">
              <a:solidFill>
                <a:srgbClr val="000000"/>
              </a:solidFill>
              <a:latin typeface="GillSans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>
            <a:off x="8964614" y="1782763"/>
            <a:ext cx="2873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E289EE-3473-464B-9D72-A155C7EE32E9}" type="slidenum">
              <a:rPr lang="fr-FR" altLang="fr-FR" sz="675" smtClean="0">
                <a:solidFill>
                  <a:srgbClr val="000000"/>
                </a:solidFill>
                <a:latin typeface="GillSans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675" dirty="0" smtClean="0">
              <a:solidFill>
                <a:srgbClr val="000000"/>
              </a:solidFill>
              <a:latin typeface="GillSans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8893176" y="1952625"/>
            <a:ext cx="287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50" dirty="0">
              <a:solidFill>
                <a:srgbClr val="000000"/>
              </a:solidFill>
            </a:endParaRPr>
          </a:p>
        </p:txBody>
      </p:sp>
      <p:pic>
        <p:nvPicPr>
          <p:cNvPr id="1033" name="Picture 20" descr="frise_PPT_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22302"/>
            <a:ext cx="91138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1" descr="logo MDM FR CMJN_b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33376"/>
            <a:ext cx="10763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257175" indent="-257175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just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just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just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just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Outils Monitoring MDM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 smtClean="0"/>
              <a:t>État des lieux, nouvel outil et évolutions futures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8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311617"/>
            <a:ext cx="8229600" cy="1143000"/>
          </a:xfrm>
        </p:spPr>
        <p:txBody>
          <a:bodyPr/>
          <a:lstStyle/>
          <a:p>
            <a:r>
              <a:rPr lang="fr-FR" noProof="0" dirty="0" smtClean="0"/>
              <a:t>Compréhension de l’existant et des besoins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3697632"/>
          </a:xfrm>
        </p:spPr>
        <p:txBody>
          <a:bodyPr>
            <a:normAutofit/>
          </a:bodyPr>
          <a:lstStyle/>
          <a:p>
            <a:r>
              <a:rPr lang="fr-FR" noProof="0" dirty="0" smtClean="0"/>
              <a:t>Rencontres entre le service informatique et</a:t>
            </a:r>
          </a:p>
          <a:p>
            <a:pPr lvl="1"/>
            <a:r>
              <a:rPr lang="fr-FR" noProof="0" dirty="0" smtClean="0"/>
              <a:t>Référents médicaux</a:t>
            </a:r>
          </a:p>
          <a:p>
            <a:pPr lvl="1"/>
            <a:r>
              <a:rPr lang="fr-FR" noProof="0" dirty="0" smtClean="0"/>
              <a:t>Référents thématiques</a:t>
            </a:r>
          </a:p>
          <a:p>
            <a:pPr lvl="1"/>
            <a:r>
              <a:rPr lang="fr-FR" noProof="0" dirty="0" smtClean="0"/>
              <a:t>Épidémiologiste S2AP</a:t>
            </a:r>
          </a:p>
          <a:p>
            <a:pPr lvl="1"/>
            <a:r>
              <a:rPr lang="fr-FR" noProof="0" dirty="0" smtClean="0"/>
              <a:t>Concepteurs du logiciel de gestion de projet </a:t>
            </a:r>
            <a:r>
              <a:rPr lang="fr-FR" noProof="0" dirty="0" smtClean="0"/>
              <a:t>Sigmah</a:t>
            </a:r>
            <a:endParaRPr lang="fr-FR" noProof="0" dirty="0" smtClean="0"/>
          </a:p>
          <a:p>
            <a:pPr lvl="1"/>
            <a:endParaRPr lang="fr-FR" noProof="0" dirty="0"/>
          </a:p>
          <a:p>
            <a:r>
              <a:rPr lang="fr-FR" noProof="0" dirty="0" smtClean="0"/>
              <a:t>Supports de référence</a:t>
            </a:r>
          </a:p>
          <a:p>
            <a:pPr lvl="1"/>
            <a:r>
              <a:rPr lang="fr-FR" noProof="0" dirty="0" smtClean="0"/>
              <a:t>Guide formation planification MDM</a:t>
            </a:r>
          </a:p>
          <a:p>
            <a:pPr lvl="1"/>
            <a:r>
              <a:rPr lang="fr-FR" noProof="0" dirty="0" smtClean="0"/>
              <a:t>Divers catalogues d’indicateurs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91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311617"/>
            <a:ext cx="8229600" cy="1143000"/>
          </a:xfrm>
        </p:spPr>
        <p:txBody>
          <a:bodyPr/>
          <a:lstStyle/>
          <a:p>
            <a:r>
              <a:rPr lang="fr-FR" noProof="0" dirty="0" smtClean="0"/>
              <a:t>Recherche d’outils existants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3697632"/>
          </a:xfrm>
        </p:spPr>
        <p:txBody>
          <a:bodyPr>
            <a:normAutofit fontScale="92500" lnSpcReduction="10000"/>
          </a:bodyPr>
          <a:lstStyle/>
          <a:p>
            <a:r>
              <a:rPr lang="fr-FR" noProof="0" dirty="0" smtClean="0"/>
              <a:t>Activity Info</a:t>
            </a:r>
          </a:p>
          <a:p>
            <a:pPr lvl="1"/>
            <a:r>
              <a:rPr lang="fr-FR" noProof="0" dirty="0" smtClean="0"/>
              <a:t>Traite le même besoin</a:t>
            </a:r>
          </a:p>
          <a:p>
            <a:pPr lvl="1"/>
            <a:r>
              <a:rPr lang="fr-FR" noProof="0" dirty="0" smtClean="0"/>
              <a:t>Insuffisant par rapport à nos besoins</a:t>
            </a:r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Sigmah</a:t>
            </a:r>
            <a:r>
              <a:rPr lang="fr-FR" noProof="0" dirty="0" smtClean="0"/>
              <a:t>, GONG</a:t>
            </a:r>
          </a:p>
          <a:p>
            <a:pPr lvl="1"/>
            <a:r>
              <a:rPr lang="fr-FR" noProof="0" dirty="0" smtClean="0"/>
              <a:t>Périmètre plus grand</a:t>
            </a:r>
          </a:p>
          <a:p>
            <a:pPr lvl="1"/>
            <a:r>
              <a:rPr lang="fr-FR" noProof="0" dirty="0" smtClean="0"/>
              <a:t>Pas encore assez abouti sur le monitoring (MDM fait plus sur Excel)</a:t>
            </a:r>
          </a:p>
          <a:p>
            <a:endParaRPr lang="fr-FR" noProof="0" dirty="0" smtClean="0"/>
          </a:p>
          <a:p>
            <a:r>
              <a:rPr lang="fr-FR" noProof="0" dirty="0" smtClean="0"/>
              <a:t>OpenDataKit</a:t>
            </a:r>
            <a:r>
              <a:rPr lang="fr-FR" noProof="0" dirty="0" smtClean="0"/>
              <a:t>, </a:t>
            </a:r>
            <a:r>
              <a:rPr lang="fr-FR" noProof="0" dirty="0" smtClean="0"/>
              <a:t>FormHub</a:t>
            </a:r>
            <a:r>
              <a:rPr lang="fr-FR" noProof="0" dirty="0" smtClean="0"/>
              <a:t>, </a:t>
            </a:r>
            <a:r>
              <a:rPr lang="fr-FR" noProof="0" dirty="0" smtClean="0"/>
              <a:t>Enketo</a:t>
            </a:r>
            <a:r>
              <a:rPr lang="fr-FR" noProof="0" dirty="0" smtClean="0"/>
              <a:t>, </a:t>
            </a:r>
            <a:r>
              <a:rPr lang="fr-FR" noProof="0" dirty="0" smtClean="0"/>
              <a:t>Kobo</a:t>
            </a:r>
            <a:r>
              <a:rPr lang="fr-FR" noProof="0" dirty="0" smtClean="0"/>
              <a:t> </a:t>
            </a:r>
            <a:r>
              <a:rPr lang="fr-FR" noProof="0" dirty="0" smtClean="0"/>
              <a:t>Toolbox</a:t>
            </a:r>
            <a:r>
              <a:rPr lang="fr-FR" noProof="0" dirty="0" smtClean="0"/>
              <a:t>, ODK </a:t>
            </a:r>
            <a:r>
              <a:rPr lang="fr-FR" noProof="0" dirty="0" smtClean="0"/>
              <a:t>Collect</a:t>
            </a:r>
            <a:r>
              <a:rPr lang="fr-FR" noProof="0" dirty="0" smtClean="0"/>
              <a:t>, …</a:t>
            </a:r>
          </a:p>
          <a:p>
            <a:pPr lvl="1"/>
            <a:r>
              <a:rPr lang="fr-FR" noProof="0" dirty="0" smtClean="0"/>
              <a:t>Se concentrent sur la saisie &amp; le stockage</a:t>
            </a:r>
          </a:p>
          <a:p>
            <a:pPr lvl="1"/>
            <a:r>
              <a:rPr lang="fr-FR" noProof="0" dirty="0" smtClean="0"/>
              <a:t>Traitent peu les autres problématiques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62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Axes de travail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304495"/>
            <a:ext cx="8229600" cy="38677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noProof="0" dirty="0" smtClean="0"/>
              <a:t>Simplifier</a:t>
            </a:r>
          </a:p>
          <a:p>
            <a:pPr lvl="1" algn="l"/>
            <a:r>
              <a:rPr lang="fr-FR" noProof="0" dirty="0" smtClean="0"/>
              <a:t>Prendre des raccourcis où c’est possible</a:t>
            </a:r>
          </a:p>
          <a:p>
            <a:pPr lvl="1" algn="l"/>
            <a:endParaRPr lang="fr-FR" noProof="0" dirty="0" smtClean="0"/>
          </a:p>
          <a:p>
            <a:pPr algn="l"/>
            <a:r>
              <a:rPr lang="fr-FR" noProof="0" dirty="0" smtClean="0"/>
              <a:t>Centraliser</a:t>
            </a:r>
          </a:p>
          <a:p>
            <a:pPr lvl="1" algn="l"/>
            <a:r>
              <a:rPr lang="fr-FR" noProof="0" dirty="0" smtClean="0"/>
              <a:t>Gérer tous les projets à partir de la même base de données</a:t>
            </a:r>
          </a:p>
          <a:p>
            <a:pPr lvl="1" algn="l"/>
            <a:endParaRPr lang="fr-FR" noProof="0" dirty="0" smtClean="0"/>
          </a:p>
          <a:p>
            <a:pPr algn="l"/>
            <a:r>
              <a:rPr lang="fr-FR" noProof="0" dirty="0" smtClean="0"/>
              <a:t>Normaliser</a:t>
            </a:r>
          </a:p>
          <a:p>
            <a:pPr lvl="1" algn="l"/>
            <a:r>
              <a:rPr lang="fr-FR" noProof="0" dirty="0" smtClean="0"/>
              <a:t>Supprimer les différences de forme entre le monitoring des différents projets</a:t>
            </a:r>
          </a:p>
          <a:p>
            <a:pPr lvl="1" algn="l"/>
            <a:endParaRPr lang="fr-FR" noProof="0" dirty="0" smtClean="0"/>
          </a:p>
          <a:p>
            <a:pPr algn="l"/>
            <a:r>
              <a:rPr lang="fr-FR" noProof="0" dirty="0" smtClean="0"/>
              <a:t>Archiver</a:t>
            </a:r>
          </a:p>
          <a:p>
            <a:pPr lvl="1" algn="l"/>
            <a:r>
              <a:rPr lang="fr-FR" noProof="0" dirty="0" smtClean="0"/>
              <a:t>Conserver sur le long terme l’historique des projets.</a:t>
            </a:r>
          </a:p>
          <a:p>
            <a:pPr algn="ctr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891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Simplifier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302905"/>
            <a:ext cx="8229600" cy="4161395"/>
          </a:xfrm>
        </p:spPr>
        <p:txBody>
          <a:bodyPr>
            <a:normAutofit fontScale="92500" lnSpcReduction="20000"/>
          </a:bodyPr>
          <a:lstStyle/>
          <a:p>
            <a:r>
              <a:rPr lang="fr-FR" noProof="0" dirty="0" smtClean="0"/>
              <a:t>Supprimer la double saisie transversal / </a:t>
            </a:r>
            <a:r>
              <a:rPr lang="fr-FR" noProof="0" dirty="0" smtClean="0"/>
              <a:t>monitool</a:t>
            </a:r>
            <a:endParaRPr lang="fr-FR" noProof="0" dirty="0" smtClean="0"/>
          </a:p>
          <a:p>
            <a:pPr lvl="1"/>
            <a:r>
              <a:rPr lang="fr-FR" noProof="0" dirty="0" smtClean="0"/>
              <a:t>Pas uniquement une question de travail en double</a:t>
            </a:r>
          </a:p>
          <a:p>
            <a:pPr lvl="1"/>
            <a:r>
              <a:rPr lang="fr-FR" noProof="0" dirty="0" smtClean="0"/>
              <a:t>Permet aux projets de mieux anticiper les données à collecter</a:t>
            </a:r>
          </a:p>
          <a:p>
            <a:pPr lvl="1"/>
            <a:r>
              <a:rPr lang="fr-FR" noProof="0" dirty="0" smtClean="0"/>
              <a:t>Permet de collecter plus souvent</a:t>
            </a:r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Formaliser les rôles de chaque usager (gestionnaire projet, saisisseur, gestionnaire indicateur, …)</a:t>
            </a:r>
            <a:endParaRPr lang="fr-FR" noProof="0" dirty="0" smtClean="0"/>
          </a:p>
          <a:p>
            <a:pPr marL="342900" lvl="1" indent="0">
              <a:buNone/>
            </a:pPr>
            <a:endParaRPr lang="fr-FR" noProof="0" dirty="0" smtClean="0"/>
          </a:p>
          <a:p>
            <a:r>
              <a:rPr lang="fr-FR" noProof="0" dirty="0" smtClean="0"/>
              <a:t>Réduire le travail manuel à la création-modification d’un projet.</a:t>
            </a:r>
          </a:p>
          <a:p>
            <a:endParaRPr lang="fr-FR" noProof="0" dirty="0" smtClean="0"/>
          </a:p>
          <a:p>
            <a:r>
              <a:rPr lang="fr-FR" noProof="0" dirty="0" smtClean="0"/>
              <a:t>Réduire la courbe d’apprentissage.</a:t>
            </a:r>
          </a:p>
          <a:p>
            <a:endParaRPr lang="fr-FR" noProof="0" dirty="0" smtClean="0"/>
          </a:p>
          <a:p>
            <a:r>
              <a:rPr lang="fr-FR" noProof="0" dirty="0" smtClean="0"/>
              <a:t>Cacher la complexité lors du mélange d’échelles de temps différentes (jour / semaine / mois / trimestre).</a:t>
            </a:r>
          </a:p>
        </p:txBody>
      </p:sp>
    </p:spTree>
    <p:extLst>
      <p:ext uri="{BB962C8B-B14F-4D97-AF65-F5344CB8AC3E}">
        <p14:creationId xmlns:p14="http://schemas.microsoft.com/office/powerpoint/2010/main" val="12358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Centraliser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 lnSpcReduction="10000"/>
          </a:bodyPr>
          <a:lstStyle/>
          <a:p>
            <a:r>
              <a:rPr lang="fr-FR" noProof="0" dirty="0" smtClean="0"/>
              <a:t>Tous les cadres logiques et indicateurs à jour au même endroit</a:t>
            </a:r>
          </a:p>
          <a:p>
            <a:endParaRPr lang="fr-FR" noProof="0" dirty="0" smtClean="0"/>
          </a:p>
          <a:p>
            <a:r>
              <a:rPr lang="fr-FR" noProof="0" dirty="0" smtClean="0"/>
              <a:t>Tout le monde peut consulter sans dépendre du desk</a:t>
            </a:r>
          </a:p>
          <a:p>
            <a:endParaRPr lang="fr-FR" noProof="0" dirty="0" smtClean="0"/>
          </a:p>
          <a:p>
            <a:r>
              <a:rPr lang="fr-FR" noProof="0" dirty="0" smtClean="0"/>
              <a:t>Croiser les données</a:t>
            </a:r>
          </a:p>
          <a:p>
            <a:pPr lvl="1"/>
            <a:r>
              <a:rPr lang="fr-FR" noProof="0" dirty="0" smtClean="0"/>
              <a:t>“nombre de bénéficiaires pour tous les projets par mois en 2014”</a:t>
            </a:r>
          </a:p>
          <a:p>
            <a:pPr lvl="1"/>
            <a:r>
              <a:rPr lang="fr-FR" noProof="0" dirty="0" smtClean="0"/>
              <a:t>“</a:t>
            </a:r>
            <a:r>
              <a:rPr lang="fr-FR" noProof="0" dirty="0" smtClean="0"/>
              <a:t>t</a:t>
            </a:r>
            <a:r>
              <a:rPr lang="fr-FR" noProof="0" dirty="0" smtClean="0"/>
              <a:t>aux de CPN4 sur tous les projets de SSR”</a:t>
            </a:r>
          </a:p>
          <a:p>
            <a:pPr lvl="1"/>
            <a:r>
              <a:rPr lang="fr-FR" noProof="0" dirty="0" smtClean="0"/>
              <a:t>“tous les indicateurs par an sur le projet RDR Kenya”</a:t>
            </a:r>
          </a:p>
          <a:p>
            <a:pPr lvl="1"/>
            <a:r>
              <a:rPr lang="fr-FR" noProof="0" dirty="0" smtClean="0"/>
              <a:t>“tous les indicateurs par semaine sur le centre de santé de X”</a:t>
            </a:r>
          </a:p>
          <a:p>
            <a:pPr lvl="1"/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602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Normaliser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/>
          </a:bodyPr>
          <a:lstStyle/>
          <a:p>
            <a:r>
              <a:rPr lang="fr-FR" noProof="0" dirty="0" smtClean="0"/>
              <a:t>Ajouter des contrôles de cohérence</a:t>
            </a:r>
          </a:p>
          <a:p>
            <a:endParaRPr lang="fr-FR" noProof="0" dirty="0" smtClean="0"/>
          </a:p>
          <a:p>
            <a:r>
              <a:rPr lang="fr-FR" noProof="0" dirty="0" smtClean="0"/>
              <a:t>Permettre l’analyse manuelle de l’ensemble des données</a:t>
            </a:r>
          </a:p>
          <a:p>
            <a:pPr lvl="1"/>
            <a:r>
              <a:rPr lang="fr-FR" noProof="0" dirty="0" smtClean="0"/>
              <a:t>Logiciels tiers (Stata, SPSS, SAS, …)</a:t>
            </a:r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Migrer plus facilement vers des nouveaux systèmes dans le futur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949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Archiver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/>
          </a:bodyPr>
          <a:lstStyle/>
          <a:p>
            <a:r>
              <a:rPr lang="fr-FR" noProof="0" dirty="0" smtClean="0"/>
              <a:t>Réutiliser le travail déjà fait</a:t>
            </a:r>
          </a:p>
          <a:p>
            <a:pPr lvl="1"/>
            <a:r>
              <a:rPr lang="fr-FR" noProof="0" dirty="0" smtClean="0"/>
              <a:t>Lors de la création d’un projet, disposer de tout l’historique des projets similaires</a:t>
            </a:r>
          </a:p>
          <a:p>
            <a:pPr lvl="1"/>
            <a:r>
              <a:rPr lang="fr-FR" noProof="0" dirty="0" smtClean="0"/>
              <a:t>Lors du choix d’un indicateur, disposer de</a:t>
            </a:r>
          </a:p>
          <a:p>
            <a:pPr lvl="2"/>
            <a:r>
              <a:rPr lang="fr-FR" noProof="0" dirty="0" smtClean="0"/>
              <a:t>Ses performances passées</a:t>
            </a:r>
          </a:p>
          <a:p>
            <a:pPr lvl="2"/>
            <a:r>
              <a:rPr lang="fr-FR" noProof="0" dirty="0" smtClean="0"/>
              <a:t>Du nombre d’utilisations</a:t>
            </a:r>
          </a:p>
          <a:p>
            <a:pPr lvl="2"/>
            <a:r>
              <a:rPr lang="fr-FR" noProof="0" dirty="0" smtClean="0"/>
              <a:t>Du nombre d’abandons</a:t>
            </a:r>
          </a:p>
          <a:p>
            <a:pPr lvl="2"/>
            <a:endParaRPr lang="fr-FR" noProof="0" dirty="0" smtClean="0"/>
          </a:p>
          <a:p>
            <a:r>
              <a:rPr lang="fr-FR" noProof="0" dirty="0" smtClean="0"/>
              <a:t>Encourager les projets à utiliser les mêmes indicateurs (quand ils mesurent des grandeurs comparables)</a:t>
            </a:r>
          </a:p>
          <a:p>
            <a:pPr lvl="1"/>
            <a:endParaRPr lang="fr-FR" noProof="0" dirty="0" smtClean="0"/>
          </a:p>
          <a:p>
            <a:pPr lvl="2"/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69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413" y="979487"/>
            <a:ext cx="8229600" cy="1143000"/>
          </a:xfrm>
        </p:spPr>
        <p:txBody>
          <a:bodyPr/>
          <a:lstStyle/>
          <a:p>
            <a:r>
              <a:rPr lang="fr-FR" noProof="0" dirty="0" smtClean="0"/>
              <a:t>Démonstration</a:t>
            </a:r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06" y="1995487"/>
            <a:ext cx="6246813" cy="42976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Évolutions futures envisagées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311275"/>
            <a:ext cx="8229600" cy="1143000"/>
          </a:xfrm>
        </p:spPr>
        <p:txBody>
          <a:bodyPr/>
          <a:lstStyle/>
          <a:p>
            <a:r>
              <a:rPr lang="fr-FR" noProof="0" dirty="0" smtClean="0"/>
              <a:t>Intégration d’autres outils de suivi de MDM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311401"/>
            <a:ext cx="8229600" cy="3771900"/>
          </a:xfrm>
        </p:spPr>
        <p:txBody>
          <a:bodyPr/>
          <a:lstStyle/>
          <a:p>
            <a:r>
              <a:rPr lang="fr-FR" noProof="0" dirty="0" smtClean="0"/>
              <a:t>Enquêtes de satisfaction terrain</a:t>
            </a:r>
          </a:p>
          <a:p>
            <a:pPr lvl="1"/>
            <a:r>
              <a:rPr lang="fr-FR" noProof="0" dirty="0" smtClean="0"/>
              <a:t>Sont pour l’instant effectuées par les terrains eux-mêmes.</a:t>
            </a:r>
          </a:p>
          <a:p>
            <a:pPr lvl="1"/>
            <a:r>
              <a:rPr lang="fr-FR" noProof="0" dirty="0" smtClean="0"/>
              <a:t>Normaliser pour récupérer un résultat exploitable par tous (terrain et siège).</a:t>
            </a:r>
          </a:p>
          <a:p>
            <a:endParaRPr lang="fr-FR" noProof="0" dirty="0"/>
          </a:p>
          <a:p>
            <a:r>
              <a:rPr lang="fr-FR" noProof="0" dirty="0" smtClean="0"/>
              <a:t>Incidents de sécurité</a:t>
            </a:r>
          </a:p>
          <a:p>
            <a:pPr lvl="1"/>
            <a:r>
              <a:rPr lang="fr-FR" noProof="0" dirty="0" smtClean="0"/>
              <a:t>Déjà normalisés et centralisés au siège</a:t>
            </a:r>
          </a:p>
        </p:txBody>
      </p:sp>
    </p:spTree>
    <p:extLst>
      <p:ext uri="{BB962C8B-B14F-4D97-AF65-F5344CB8AC3E}">
        <p14:creationId xmlns:p14="http://schemas.microsoft.com/office/powerpoint/2010/main" val="27544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16101"/>
            <a:ext cx="8229600" cy="46370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noProof="0" dirty="0" smtClean="0"/>
              <a:t>Outils actuels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Présentation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Évolutions passées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Constat</a:t>
            </a:r>
          </a:p>
          <a:p>
            <a:pPr marL="457200" indent="-457200">
              <a:buFont typeface="+mj-lt"/>
              <a:buAutoNum type="arabicPeriod"/>
            </a:pPr>
            <a:endParaRPr lang="fr-FR" noProof="0" dirty="0"/>
          </a:p>
          <a:p>
            <a:pPr marL="457200" indent="-457200">
              <a:buFont typeface="+mj-lt"/>
              <a:buAutoNum type="arabicPeriod"/>
            </a:pPr>
            <a:r>
              <a:rPr lang="fr-FR" noProof="0" dirty="0" smtClean="0"/>
              <a:t>Processus de création du nouvel outil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Compréhension du besoin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Recherche d’outils existants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Axes de travail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noProof="0" dirty="0" smtClean="0"/>
              <a:t>Démonstration</a:t>
            </a:r>
          </a:p>
          <a:p>
            <a:pPr marL="500062" indent="-457200">
              <a:buFont typeface="+mj-lt"/>
              <a:buAutoNum type="arabicPeriod"/>
            </a:pPr>
            <a:endParaRPr lang="fr-FR" noProof="0" dirty="0" smtClean="0"/>
          </a:p>
          <a:p>
            <a:pPr marL="500062" indent="-457200">
              <a:buFont typeface="+mj-lt"/>
              <a:buAutoNum type="arabicPeriod"/>
            </a:pPr>
            <a:r>
              <a:rPr lang="fr-FR" noProof="0" dirty="0" smtClean="0"/>
              <a:t>Évolutions futures envisagées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433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311275"/>
            <a:ext cx="8229600" cy="1143000"/>
          </a:xfrm>
        </p:spPr>
        <p:txBody>
          <a:bodyPr/>
          <a:lstStyle/>
          <a:p>
            <a:r>
              <a:rPr lang="fr-FR" noProof="0" dirty="0" smtClean="0"/>
              <a:t>Export des données de l’outil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311401"/>
            <a:ext cx="8229600" cy="3771900"/>
          </a:xfrm>
        </p:spPr>
        <p:txBody>
          <a:bodyPr/>
          <a:lstStyle/>
          <a:p>
            <a:r>
              <a:rPr lang="fr-FR" noProof="0" dirty="0" smtClean="0"/>
              <a:t>Utiliser des outils commerciaux de business intelligence</a:t>
            </a:r>
          </a:p>
          <a:p>
            <a:pPr lvl="1"/>
            <a:r>
              <a:rPr lang="fr-FR" noProof="0" dirty="0" smtClean="0"/>
              <a:t>Utiliser cet outil comme une source d’informations parmi d’autres (RH, finances, …)</a:t>
            </a:r>
          </a:p>
        </p:txBody>
      </p:sp>
    </p:spTree>
    <p:extLst>
      <p:ext uri="{BB962C8B-B14F-4D97-AF65-F5344CB8AC3E}">
        <p14:creationId xmlns:p14="http://schemas.microsoft.com/office/powerpoint/2010/main" val="12795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Outils actuels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 smtClean="0"/>
              <a:t>Catalogues &amp; Vie des projets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86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78667"/>
            <a:ext cx="8229600" cy="778733"/>
          </a:xfrm>
        </p:spPr>
        <p:txBody>
          <a:bodyPr/>
          <a:lstStyle/>
          <a:p>
            <a:r>
              <a:rPr lang="fr-FR" sz="2800" noProof="0" dirty="0" smtClean="0"/>
              <a:t>Outils actuels : Catalogues d’indicateurs (1)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057400"/>
            <a:ext cx="8229600" cy="4470400"/>
          </a:xfrm>
        </p:spPr>
        <p:txBody>
          <a:bodyPr>
            <a:normAutofit lnSpcReduction="10000"/>
          </a:bodyPr>
          <a:lstStyle/>
          <a:p>
            <a:r>
              <a:rPr lang="fr-FR" noProof="0" dirty="0" smtClean="0"/>
              <a:t>Deux types de catalogues distincts</a:t>
            </a:r>
          </a:p>
          <a:p>
            <a:endParaRPr lang="fr-FR" noProof="0" dirty="0"/>
          </a:p>
          <a:p>
            <a:r>
              <a:rPr lang="fr-FR" noProof="0" dirty="0" smtClean="0"/>
              <a:t>Catalogues thématiques</a:t>
            </a:r>
            <a:endParaRPr lang="fr-FR" noProof="0" dirty="0"/>
          </a:p>
          <a:p>
            <a:pPr lvl="1"/>
            <a:r>
              <a:rPr lang="fr-FR" noProof="0" dirty="0" smtClean="0"/>
              <a:t>Formalisé pour SSR</a:t>
            </a:r>
            <a:r>
              <a:rPr lang="fr-FR" noProof="0" dirty="0"/>
              <a:t>, </a:t>
            </a:r>
            <a:r>
              <a:rPr lang="fr-FR" noProof="0" dirty="0"/>
              <a:t>RdR</a:t>
            </a:r>
            <a:r>
              <a:rPr lang="fr-FR" noProof="0" dirty="0"/>
              <a:t>, SSP </a:t>
            </a:r>
            <a:r>
              <a:rPr lang="fr-FR" noProof="0" dirty="0" smtClean="0"/>
              <a:t>aujourd’hui.</a:t>
            </a:r>
          </a:p>
          <a:p>
            <a:pPr lvl="1"/>
            <a:r>
              <a:rPr lang="fr-FR" noProof="0" dirty="0"/>
              <a:t>Proposer </a:t>
            </a:r>
            <a:r>
              <a:rPr lang="fr-FR" noProof="0" dirty="0" smtClean="0"/>
              <a:t>de nombreux indicateurs </a:t>
            </a:r>
            <a:r>
              <a:rPr lang="fr-FR" noProof="0" dirty="0"/>
              <a:t>de qualité aux </a:t>
            </a:r>
            <a:r>
              <a:rPr lang="fr-FR" noProof="0" dirty="0" smtClean="0"/>
              <a:t>projets pour que ces derniers sélectionnent les plus adaptés.</a:t>
            </a:r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 smtClean="0"/>
              <a:t>Catalogue transversal</a:t>
            </a:r>
          </a:p>
          <a:p>
            <a:pPr lvl="1"/>
            <a:r>
              <a:rPr lang="fr-FR" noProof="0" dirty="0" smtClean="0"/>
              <a:t>Liste </a:t>
            </a:r>
            <a:r>
              <a:rPr lang="fr-FR" noProof="0" dirty="0"/>
              <a:t>très restreinte d’indicateurs </a:t>
            </a:r>
            <a:r>
              <a:rPr lang="fr-FR" noProof="0" dirty="0" smtClean="0"/>
              <a:t>obligatoires sur </a:t>
            </a:r>
            <a:r>
              <a:rPr lang="fr-FR" u="sng" noProof="0" dirty="0"/>
              <a:t>tous les projets</a:t>
            </a:r>
            <a:r>
              <a:rPr lang="fr-FR" noProof="0" dirty="0"/>
              <a:t> (+ quelques uns par thématique</a:t>
            </a:r>
            <a:r>
              <a:rPr lang="fr-FR" noProof="0" dirty="0" smtClean="0"/>
              <a:t>).</a:t>
            </a:r>
            <a:endParaRPr lang="fr-FR" u="sng" noProof="0" dirty="0"/>
          </a:p>
          <a:p>
            <a:pPr lvl="1"/>
            <a:r>
              <a:rPr lang="fr-FR" noProof="0" dirty="0" smtClean="0"/>
              <a:t>Pas forcement très pertinents sur un projet spécifique.</a:t>
            </a:r>
          </a:p>
          <a:p>
            <a:pPr lvl="1"/>
            <a:r>
              <a:rPr lang="fr-FR" noProof="0" dirty="0" smtClean="0"/>
              <a:t>Pertinents quand on veut comparer tous les projets </a:t>
            </a:r>
            <a:r>
              <a:rPr lang="fr-FR" noProof="0" dirty="0" err="1" smtClean="0"/>
              <a:t>entre-eux</a:t>
            </a:r>
            <a:r>
              <a:rPr lang="fr-FR" noProof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3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78667"/>
            <a:ext cx="8229600" cy="778733"/>
          </a:xfrm>
        </p:spPr>
        <p:txBody>
          <a:bodyPr/>
          <a:lstStyle/>
          <a:p>
            <a:r>
              <a:rPr lang="fr-FR" sz="2800" noProof="0" dirty="0" smtClean="0"/>
              <a:t>Outils actuels : Vie des projets (2)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057400"/>
            <a:ext cx="8229600" cy="4470400"/>
          </a:xfrm>
        </p:spPr>
        <p:txBody>
          <a:bodyPr>
            <a:normAutofit/>
          </a:bodyPr>
          <a:lstStyle/>
          <a:p>
            <a:r>
              <a:rPr lang="fr-FR" noProof="0" dirty="0"/>
              <a:t>Cadre logique </a:t>
            </a:r>
            <a:r>
              <a:rPr lang="fr-FR" noProof="0" dirty="0" smtClean="0"/>
              <a:t>(</a:t>
            </a:r>
            <a:r>
              <a:rPr lang="fr-FR" noProof="0" dirty="0"/>
              <a:t>Word)</a:t>
            </a:r>
          </a:p>
          <a:p>
            <a:pPr lvl="1"/>
            <a:r>
              <a:rPr lang="fr-FR" noProof="0" dirty="0"/>
              <a:t>Définir les projets (objectifs, résultats, activités et indicateurs de suivi</a:t>
            </a:r>
            <a:r>
              <a:rPr lang="fr-FR" noProof="0" dirty="0" smtClean="0"/>
              <a:t>)</a:t>
            </a:r>
          </a:p>
          <a:p>
            <a:pPr lvl="1"/>
            <a:endParaRPr lang="fr-FR" noProof="0" dirty="0"/>
          </a:p>
          <a:p>
            <a:r>
              <a:rPr lang="fr-FR" noProof="0" dirty="0"/>
              <a:t>Monitool</a:t>
            </a:r>
            <a:r>
              <a:rPr lang="fr-FR" noProof="0" dirty="0"/>
              <a:t> (Excel)</a:t>
            </a:r>
          </a:p>
          <a:p>
            <a:pPr lvl="1"/>
            <a:r>
              <a:rPr lang="fr-FR" noProof="0" dirty="0"/>
              <a:t>Collecter et stocker tous les indicateurs d’objectif et de résultat pour </a:t>
            </a:r>
            <a:r>
              <a:rPr lang="fr-FR" u="sng" noProof="0" dirty="0"/>
              <a:t>chaque</a:t>
            </a:r>
            <a:r>
              <a:rPr lang="fr-FR" noProof="0" dirty="0"/>
              <a:t> </a:t>
            </a:r>
            <a:r>
              <a:rPr lang="fr-FR" noProof="0" dirty="0" smtClean="0"/>
              <a:t>projet</a:t>
            </a:r>
          </a:p>
          <a:p>
            <a:pPr lvl="1"/>
            <a:endParaRPr lang="fr-FR" noProof="0" dirty="0"/>
          </a:p>
          <a:p>
            <a:r>
              <a:rPr lang="fr-FR" noProof="0" dirty="0"/>
              <a:t>Monitoring Transversal </a:t>
            </a:r>
            <a:r>
              <a:rPr lang="fr-FR" noProof="0" dirty="0" smtClean="0"/>
              <a:t>(Excel + Sondages en ligne)</a:t>
            </a:r>
            <a:endParaRPr lang="fr-FR" noProof="0" dirty="0"/>
          </a:p>
          <a:p>
            <a:pPr lvl="1"/>
            <a:r>
              <a:rPr lang="fr-FR" noProof="0" dirty="0"/>
              <a:t>Collecter &amp; stocker des indicateurs communs globaux et par thématique sur </a:t>
            </a:r>
            <a:r>
              <a:rPr lang="fr-FR" u="sng" noProof="0" dirty="0"/>
              <a:t>tous les projets</a:t>
            </a:r>
            <a:r>
              <a:rPr lang="fr-FR" noProof="0" dirty="0"/>
              <a:t> (pour comparer les projets)</a:t>
            </a:r>
          </a:p>
        </p:txBody>
      </p:sp>
    </p:spTree>
    <p:extLst>
      <p:ext uri="{BB962C8B-B14F-4D97-AF65-F5344CB8AC3E}">
        <p14:creationId xmlns:p14="http://schemas.microsoft.com/office/powerpoint/2010/main" val="728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78667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Évolution passée </a:t>
            </a:r>
            <a:r>
              <a:rPr lang="fr-FR" sz="2800" noProof="0" dirty="0" smtClean="0"/>
              <a:t>Monitool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421667"/>
            <a:ext cx="8229600" cy="3902933"/>
          </a:xfrm>
        </p:spPr>
        <p:txBody>
          <a:bodyPr>
            <a:normAutofit fontScale="92500" lnSpcReduction="20000"/>
          </a:bodyPr>
          <a:lstStyle/>
          <a:p>
            <a:r>
              <a:rPr lang="fr-FR" noProof="0" dirty="0" smtClean="0"/>
              <a:t>Buts initiaux</a:t>
            </a:r>
            <a:endParaRPr lang="fr-FR" noProof="0" dirty="0" smtClean="0"/>
          </a:p>
          <a:p>
            <a:pPr lvl="1"/>
            <a:r>
              <a:rPr lang="fr-FR" noProof="0" dirty="0"/>
              <a:t>Accompagner Desk et Terrain lors de la définition des indicateurs (Lesquels? Dans quelles conditions? Par qui? Quelle périodicité…)</a:t>
            </a:r>
          </a:p>
          <a:p>
            <a:pPr lvl="1"/>
            <a:r>
              <a:rPr lang="fr-FR" noProof="0" dirty="0" smtClean="0"/>
              <a:t>Résumer </a:t>
            </a:r>
            <a:r>
              <a:rPr lang="fr-FR" noProof="0" dirty="0" smtClean="0"/>
              <a:t>les résultats de chaque projet en quelques indicateurs (&lt; 10)</a:t>
            </a:r>
          </a:p>
          <a:p>
            <a:pPr lvl="1"/>
            <a:r>
              <a:rPr lang="fr-FR" noProof="0" dirty="0" smtClean="0"/>
              <a:t>Consultation </a:t>
            </a:r>
            <a:r>
              <a:rPr lang="fr-FR" noProof="0" dirty="0" smtClean="0"/>
              <a:t>facile, support pour </a:t>
            </a:r>
            <a:r>
              <a:rPr lang="fr-FR" noProof="0" dirty="0" smtClean="0"/>
              <a:t>réunions, prise de décision</a:t>
            </a:r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Maintenant</a:t>
            </a:r>
          </a:p>
          <a:p>
            <a:pPr lvl="1"/>
            <a:r>
              <a:rPr lang="fr-FR" noProof="0" dirty="0" smtClean="0"/>
              <a:t>Collecter </a:t>
            </a:r>
            <a:r>
              <a:rPr lang="fr-FR" b="1" noProof="0" dirty="0"/>
              <a:t>par centre de santé </a:t>
            </a:r>
            <a:r>
              <a:rPr lang="fr-FR" noProof="0" dirty="0"/>
              <a:t>toutes </a:t>
            </a:r>
            <a:r>
              <a:rPr lang="fr-FR" noProof="0" dirty="0" smtClean="0"/>
              <a:t>les données nécessaires au calcul des indicateurs</a:t>
            </a:r>
          </a:p>
          <a:p>
            <a:pPr lvl="1"/>
            <a:r>
              <a:rPr lang="fr-FR" noProof="0" dirty="0" smtClean="0"/>
              <a:t>Calculer les indicateurs du cadre logique par centre de santé</a:t>
            </a:r>
          </a:p>
          <a:p>
            <a:pPr lvl="1"/>
            <a:r>
              <a:rPr lang="fr-FR" noProof="0" dirty="0" smtClean="0"/>
              <a:t>Calculer ces mêmes indicateurs au niveau du </a:t>
            </a:r>
            <a:r>
              <a:rPr lang="fr-FR" noProof="0" dirty="0" smtClean="0"/>
              <a:t>projet</a:t>
            </a:r>
          </a:p>
          <a:p>
            <a:pPr lvl="1"/>
            <a:r>
              <a:rPr lang="fr-FR" noProof="0" dirty="0" smtClean="0"/>
              <a:t>Parfois collecter des indicateurs métiers, utiles uniquement au terrain</a:t>
            </a:r>
            <a:endParaRPr lang="fr-FR" noProof="0" dirty="0" smtClean="0"/>
          </a:p>
          <a:p>
            <a:pPr lvl="1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81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349375"/>
            <a:ext cx="8229600" cy="682625"/>
          </a:xfrm>
        </p:spPr>
        <p:txBody>
          <a:bodyPr/>
          <a:lstStyle/>
          <a:p>
            <a:r>
              <a:rPr lang="fr-FR" sz="2800" noProof="0" dirty="0" smtClean="0"/>
              <a:t>Constat</a:t>
            </a:r>
            <a:r>
              <a:rPr lang="fr-FR" noProof="0" dirty="0" smtClean="0"/>
              <a:t> </a:t>
            </a:r>
            <a:r>
              <a:rPr lang="fr-FR" sz="2800" noProof="0" dirty="0" smtClean="0"/>
              <a:t>positif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54499"/>
          </a:xfrm>
        </p:spPr>
        <p:txBody>
          <a:bodyPr/>
          <a:lstStyle/>
          <a:p>
            <a:r>
              <a:rPr lang="fr-FR" noProof="0" dirty="0" smtClean="0"/>
              <a:t>Évolution des bonnes pratiques dans les dernières années</a:t>
            </a:r>
          </a:p>
          <a:p>
            <a:pPr lvl="1"/>
            <a:r>
              <a:rPr lang="fr-FR" noProof="0" dirty="0" smtClean="0"/>
              <a:t>Tous les projets disposent d’un cadre logique, et participent au monitoring transversal.</a:t>
            </a:r>
            <a:endParaRPr lang="fr-FR" noProof="0" dirty="0"/>
          </a:p>
          <a:p>
            <a:pPr lvl="1"/>
            <a:r>
              <a:rPr lang="fr-FR" noProof="0" dirty="0" smtClean="0"/>
              <a:t>La majorité des projets disposent d’un </a:t>
            </a:r>
            <a:r>
              <a:rPr lang="fr-FR" noProof="0" dirty="0" smtClean="0"/>
              <a:t>monitool</a:t>
            </a:r>
            <a:r>
              <a:rPr lang="fr-FR" noProof="0" dirty="0" smtClean="0"/>
              <a:t>, et le tiennent à jour.</a:t>
            </a:r>
          </a:p>
          <a:p>
            <a:endParaRPr lang="fr-FR" noProof="0" dirty="0" smtClean="0"/>
          </a:p>
          <a:p>
            <a:r>
              <a:rPr lang="fr-FR" noProof="0" dirty="0" smtClean="0"/>
              <a:t>Les référents médicaux et thématiques appuient les projets lors de leur construction pour choisir des indicateurs pertinents.</a:t>
            </a:r>
          </a:p>
        </p:txBody>
      </p:sp>
    </p:spTree>
    <p:extLst>
      <p:ext uri="{BB962C8B-B14F-4D97-AF65-F5344CB8AC3E}">
        <p14:creationId xmlns:p14="http://schemas.microsoft.com/office/powerpoint/2010/main" val="30712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fr-FR" sz="2800" noProof="0" dirty="0" smtClean="0"/>
              <a:t>Constat négatif</a:t>
            </a:r>
            <a:endParaRPr lang="fr-FR" sz="2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4483100"/>
          </a:xfrm>
        </p:spPr>
        <p:txBody>
          <a:bodyPr>
            <a:normAutofit fontScale="77500" lnSpcReduction="20000"/>
          </a:bodyPr>
          <a:lstStyle/>
          <a:p>
            <a:r>
              <a:rPr lang="fr-FR" noProof="0" dirty="0" smtClean="0"/>
              <a:t>Les outils ne sont pas au niveau de la quantité de données à traiter</a:t>
            </a:r>
          </a:p>
          <a:p>
            <a:endParaRPr lang="fr-FR" dirty="0"/>
          </a:p>
          <a:p>
            <a:r>
              <a:rPr lang="fr-FR" noProof="0" dirty="0" smtClean="0"/>
              <a:t>Pas de dépôt central de ces documents consultable par tous</a:t>
            </a:r>
          </a:p>
          <a:p>
            <a:pPr lvl="1"/>
            <a:r>
              <a:rPr lang="fr-FR" noProof="0" dirty="0" smtClean="0"/>
              <a:t>Seul ceux qui sont directement concernés par les projets (desk, terrain, référents) y ont accès</a:t>
            </a:r>
          </a:p>
          <a:p>
            <a:pPr lvl="1"/>
            <a:r>
              <a:rPr lang="fr-FR" noProof="0" dirty="0" smtClean="0"/>
              <a:t>Souvent nécessaire de contacter le terrain pour obtenir une version à jour des documents</a:t>
            </a:r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Le </a:t>
            </a:r>
            <a:r>
              <a:rPr lang="fr-FR" noProof="0" dirty="0"/>
              <a:t>monitoring </a:t>
            </a:r>
            <a:r>
              <a:rPr lang="fr-FR" noProof="0" dirty="0" smtClean="0"/>
              <a:t>transversal ne </a:t>
            </a:r>
            <a:r>
              <a:rPr lang="fr-FR" noProof="0" dirty="0"/>
              <a:t>remontent des chiffres qu’une fois par an, </a:t>
            </a:r>
            <a:r>
              <a:rPr lang="fr-FR" noProof="0" dirty="0" smtClean="0"/>
              <a:t>et </a:t>
            </a:r>
            <a:r>
              <a:rPr lang="fr-FR" noProof="0" dirty="0"/>
              <a:t>demande une collecte </a:t>
            </a:r>
            <a:r>
              <a:rPr lang="fr-FR" noProof="0" dirty="0" smtClean="0"/>
              <a:t>parallèle</a:t>
            </a:r>
          </a:p>
          <a:p>
            <a:pPr lvl="1"/>
            <a:r>
              <a:rPr lang="fr-FR" noProof="0" dirty="0" smtClean="0"/>
              <a:t>Trop lourd</a:t>
            </a:r>
          </a:p>
          <a:p>
            <a:pPr lvl="1"/>
            <a:r>
              <a:rPr lang="fr-FR" noProof="0" dirty="0" smtClean="0"/>
              <a:t>Difficile à exploiter</a:t>
            </a:r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Une collection de tableurs, n’est pas une base structurée</a:t>
            </a:r>
          </a:p>
          <a:p>
            <a:pPr lvl="1"/>
            <a:r>
              <a:rPr lang="fr-FR" noProof="0" dirty="0"/>
              <a:t>Trop de travail manuel </a:t>
            </a:r>
            <a:r>
              <a:rPr lang="fr-FR" noProof="0" dirty="0" smtClean="0"/>
              <a:t>pour </a:t>
            </a:r>
            <a:r>
              <a:rPr lang="fr-FR" noProof="0" dirty="0"/>
              <a:t>maintenir le </a:t>
            </a:r>
            <a:r>
              <a:rPr lang="fr-FR" noProof="0" dirty="0" smtClean="0"/>
              <a:t>système</a:t>
            </a:r>
          </a:p>
          <a:p>
            <a:pPr lvl="1"/>
            <a:r>
              <a:rPr lang="fr-FR" noProof="0" dirty="0" smtClean="0"/>
              <a:t>Pas de vision transversale mensuelle sans produire de nouveaux documents à partir de ceux qui existent</a:t>
            </a:r>
          </a:p>
          <a:p>
            <a:pPr lvl="1"/>
            <a:r>
              <a:rPr lang="fr-FR" noProof="0" dirty="0" smtClean="0"/>
              <a:t>Aucune transformation possible (visualisation, </a:t>
            </a:r>
            <a:r>
              <a:rPr lang="fr-FR" noProof="0" dirty="0" smtClean="0"/>
              <a:t>dashboard</a:t>
            </a:r>
            <a:r>
              <a:rPr lang="fr-FR" noProof="0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822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Processus </a:t>
            </a:r>
            <a:r>
              <a:rPr lang="fr-FR" noProof="0" dirty="0" smtClean="0"/>
              <a:t>de création du nouvel </a:t>
            </a:r>
            <a:r>
              <a:rPr lang="fr-FR" noProof="0" dirty="0"/>
              <a:t>outil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 smtClean="0"/>
              <a:t>Remplacer 4 outils par un seul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772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 Texte">
  <a:themeElements>
    <a:clrScheme name="Diapo Texte 13">
      <a:dk1>
        <a:srgbClr val="000000"/>
      </a:dk1>
      <a:lt1>
        <a:srgbClr val="FFFFFF"/>
      </a:lt1>
      <a:dk2>
        <a:srgbClr val="000000"/>
      </a:dk2>
      <a:lt2>
        <a:srgbClr val="C6C6BC"/>
      </a:lt2>
      <a:accent1>
        <a:srgbClr val="209CD8"/>
      </a:accent1>
      <a:accent2>
        <a:srgbClr val="0065BD"/>
      </a:accent2>
      <a:accent3>
        <a:srgbClr val="FFFFFF"/>
      </a:accent3>
      <a:accent4>
        <a:srgbClr val="000000"/>
      </a:accent4>
      <a:accent5>
        <a:srgbClr val="ABCBE9"/>
      </a:accent5>
      <a:accent6>
        <a:srgbClr val="005BAB"/>
      </a:accent6>
      <a:hlink>
        <a:srgbClr val="C10068"/>
      </a:hlink>
      <a:folHlink>
        <a:srgbClr val="4D2422"/>
      </a:folHlink>
    </a:clrScheme>
    <a:fontScheme name="Diapo Tex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apo Tex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3">
        <a:dk1>
          <a:srgbClr val="000000"/>
        </a:dk1>
        <a:lt1>
          <a:srgbClr val="FFFFFF"/>
        </a:lt1>
        <a:dk2>
          <a:srgbClr val="000000"/>
        </a:dk2>
        <a:lt2>
          <a:srgbClr val="C6C6BC"/>
        </a:lt2>
        <a:accent1>
          <a:srgbClr val="209CD8"/>
        </a:accent1>
        <a:accent2>
          <a:srgbClr val="0065BD"/>
        </a:accent2>
        <a:accent3>
          <a:srgbClr val="FFFFFF"/>
        </a:accent3>
        <a:accent4>
          <a:srgbClr val="000000"/>
        </a:accent4>
        <a:accent5>
          <a:srgbClr val="ABCBE9"/>
        </a:accent5>
        <a:accent6>
          <a:srgbClr val="005BAB"/>
        </a:accent6>
        <a:hlink>
          <a:srgbClr val="C10068"/>
        </a:hlink>
        <a:folHlink>
          <a:srgbClr val="4D24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935</Words>
  <Application>Microsoft Office PowerPoint</Application>
  <PresentationFormat>Affichage à l'écran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MS PGothic</vt:lpstr>
      <vt:lpstr>Arial</vt:lpstr>
      <vt:lpstr>GillSans</vt:lpstr>
      <vt:lpstr>Diapo Texte</vt:lpstr>
      <vt:lpstr>Outils Monitoring MDM</vt:lpstr>
      <vt:lpstr>Présentation PowerPoint</vt:lpstr>
      <vt:lpstr>Outils actuels</vt:lpstr>
      <vt:lpstr>Outils actuels : Catalogues d’indicateurs (1)</vt:lpstr>
      <vt:lpstr>Outils actuels : Vie des projets (2)</vt:lpstr>
      <vt:lpstr>Évolution passée Monitool</vt:lpstr>
      <vt:lpstr>Constat positif</vt:lpstr>
      <vt:lpstr>Constat négatif</vt:lpstr>
      <vt:lpstr>Processus de création du nouvel outil</vt:lpstr>
      <vt:lpstr>Compréhension de l’existant et des besoins</vt:lpstr>
      <vt:lpstr>Recherche d’outils existants</vt:lpstr>
      <vt:lpstr>Axes de travail</vt:lpstr>
      <vt:lpstr>Simplifier</vt:lpstr>
      <vt:lpstr>Centraliser</vt:lpstr>
      <vt:lpstr>Normaliser</vt:lpstr>
      <vt:lpstr>Archiver</vt:lpstr>
      <vt:lpstr>Démonstration</vt:lpstr>
      <vt:lpstr>Évolutions futures envisagées</vt:lpstr>
      <vt:lpstr>Intégration d’autres outils de suivi de MDM</vt:lpstr>
      <vt:lpstr>Export des données de l’outil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Monitool</dc:title>
  <dc:creator>Romain Gilliotte</dc:creator>
  <cp:lastModifiedBy>Romain Gilliotte</cp:lastModifiedBy>
  <cp:revision>67</cp:revision>
  <dcterms:created xsi:type="dcterms:W3CDTF">2014-10-06T14:41:48Z</dcterms:created>
  <dcterms:modified xsi:type="dcterms:W3CDTF">2015-02-18T16:19:04Z</dcterms:modified>
</cp:coreProperties>
</file>