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9FF090D-3775-42F2-B284-00C64F7464B7}">
          <p14:sldIdLst>
            <p14:sldId id="256"/>
            <p14:sldId id="258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970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BE21726-DC22-404C-B356-5A9F57FF4DA5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6938DA-4376-4BEF-807C-A5BD65871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5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350" smtClean="0">
              <a:solidFill>
                <a:srgbClr val="00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781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141665"/>
            <a:ext cx="82296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>
            <a:off x="0" y="1952625"/>
            <a:ext cx="28733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50">
              <a:solidFill>
                <a:srgbClr val="000000"/>
              </a:solidFill>
            </a:endParaRPr>
          </a:p>
        </p:txBody>
      </p:sp>
      <p:sp>
        <p:nvSpPr>
          <p:cNvPr id="1030" name="Rectangle 17"/>
          <p:cNvSpPr>
            <a:spLocks noChangeArrowheads="1"/>
          </p:cNvSpPr>
          <p:nvPr userDrawn="1"/>
        </p:nvSpPr>
        <p:spPr bwMode="auto">
          <a:xfrm>
            <a:off x="107951" y="1773238"/>
            <a:ext cx="2873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0CE46A-E1FD-4D48-A272-AC4391C373EA}" type="slidenum">
              <a:rPr lang="fr-FR" altLang="fr-FR" sz="675" smtClean="0">
                <a:solidFill>
                  <a:srgbClr val="000000"/>
                </a:solidFill>
                <a:latin typeface="GillSans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 sz="675" smtClean="0">
              <a:solidFill>
                <a:srgbClr val="000000"/>
              </a:solidFill>
              <a:latin typeface="GillSans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>
            <a:off x="8964614" y="1782763"/>
            <a:ext cx="2873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E289EE-3473-464B-9D72-A155C7EE32E9}" type="slidenum">
              <a:rPr lang="fr-FR" altLang="fr-FR" sz="675" smtClean="0">
                <a:solidFill>
                  <a:srgbClr val="000000"/>
                </a:solidFill>
                <a:latin typeface="GillSans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 sz="675" smtClean="0">
              <a:solidFill>
                <a:srgbClr val="000000"/>
              </a:solidFill>
              <a:latin typeface="GillSans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2" name="Line 19"/>
          <p:cNvSpPr>
            <a:spLocks noChangeShapeType="1"/>
          </p:cNvSpPr>
          <p:nvPr userDrawn="1"/>
        </p:nvSpPr>
        <p:spPr bwMode="auto">
          <a:xfrm>
            <a:off x="8893176" y="1952625"/>
            <a:ext cx="28733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50">
              <a:solidFill>
                <a:srgbClr val="000000"/>
              </a:solidFill>
            </a:endParaRPr>
          </a:p>
        </p:txBody>
      </p:sp>
      <p:pic>
        <p:nvPicPr>
          <p:cNvPr id="1033" name="Picture 20" descr="frise_PPT_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622302"/>
            <a:ext cx="91138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1" descr="logo MDM FR CMJN_b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333376"/>
            <a:ext cx="10763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07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9pPr>
    </p:titleStyle>
    <p:bodyStyle>
      <a:lvl1pPr marL="257175" indent="-257175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50000"/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just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just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just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just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onitool%20spec%20fn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Monitool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8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78667"/>
            <a:ext cx="8229600" cy="1143000"/>
          </a:xfrm>
        </p:spPr>
        <p:txBody>
          <a:bodyPr/>
          <a:lstStyle/>
          <a:p>
            <a:r>
              <a:rPr lang="fr-FR" dirty="0" smtClean="0"/>
              <a:t>Produit actuel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9157"/>
            <a:ext cx="8229600" cy="3311525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À la base</a:t>
            </a:r>
          </a:p>
          <a:p>
            <a:pPr lvl="1"/>
            <a:r>
              <a:rPr lang="fr-FR" dirty="0" smtClean="0"/>
              <a:t>Résumer les résultats de chaque projet en quelques indicateurs (&lt; 10)</a:t>
            </a:r>
          </a:p>
          <a:p>
            <a:pPr lvl="1"/>
            <a:r>
              <a:rPr lang="fr-FR" dirty="0" smtClean="0"/>
              <a:t>Accompagner l’utilisateur lors de la définition des indicateurs (ceux qui doivent être collectés, dans quelles conditions, par qui, périodicité…)</a:t>
            </a:r>
          </a:p>
          <a:p>
            <a:pPr lvl="1"/>
            <a:r>
              <a:rPr lang="fr-FR" dirty="0" smtClean="0"/>
              <a:t>Consultation facile, support pour réunions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Maintenant</a:t>
            </a:r>
          </a:p>
          <a:p>
            <a:pPr lvl="1"/>
            <a:r>
              <a:rPr lang="fr-FR" dirty="0" smtClean="0"/>
              <a:t>Collecter </a:t>
            </a:r>
            <a:r>
              <a:rPr lang="fr-FR" dirty="0"/>
              <a:t>par centre de santé toutes </a:t>
            </a:r>
            <a:r>
              <a:rPr lang="fr-FR" dirty="0" smtClean="0"/>
              <a:t>les données nécessaires au calcul des indicateurs</a:t>
            </a:r>
          </a:p>
          <a:p>
            <a:pPr lvl="1"/>
            <a:r>
              <a:rPr lang="fr-FR" dirty="0" smtClean="0"/>
              <a:t>Calculer les indicateurs du cadre logique par centre de santé</a:t>
            </a:r>
          </a:p>
          <a:p>
            <a:pPr lvl="1"/>
            <a:r>
              <a:rPr lang="fr-FR" dirty="0" smtClean="0"/>
              <a:t>Calculer ces mêmes indicateurs au niveau du projet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dirty="0" smtClean="0"/>
              <a:t>Compréhension des nouveaux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47395"/>
            <a:ext cx="8229600" cy="331152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Réduire le travail manuel</a:t>
            </a:r>
          </a:p>
          <a:p>
            <a:r>
              <a:rPr lang="fr-FR" dirty="0" smtClean="0"/>
              <a:t>Monitoring transversal (un indicateur, plusieurs projets)</a:t>
            </a:r>
          </a:p>
          <a:p>
            <a:r>
              <a:rPr lang="fr-FR" dirty="0" smtClean="0"/>
              <a:t>Contrôle de cohérence sur les données saisies</a:t>
            </a:r>
          </a:p>
          <a:p>
            <a:r>
              <a:rPr lang="fr-FR" dirty="0" smtClean="0"/>
              <a:t>Suivre un plus grand nombre d’indicateurs quand c’est pertinent</a:t>
            </a:r>
          </a:p>
          <a:p>
            <a:r>
              <a:rPr lang="fr-FR" dirty="0" smtClean="0"/>
              <a:t>Centralisation : Accéder aux données à jour de tous les projets, sans avoir à demander à la personne responsable</a:t>
            </a:r>
          </a:p>
          <a:p>
            <a:r>
              <a:rPr lang="fr-FR" dirty="0" smtClean="0"/>
              <a:t>Normaliser le stockage des données</a:t>
            </a:r>
          </a:p>
          <a:p>
            <a:r>
              <a:rPr lang="fr-FR" dirty="0" smtClean="0"/>
              <a:t>Croiser les données (par indicateur, projet, centre, …)</a:t>
            </a:r>
          </a:p>
          <a:p>
            <a:endParaRPr lang="fr-FR" dirty="0" smtClean="0"/>
          </a:p>
          <a:p>
            <a:r>
              <a:rPr lang="fr-FR" dirty="0" smtClean="0"/>
              <a:t>Question ouverte : autres besoins ?</a:t>
            </a:r>
          </a:p>
        </p:txBody>
      </p:sp>
    </p:spTree>
    <p:extLst>
      <p:ext uri="{BB962C8B-B14F-4D97-AF65-F5344CB8AC3E}">
        <p14:creationId xmlns:p14="http://schemas.microsoft.com/office/powerpoint/2010/main" val="8912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311617"/>
            <a:ext cx="8229600" cy="1143000"/>
          </a:xfrm>
        </p:spPr>
        <p:txBody>
          <a:bodyPr/>
          <a:lstStyle/>
          <a:p>
            <a:r>
              <a:rPr lang="fr-FR" dirty="0" smtClean="0"/>
              <a:t>Recherche d’outils existants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72107"/>
            <a:ext cx="8229600" cy="331152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Activity Info</a:t>
            </a:r>
          </a:p>
          <a:p>
            <a:r>
              <a:rPr lang="fr-FR" dirty="0" err="1" smtClean="0"/>
              <a:t>Sigmah</a:t>
            </a:r>
            <a:endParaRPr lang="fr-FR" dirty="0" smtClean="0"/>
          </a:p>
          <a:p>
            <a:r>
              <a:rPr lang="fr-FR" dirty="0"/>
              <a:t>GONG</a:t>
            </a:r>
          </a:p>
          <a:p>
            <a:r>
              <a:rPr lang="fr-FR" dirty="0" err="1" smtClean="0"/>
              <a:t>OpenDataKit</a:t>
            </a:r>
            <a:endParaRPr lang="fr-FR" dirty="0" smtClean="0"/>
          </a:p>
          <a:p>
            <a:r>
              <a:rPr lang="fr-FR" dirty="0" err="1" smtClean="0"/>
              <a:t>FormHub</a:t>
            </a:r>
            <a:r>
              <a:rPr lang="fr-FR" dirty="0" smtClean="0"/>
              <a:t>, </a:t>
            </a:r>
            <a:r>
              <a:rPr lang="en-US" dirty="0" err="1" smtClean="0"/>
              <a:t>Enketo</a:t>
            </a:r>
            <a:r>
              <a:rPr lang="en-US" dirty="0" smtClean="0"/>
              <a:t>, Kobo Toolbox</a:t>
            </a:r>
            <a:r>
              <a:rPr lang="en-US" dirty="0"/>
              <a:t>, ODK </a:t>
            </a:r>
            <a:r>
              <a:rPr lang="en-US" dirty="0" smtClean="0"/>
              <a:t>Collect, </a:t>
            </a:r>
            <a:r>
              <a:rPr lang="fr-FR" dirty="0" smtClean="0"/>
              <a:t>…</a:t>
            </a:r>
          </a:p>
          <a:p>
            <a:endParaRPr lang="fr-FR" dirty="0"/>
          </a:p>
          <a:p>
            <a:endParaRPr lang="fr-FR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/>
              <a:t>Pas de résultat probant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s-ES" dirty="0" smtClean="0"/>
              <a:t>Faire </a:t>
            </a:r>
            <a:r>
              <a:rPr lang="es-ES" dirty="0" err="1" smtClean="0"/>
              <a:t>évoluer</a:t>
            </a:r>
            <a:r>
              <a:rPr lang="es-ES" dirty="0" smtClean="0"/>
              <a:t> le </a:t>
            </a:r>
            <a:r>
              <a:rPr lang="es-ES" dirty="0" err="1" smtClean="0"/>
              <a:t>projet</a:t>
            </a:r>
            <a:r>
              <a:rPr lang="es-ES" dirty="0" smtClean="0"/>
              <a:t> </a:t>
            </a:r>
            <a:r>
              <a:rPr lang="es-ES" dirty="0" err="1" smtClean="0"/>
              <a:t>monitool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7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37473"/>
            <a:ext cx="8229600" cy="1143000"/>
          </a:xfrm>
        </p:spPr>
        <p:txBody>
          <a:bodyPr/>
          <a:lstStyle/>
          <a:p>
            <a:r>
              <a:rPr lang="fr-FR" dirty="0" err="1" smtClean="0"/>
              <a:t>Monitool</a:t>
            </a:r>
            <a:r>
              <a:rPr lang="fr-FR" dirty="0" smtClean="0"/>
              <a:t> V2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7243" y="2548541"/>
            <a:ext cx="8229600" cy="3311525"/>
          </a:xfrm>
        </p:spPr>
        <p:txBody>
          <a:bodyPr/>
          <a:lstStyle/>
          <a:p>
            <a:r>
              <a:rPr lang="es-ES" dirty="0" smtClean="0">
                <a:hlinkClick r:id="rId2" action="ppaction://hlinkfile"/>
              </a:rPr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7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 Texte">
  <a:themeElements>
    <a:clrScheme name="Diapo Texte 13">
      <a:dk1>
        <a:srgbClr val="000000"/>
      </a:dk1>
      <a:lt1>
        <a:srgbClr val="FFFFFF"/>
      </a:lt1>
      <a:dk2>
        <a:srgbClr val="000000"/>
      </a:dk2>
      <a:lt2>
        <a:srgbClr val="C6C6BC"/>
      </a:lt2>
      <a:accent1>
        <a:srgbClr val="209CD8"/>
      </a:accent1>
      <a:accent2>
        <a:srgbClr val="0065BD"/>
      </a:accent2>
      <a:accent3>
        <a:srgbClr val="FFFFFF"/>
      </a:accent3>
      <a:accent4>
        <a:srgbClr val="000000"/>
      </a:accent4>
      <a:accent5>
        <a:srgbClr val="ABCBE9"/>
      </a:accent5>
      <a:accent6>
        <a:srgbClr val="005BAB"/>
      </a:accent6>
      <a:hlink>
        <a:srgbClr val="C10068"/>
      </a:hlink>
      <a:folHlink>
        <a:srgbClr val="4D2422"/>
      </a:folHlink>
    </a:clrScheme>
    <a:fontScheme name="Diapo Tex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apo Tex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3">
        <a:dk1>
          <a:srgbClr val="000000"/>
        </a:dk1>
        <a:lt1>
          <a:srgbClr val="FFFFFF"/>
        </a:lt1>
        <a:dk2>
          <a:srgbClr val="000000"/>
        </a:dk2>
        <a:lt2>
          <a:srgbClr val="C6C6BC"/>
        </a:lt2>
        <a:accent1>
          <a:srgbClr val="209CD8"/>
        </a:accent1>
        <a:accent2>
          <a:srgbClr val="0065BD"/>
        </a:accent2>
        <a:accent3>
          <a:srgbClr val="FFFFFF"/>
        </a:accent3>
        <a:accent4>
          <a:srgbClr val="000000"/>
        </a:accent4>
        <a:accent5>
          <a:srgbClr val="ABCBE9"/>
        </a:accent5>
        <a:accent6>
          <a:srgbClr val="005BAB"/>
        </a:accent6>
        <a:hlink>
          <a:srgbClr val="C10068"/>
        </a:hlink>
        <a:folHlink>
          <a:srgbClr val="4D24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187</Words>
  <Application>Microsoft Office PowerPoint</Application>
  <PresentationFormat>Affichage à l'écran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GillSans</vt:lpstr>
      <vt:lpstr>Symbol</vt:lpstr>
      <vt:lpstr>Diapo Texte</vt:lpstr>
      <vt:lpstr>Monitool</vt:lpstr>
      <vt:lpstr>Produit actuel</vt:lpstr>
      <vt:lpstr>Compréhension des nouveaux besoins</vt:lpstr>
      <vt:lpstr>Recherche d’outils existants</vt:lpstr>
      <vt:lpstr>Monitool V2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Monitool</dc:title>
  <dc:creator>Romain Gilliotte</dc:creator>
  <cp:lastModifiedBy>Christian Pancrate</cp:lastModifiedBy>
  <cp:revision>20</cp:revision>
  <dcterms:created xsi:type="dcterms:W3CDTF">2014-10-06T14:41:48Z</dcterms:created>
  <dcterms:modified xsi:type="dcterms:W3CDTF">2014-10-07T07:51:01Z</dcterms:modified>
</cp:coreProperties>
</file>