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86" r:id="rId3"/>
    <p:sldId id="294" r:id="rId4"/>
    <p:sldId id="275" r:id="rId5"/>
    <p:sldId id="292" r:id="rId6"/>
    <p:sldId id="282" r:id="rId7"/>
    <p:sldId id="283" r:id="rId8"/>
    <p:sldId id="284" r:id="rId9"/>
    <p:sldId id="288" r:id="rId10"/>
    <p:sldId id="285" r:id="rId11"/>
    <p:sldId id="289" r:id="rId12"/>
    <p:sldId id="264" r:id="rId13"/>
    <p:sldId id="268" r:id="rId14"/>
    <p:sldId id="271" r:id="rId15"/>
    <p:sldId id="273" r:id="rId16"/>
    <p:sldId id="269" r:id="rId17"/>
    <p:sldId id="266" r:id="rId18"/>
    <p:sldId id="290" r:id="rId19"/>
    <p:sldId id="291" r:id="rId20"/>
    <p:sldId id="293"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FF090D-3775-42F2-B284-00C64F7464B7}">
          <p14:sldIdLst>
            <p14:sldId id="277"/>
            <p14:sldId id="286"/>
          </p14:sldIdLst>
        </p14:section>
        <p14:section name="Outils actuels" id="{C75BFA1D-AA05-4199-A9F5-F6FCFE5D9016}">
          <p14:sldIdLst>
            <p14:sldId id="294"/>
            <p14:sldId id="275"/>
            <p14:sldId id="292"/>
            <p14:sldId id="282"/>
            <p14:sldId id="283"/>
            <p14:sldId id="284"/>
          </p14:sldIdLst>
        </p14:section>
        <p14:section name="Évolution en attente de déploiement" id="{024E0141-144D-496D-B62C-1EDEC86FCB0A}">
          <p14:sldIdLst>
            <p14:sldId id="288"/>
            <p14:sldId id="285"/>
            <p14:sldId id="289"/>
            <p14:sldId id="264"/>
            <p14:sldId id="268"/>
            <p14:sldId id="271"/>
            <p14:sldId id="273"/>
            <p14:sldId id="269"/>
            <p14:sldId id="266"/>
          </p14:sldIdLst>
        </p14:section>
        <p14:section name="Évolution futures" id="{75C889CF-F308-4800-BA91-A4535CCFC83E}">
          <p14:sldIdLst>
            <p14:sldId id="290"/>
            <p14:sldId id="291"/>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bille Gumucio" initials="SG" lastIdx="14" clrIdx="0"/>
  <p:cmAuthor id="1" name="Romain Gilliotte" initials="RG" lastIdx="14" clrIdx="1">
    <p:extLst/>
  </p:cmAuthor>
  <p:cmAuthor id="2" name="Sandrine Simon" initials="SS"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6433" autoAdjust="0"/>
  </p:normalViewPr>
  <p:slideViewPr>
    <p:cSldViewPr snapToGrid="0">
      <p:cViewPr>
        <p:scale>
          <a:sx n="100" d="100"/>
          <a:sy n="100" d="100"/>
        </p:scale>
        <p:origin x="888" y="354"/>
      </p:cViewPr>
      <p:guideLst>
        <p:guide orient="horz" pos="2160"/>
        <p:guide pos="2880"/>
      </p:guideLst>
    </p:cSldViewPr>
  </p:slideViewPr>
  <p:outlineViewPr>
    <p:cViewPr>
      <p:scale>
        <a:sx n="33" d="100"/>
        <a:sy n="33" d="100"/>
      </p:scale>
      <p:origin x="0" y="-1533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2-18T18:05:55.071" idx="11">
    <p:pos x="4159" y="1748"/>
    <p:text>il manque dans cette partie le principe de la pyramide (cf. note en PJ) et le rappel que le monitoring est indispensable et indissociable de la gestion/pilotage de projet
il manque aussi un rappel sur le fait que nous choisissons de respecter les SNIS (et donc leurs contraintes) pour le choix des indicateurs</p:text>
  </p:cm>
  <p:cm authorId="1" dt="2015-02-18T18:34:32.005" idx="14">
    <p:pos x="4159" y="1884"/>
    <p:text>je vais tenter de caler ça... mais c'est moins sur les outils que sur les bonnes pratiques</p:text>
    <p:extLst>
      <p:ext uri="{C676402C-5697-4E1C-873F-D02D1690AC5C}">
        <p15:threadingInfo xmlns:p15="http://schemas.microsoft.com/office/powerpoint/2012/main" timeZoneBias="-60">
          <p15:parentCm authorId="0" idx="1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5-02-18T17:43:40.290" idx="1">
    <p:pos x="3114" y="1949"/>
    <p:text>à ma connaissance, pas de catalogue RdR ou SSP formalisé ou finalisé</p:text>
  </p:cm>
  <p:cm authorId="1" dt="2015-02-18T18:24:14.614" idx="1">
    <p:pos x="3114" y="2085"/>
    <p:text>SSP j'ai un fichier excel , je sais plus d'ou il vient... RDR j'étais convaincu. On a que SSR en fait?</p:text>
    <p:extLst>
      <p:ext uri="{C676402C-5697-4E1C-873F-D02D1690AC5C}">
        <p15:threadingInfo xmlns:p15="http://schemas.microsoft.com/office/powerpoint/2012/main" timeZoneBias="-60">
          <p15:parentCm authorId="0" idx="1"/>
        </p15:threadingInfo>
      </p:ext>
    </p:extLst>
  </p:cm>
  <p:cm authorId="0" dt="2015-02-18T17:44:18.741" idx="2">
    <p:pos x="4675" y="3423"/>
    <p:text>je ne comprends pas ce commentaire?</p:text>
  </p:cm>
  <p:cm authorId="1" dt="2015-02-18T18:25:21.523" idx="2">
    <p:pos x="4675" y="3559"/>
    <p:text>Les indicateurs transversaux ne sont pas super pertinents quand on veut analyser un projet, car ils sont très généraux (ex: Nombre de bénéficiaires, ça veut pas dire grand chose). Par contre ils sont pertinents pour comparer des projets différents entres eux, car on peut les mesurer partout</p:text>
    <p:extLst>
      <p:ext uri="{C676402C-5697-4E1C-873F-D02D1690AC5C}">
        <p15:threadingInfo xmlns:p15="http://schemas.microsoft.com/office/powerpoint/2012/main" timeZoneBias="-60">
          <p15:parentCm authorId="0" idx="2"/>
        </p15:threadingInfo>
      </p:ext>
    </p:extLst>
  </p:cm>
  <p:cm authorId="1" dt="2015-02-18T18:27:02.686" idx="4">
    <p:pos x="4686" y="3736"/>
    <p:text>=&gt; je vais reformuler</p:text>
    <p:extLst mod="1">
      <p:ext uri="{C676402C-5697-4E1C-873F-D02D1690AC5C}">
        <p15:threadingInfo xmlns:p15="http://schemas.microsoft.com/office/powerpoint/2012/main" timeZoneBias="-60">
          <p15:parentCm authorId="0" idx="2"/>
        </p15:threadingInfo>
      </p:ext>
    </p:extLst>
  </p:cm>
  <p:cm authorId="2" dt="2015-02-18T18:46:26.076" idx="1">
    <p:pos x="3128" y="2232"/>
    <p:text>A ma connaissance RdR et SSP n'ont jamais été finalisés et diffusés. 
</p:text>
  </p:cm>
  <p:cm authorId="2" dt="2015-02-18T18:47:29.970" idx="2">
    <p:pos x="3765" y="3236"/>
    <p:text>En fait, en ce moment, il y a plus d'indicateurs SSR et RdR que d'autres indicateurs globaux. </p:text>
  </p:cm>
  <p:cm authorId="2" dt="2015-02-18T18:50:44.251" idx="3">
    <p:pos x="4691" y="3878"/>
    <p:text>Les indicateurs thématiques ont été choisis en tenant compte des indicateurs le plus souvent utilisés sur les projets et aussi à partir des conventions de programme transversale RdR et SSR. Je ne dirais donc pas qu'ils ne sont pas pertinents. C'est plutôt que sur l'ensemble des projets SSR et RdR, certains indicateurs thématiques ne sont pas pertinents pour tous.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5-02-18T17:46:20.994" idx="3">
    <p:pos x="2210" y="2451"/>
    <p:text>pour moi c'est plutot compiler que collecter (la collecte se fait via d'autres outils terrains, le monitool n'ayant pour objectif au départ que d'être un outil de compil (et surtout pas une base de données) </p:text>
  </p:cm>
  <p:cm authorId="1" dt="2015-02-18T18:26:42.197" idx="3">
    <p:pos x="2210" y="2587"/>
    <p:text>OK, je corrige</p:text>
    <p:extLst>
      <p:ext uri="{C676402C-5697-4E1C-873F-D02D1690AC5C}">
        <p15:threadingInfo xmlns:p15="http://schemas.microsoft.com/office/powerpoint/2012/main" timeZoneBias="-60">
          <p15:parentCm authorId="0" idx="3"/>
        </p15:threadingInfo>
      </p:ext>
    </p:extLst>
  </p:cm>
  <p:cm authorId="2" dt="2015-02-18T18:51:14.582" idx="4">
    <p:pos x="2061" y="1318"/>
    <p:text>Parfois aussi Excel selon les projets. </p:text>
  </p:cm>
  <p:cm authorId="2" dt="2015-02-18T18:52:14.881" idx="5">
    <p:pos x="2220" y="2738"/>
    <p:text>Je rajouterais et "faciliter l'analyse"</p:text>
  </p:cm>
  <p:cm authorId="2" dt="2015-02-18T18:53:04.694" idx="6">
    <p:pos x="701" y="3835"/>
    <p:text>Je dirais plutôt compiler que collecte (car la collecte primaire est en général déjà effectuée)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5-02-18T17:49:07.417" idx="4">
    <p:pos x="2919" y="1683"/>
    <p:text>Non ce n'est pas l'objectif de l'Indicateurs Summary: l'indicators summary résume et formalise les choix faits par les équipes projet, et en permet l'appropriation (cf. turn over important)</p:text>
  </p:cm>
  <p:cm authorId="1" dt="2015-02-18T18:28:06.912" idx="5">
    <p:pos x="2907" y="1837"/>
    <p:text>ok je corrige</p:text>
    <p:extLst>
      <p:ext uri="{C676402C-5697-4E1C-873F-D02D1690AC5C}">
        <p15:threadingInfo xmlns:p15="http://schemas.microsoft.com/office/powerpoint/2012/main" timeZoneBias="-60">
          <p15:parentCm authorId="0" idx="4"/>
        </p15:threadingInfo>
      </p:ext>
    </p:extLst>
  </p:cm>
  <p:cm authorId="0" dt="2015-02-18T17:49:54.868" idx="5">
    <p:pos x="2291" y="1964"/>
    <p:text>ce qui est important ici c'est le mot résultats: il ne s'agit ni d'activités, ni de veille épidemio ou contexte</p:text>
  </p:cm>
  <p:cm authorId="1" dt="2015-02-18T18:28:22.464" idx="6">
    <p:pos x="2291" y="2194"/>
    <p:text>je mettrais en gras dans la finale</p:text>
    <p:extLst mod="1">
      <p:ext uri="{C676402C-5697-4E1C-873F-D02D1690AC5C}">
        <p15:threadingInfo xmlns:p15="http://schemas.microsoft.com/office/powerpoint/2012/main" timeZoneBias="-60">
          <p15:parentCm authorId="0" idx="5"/>
        </p15:threadingInfo>
      </p:ext>
    </p:extLst>
  </p:cm>
  <p:cm authorId="0" dt="2015-02-18T17:50:36.199" idx="6">
    <p:pos x="4789" y="2358"/>
    <p:text>ces objectifs intiaux étaient la commande explicite de la DOI et des Adjoints de l'époque</p:text>
  </p:cm>
  <p:cm authorId="1" dt="2015-02-18T18:28:44.984" idx="7">
    <p:pos x="4789" y="2494"/>
    <p:text>ça sera dit à l'oral</p:text>
    <p:extLst>
      <p:ext uri="{C676402C-5697-4E1C-873F-D02D1690AC5C}">
        <p15:threadingInfo xmlns:p15="http://schemas.microsoft.com/office/powerpoint/2012/main" timeZoneBias="-60">
          <p15:parentCm authorId="0" idx="6"/>
        </p15:threadingInfo>
      </p:ext>
    </p:extLst>
  </p:cm>
  <p:cm authorId="0" dt="2015-02-18T17:51:56.091" idx="7">
    <p:pos x="5459" y="2900"/>
    <p:text>pour moi c'est la principale dérive qu'il y a eu: ce n'était pas censé etre une base de données (et excel n'est clairement pas le meilleur outil pour ça)</p:text>
  </p:cm>
  <p:cm authorId="0" dt="2015-02-18T17:52:15.321" idx="8">
    <p:pos x="3391" y="3567"/>
    <p:text>je ne comprends pas?</p:text>
  </p:cm>
  <p:cm authorId="1" dt="2015-02-18T18:29:43.288" idx="9">
    <p:pos x="3402" y="3698"/>
    <p:text>ça fait allusion aux projets qui suive des prevalences de maladies ou d'autres indicateurs (hors cadre logique) dans leur monitool</p:text>
    <p:extLst mod="1">
      <p:ext uri="{C676402C-5697-4E1C-873F-D02D1690AC5C}">
        <p15:threadingInfo xmlns:p15="http://schemas.microsoft.com/office/powerpoint/2012/main" timeZoneBias="-60">
          <p15:parentCm authorId="0" idx="8"/>
        </p15:threadingInfo>
      </p:ext>
    </p:extLst>
  </p:cm>
  <p:cm authorId="2" dt="2015-02-18T18:57:59.320" idx="7">
    <p:pos x="873" y="2209"/>
    <p:text>C'est très rarement &lt; 10 
Si ma mémoire ne fait pas défaut le message qui était donné, notamment lors de la planif, est &lt; à 20</p:text>
  </p:cm>
  <p:cm authorId="2" dt="2015-02-18T19:00:43.026" idx="8">
    <p:pos x="3409" y="3843"/>
    <p:text>Je ne sais pas si le terme "métier" est adapté dans ce cas. En tous cas, le message a toujours été qu'il ne faut collecté que les données/indicateurs qui seront analysés. Dans les projets qui nécessitent un suivi individualisé des patients (ex. offre de soins directe), des bases de données ad hoc ont été développées. </p:text>
  </p:cm>
  <p:cm authorId="2" dt="2015-02-18T19:16:16.895" idx="14">
    <p:pos x="742" y="2536"/>
    <p:text>Je rajouterais un point : "Insister sur l'importance de définir un système de monitoring pour le projet" =&gt; composante essentielle du cycle de projet qui découle d'une bonne planification de projet. 
Pour tout ça c'est important que les acteurs soient formés à l'outil mais aussi au monitoring en général =&gt; dans le cadre de la formation planif + Autres temps à envisager?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5-02-18T17:53:05.042" idx="9">
    <p:pos x="5459" y="2063"/>
    <p:text>je ne serais pas si positive: l'outil est devenu dans certains cas un outil à remplir pour le Siège alors qu'il devait avant tout etre un outil de pilotage de projet</p:text>
  </p:cm>
  <p:cm authorId="0" dt="2015-02-18T17:54:09.233" idx="10">
    <p:pos x="5459" y="2746"/>
    <p:text>mais les gestionnaires de projet (Coordos gé et Resp Desk) s'en sont désaisis. </p:text>
  </p:cm>
  <p:cm authorId="1" dt="2015-02-18T18:30:40.543" idx="10">
    <p:pos x="2700" y="3348"/>
    <p:text>Je met quoi alors? je peux pas juste faire un slide en disant que ça marche pas</p:text>
    <p:extLst mod="1">
      <p:ext uri="{C676402C-5697-4E1C-873F-D02D1690AC5C}">
        <p15:threadingInfo xmlns:p15="http://schemas.microsoft.com/office/powerpoint/2012/main" timeZoneBias="-60"/>
      </p:ext>
    </p:extLst>
  </p:cm>
  <p:cm authorId="2" dt="2015-02-18T19:06:20.523" idx="10">
    <p:pos x="2706" y="3519"/>
    <p:text>Je pense que tu peux laisser comme cela à l'écrit mais préciser à l'oral que les rôles ne sont pas toujours clairs sur le monitoring et qu'il y a besoin de clarifier les rôles et chemins de communication. </p:text>
  </p:cm>
  <p:cm authorId="2" dt="2015-02-18T19:07:15.501" idx="11">
    <p:pos x="5450" y="2213"/>
    <p:text>Je dirais beaucoup de projets mais pas tous.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5-02-18T17:57:12.846" idx="12">
    <p:pos x="3757" y="871"/>
    <p:text>je rajouterais aussi glissement des responsabilités et technicisation (glissement de rdesk/coordo ge vers ref med/coordo med)</p:text>
  </p:cm>
  <p:cm authorId="1" dt="2015-02-18T18:31:00.423" idx="11">
    <p:pos x="3757" y="1007"/>
    <p:text>OK</p:text>
    <p:extLst>
      <p:ext uri="{C676402C-5697-4E1C-873F-D02D1690AC5C}">
        <p15:threadingInfo xmlns:p15="http://schemas.microsoft.com/office/powerpoint/2012/main" timeZoneBias="-60">
          <p15:parentCm authorId="0" idx="1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5-02-18T17:58:40.486" idx="13">
    <p:pos x="3844" y="1480"/>
    <p:text>rappeler que c'est une dérive: la conception pyramidale ne prévoyait pas cela mais le monitoring a manqué de portage clair: pas de chef de projet pendant qq années</p:text>
  </p:cm>
  <p:cm authorId="1" dt="2015-02-18T18:31:43.412" idx="12">
    <p:pos x="3844" y="1616"/>
    <p:text>OK</p:text>
    <p:extLst>
      <p:ext uri="{C676402C-5697-4E1C-873F-D02D1690AC5C}">
        <p15:threadingInfo xmlns:p15="http://schemas.microsoft.com/office/powerpoint/2012/main" timeZoneBias="-60">
          <p15:parentCm authorId="0" idx="13"/>
        </p15:threadingInfo>
      </p:ext>
    </p:extLst>
  </p:cm>
  <p:cm authorId="2" dt="2015-02-18T19:12:15.800" idx="13">
    <p:pos x="2880" y="3224"/>
    <p:text>Préciser qu'il faudra quand même prévoir un accompagnement des équipes pour le déploiement.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5-02-18T18:00:11.067" idx="14">
    <p:pos x="3543" y="2244"/>
    <p:text>mais attention ici: des indicateurs de resultats projet ne devraient pas avoir besoin d'etre analysés avec ce type de logiciel sinon ca veut dire qu'on n'est plus dans du pilotage de projet mais de la technicisation trop poussée</p:text>
  </p:cm>
  <p:cm authorId="1" dt="2015-02-18T18:32:40.069" idx="13">
    <p:pos x="3543" y="2380"/>
    <p:text>OK je vire la ligne</p:text>
    <p:extLst>
      <p:ext uri="{C676402C-5697-4E1C-873F-D02D1690AC5C}">
        <p15:threadingInfo xmlns:p15="http://schemas.microsoft.com/office/powerpoint/2012/main" timeZoneBias="-60">
          <p15:parentCm authorId="0" idx="1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5-02-18T19:10:39.797" idx="12">
    <p:pos x="4683" y="1531"/>
    <p:text>Là j'ai pas compris le terme, mais ça parlera certainement plus à Olivier !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Modifiez le style du titre</a:t>
            </a:r>
            <a:endParaRPr lang="fr-FR" noProof="0" dirty="0"/>
          </a:p>
        </p:txBody>
      </p:sp>
      <p:sp>
        <p:nvSpPr>
          <p:cNvPr id="3" name="Espace réservé du contenu 2"/>
          <p:cNvSpPr>
            <a:spLocks noGrp="1"/>
          </p:cNvSpPr>
          <p:nvPr>
            <p:ph idx="1"/>
          </p:nvPr>
        </p:nvSpPr>
        <p:spPr/>
        <p:txBody>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Tree>
    <p:extLst>
      <p:ext uri="{BB962C8B-B14F-4D97-AF65-F5344CB8AC3E}">
        <p14:creationId xmlns:p14="http://schemas.microsoft.com/office/powerpoint/2010/main" val="79970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4500"/>
            </a:lvl1pPr>
          </a:lstStyle>
          <a:p>
            <a:r>
              <a:rPr lang="fr-FR" smtClean="0"/>
              <a:t>Modifiez le style du titre</a:t>
            </a:r>
            <a:endParaRPr lang="fr-FR"/>
          </a:p>
        </p:txBody>
      </p:sp>
      <p:sp>
        <p:nvSpPr>
          <p:cNvPr id="3" name="Sous-titr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fr-FR"/>
          </a:p>
        </p:txBody>
      </p:sp>
      <p:sp>
        <p:nvSpPr>
          <p:cNvPr id="4" name="Espace réservé de la date 3"/>
          <p:cNvSpPr>
            <a:spLocks noGrp="1"/>
          </p:cNvSpPr>
          <p:nvPr>
            <p:ph type="dt" sz="half" idx="10"/>
          </p:nvPr>
        </p:nvSpPr>
        <p:spPr>
          <a:xfrm>
            <a:off x="628650" y="6356351"/>
            <a:ext cx="2057400" cy="365125"/>
          </a:xfrm>
          <a:prstGeom prst="rect">
            <a:avLst/>
          </a:prstGeom>
        </p:spPr>
        <p:txBody>
          <a:bodyPr/>
          <a:lstStyle/>
          <a:p>
            <a:fld id="{8BE21726-DC22-404C-B356-5A9F57FF4DA5}" type="datetimeFigureOut">
              <a:rPr lang="fr-FR" smtClean="0"/>
              <a:t>19/02/2015</a:t>
            </a:fld>
            <a:endParaRPr lang="fr-FR" dirty="0"/>
          </a:p>
        </p:txBody>
      </p:sp>
      <p:sp>
        <p:nvSpPr>
          <p:cNvPr id="5" name="Espace réservé du pied de page 4"/>
          <p:cNvSpPr>
            <a:spLocks noGrp="1"/>
          </p:cNvSpPr>
          <p:nvPr>
            <p:ph type="ftr" sz="quarter" idx="11"/>
          </p:nvPr>
        </p:nvSpPr>
        <p:spPr>
          <a:xfrm>
            <a:off x="3028950" y="6356351"/>
            <a:ext cx="30861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a:xfrm>
            <a:off x="6457950" y="6356351"/>
            <a:ext cx="2057400" cy="365125"/>
          </a:xfrm>
          <a:prstGeom prst="rect">
            <a:avLst/>
          </a:prstGeom>
        </p:spPr>
        <p:txBody>
          <a:bodyPr/>
          <a:lstStyle/>
          <a:p>
            <a:fld id="{EC6938DA-4376-4BEF-807C-A5BD65871644}" type="slidenum">
              <a:rPr lang="fr-FR" smtClean="0"/>
              <a:t>‹N°›</a:t>
            </a:fld>
            <a:endParaRPr lang="fr-FR" dirty="0"/>
          </a:p>
        </p:txBody>
      </p:sp>
    </p:spTree>
    <p:extLst>
      <p:ext uri="{BB962C8B-B14F-4D97-AF65-F5344CB8AC3E}">
        <p14:creationId xmlns:p14="http://schemas.microsoft.com/office/powerpoint/2010/main" val="29695523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6597650"/>
            <a:ext cx="9144000" cy="28733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endParaRPr lang="fr-FR" altLang="fr-FR" sz="1350" dirty="0" smtClean="0">
              <a:solidFill>
                <a:srgbClr val="000000"/>
              </a:solidFill>
            </a:endParaRPr>
          </a:p>
        </p:txBody>
      </p:sp>
      <p:sp>
        <p:nvSpPr>
          <p:cNvPr id="1027" name="Rectangle 2"/>
          <p:cNvSpPr>
            <a:spLocks noGrp="1" noChangeArrowheads="1"/>
          </p:cNvSpPr>
          <p:nvPr>
            <p:ph type="title"/>
          </p:nvPr>
        </p:nvSpPr>
        <p:spPr bwMode="auto">
          <a:xfrm>
            <a:off x="468313" y="1781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8" name="Rectangle 3"/>
          <p:cNvSpPr>
            <a:spLocks noGrp="1" noChangeArrowheads="1"/>
          </p:cNvSpPr>
          <p:nvPr>
            <p:ph type="body" idx="1"/>
          </p:nvPr>
        </p:nvSpPr>
        <p:spPr bwMode="auto">
          <a:xfrm>
            <a:off x="457200" y="3141665"/>
            <a:ext cx="82296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29" name="Line 16"/>
          <p:cNvSpPr>
            <a:spLocks noChangeShapeType="1"/>
          </p:cNvSpPr>
          <p:nvPr userDrawn="1"/>
        </p:nvSpPr>
        <p:spPr bwMode="auto">
          <a:xfrm>
            <a:off x="0" y="1952625"/>
            <a:ext cx="28733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fr-FR" sz="1350" dirty="0">
              <a:solidFill>
                <a:srgbClr val="000000"/>
              </a:solidFill>
            </a:endParaRPr>
          </a:p>
        </p:txBody>
      </p:sp>
      <p:sp>
        <p:nvSpPr>
          <p:cNvPr id="1030" name="Rectangle 17"/>
          <p:cNvSpPr>
            <a:spLocks noChangeArrowheads="1"/>
          </p:cNvSpPr>
          <p:nvPr userDrawn="1"/>
        </p:nvSpPr>
        <p:spPr bwMode="auto">
          <a:xfrm>
            <a:off x="107951" y="1773238"/>
            <a:ext cx="287338" cy="14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defTabSz="904875" eaLnBrk="0" hangingPunct="0">
              <a:defRPr>
                <a:solidFill>
                  <a:schemeClr val="tx1"/>
                </a:solidFill>
                <a:latin typeface="Arial" panose="020B0604020202020204" pitchFamily="34" charset="0"/>
              </a:defRPr>
            </a:lvl1pPr>
            <a:lvl2pPr marL="742950" indent="-285750" defTabSz="904875" eaLnBrk="0" hangingPunct="0">
              <a:defRPr>
                <a:solidFill>
                  <a:schemeClr val="tx1"/>
                </a:solidFill>
                <a:latin typeface="Arial" panose="020B0604020202020204" pitchFamily="34" charset="0"/>
              </a:defRPr>
            </a:lvl2pPr>
            <a:lvl3pPr marL="1143000" indent="-228600" defTabSz="904875" eaLnBrk="0" hangingPunct="0">
              <a:defRPr>
                <a:solidFill>
                  <a:schemeClr val="tx1"/>
                </a:solidFill>
                <a:latin typeface="Arial" panose="020B0604020202020204" pitchFamily="34" charset="0"/>
              </a:defRPr>
            </a:lvl3pPr>
            <a:lvl4pPr marL="1600200" indent="-228600" defTabSz="904875" eaLnBrk="0" hangingPunct="0">
              <a:defRPr>
                <a:solidFill>
                  <a:schemeClr val="tx1"/>
                </a:solidFill>
                <a:latin typeface="Arial" panose="020B0604020202020204" pitchFamily="34" charset="0"/>
              </a:defRPr>
            </a:lvl4pPr>
            <a:lvl5pPr marL="2057400" indent="-228600" defTabSz="904875" eaLnBrk="0" hangingPunct="0">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fld id="{890CE46A-E1FD-4D48-A272-AC4391C373EA}" type="slidenum">
              <a:rPr lang="fr-FR" altLang="fr-FR" sz="675" smtClean="0">
                <a:solidFill>
                  <a:srgbClr val="000000"/>
                </a:solidFill>
                <a:latin typeface="GillSans" pitchFamily="34" charset="0"/>
                <a:ea typeface="ＭＳ Ｐゴシック" panose="020B0600070205080204" pitchFamily="34" charset="-128"/>
                <a:cs typeface="Arial" panose="020B0604020202020204" pitchFamily="34" charset="0"/>
              </a:rPr>
              <a:pPr fontAlgn="base">
                <a:spcBef>
                  <a:spcPct val="0"/>
                </a:spcBef>
                <a:spcAft>
                  <a:spcPct val="0"/>
                </a:spcAft>
                <a:defRPr/>
              </a:pPr>
              <a:t>‹N°›</a:t>
            </a:fld>
            <a:endParaRPr lang="fr-FR" altLang="fr-FR" sz="675" dirty="0" smtClean="0">
              <a:solidFill>
                <a:srgbClr val="000000"/>
              </a:solidFill>
              <a:latin typeface="GillSans" pitchFamily="34" charset="0"/>
              <a:ea typeface="ＭＳ Ｐゴシック" panose="020B0600070205080204" pitchFamily="34" charset="-128"/>
              <a:cs typeface="Arial" panose="020B0604020202020204" pitchFamily="34" charset="0"/>
            </a:endParaRPr>
          </a:p>
        </p:txBody>
      </p:sp>
      <p:sp>
        <p:nvSpPr>
          <p:cNvPr id="1031" name="Rectangle 18"/>
          <p:cNvSpPr>
            <a:spLocks noChangeArrowheads="1"/>
          </p:cNvSpPr>
          <p:nvPr userDrawn="1"/>
        </p:nvSpPr>
        <p:spPr bwMode="auto">
          <a:xfrm>
            <a:off x="8964614" y="1782763"/>
            <a:ext cx="287337" cy="14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defTabSz="904875" eaLnBrk="0" hangingPunct="0">
              <a:defRPr>
                <a:solidFill>
                  <a:schemeClr val="tx1"/>
                </a:solidFill>
                <a:latin typeface="Arial" panose="020B0604020202020204" pitchFamily="34" charset="0"/>
              </a:defRPr>
            </a:lvl1pPr>
            <a:lvl2pPr marL="742950" indent="-285750" defTabSz="904875" eaLnBrk="0" hangingPunct="0">
              <a:defRPr>
                <a:solidFill>
                  <a:schemeClr val="tx1"/>
                </a:solidFill>
                <a:latin typeface="Arial" panose="020B0604020202020204" pitchFamily="34" charset="0"/>
              </a:defRPr>
            </a:lvl2pPr>
            <a:lvl3pPr marL="1143000" indent="-228600" defTabSz="904875" eaLnBrk="0" hangingPunct="0">
              <a:defRPr>
                <a:solidFill>
                  <a:schemeClr val="tx1"/>
                </a:solidFill>
                <a:latin typeface="Arial" panose="020B0604020202020204" pitchFamily="34" charset="0"/>
              </a:defRPr>
            </a:lvl3pPr>
            <a:lvl4pPr marL="1600200" indent="-228600" defTabSz="904875" eaLnBrk="0" hangingPunct="0">
              <a:defRPr>
                <a:solidFill>
                  <a:schemeClr val="tx1"/>
                </a:solidFill>
                <a:latin typeface="Arial" panose="020B0604020202020204" pitchFamily="34" charset="0"/>
              </a:defRPr>
            </a:lvl4pPr>
            <a:lvl5pPr marL="2057400" indent="-228600" defTabSz="904875" eaLnBrk="0" hangingPunct="0">
              <a:defRPr>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fld id="{47E289EE-3473-464B-9D72-A155C7EE32E9}" type="slidenum">
              <a:rPr lang="fr-FR" altLang="fr-FR" sz="675" smtClean="0">
                <a:solidFill>
                  <a:srgbClr val="000000"/>
                </a:solidFill>
                <a:latin typeface="GillSans" pitchFamily="34" charset="0"/>
                <a:ea typeface="ＭＳ Ｐゴシック" panose="020B0600070205080204" pitchFamily="34" charset="-128"/>
                <a:cs typeface="Arial" panose="020B0604020202020204" pitchFamily="34" charset="0"/>
              </a:rPr>
              <a:pPr fontAlgn="base">
                <a:spcBef>
                  <a:spcPct val="0"/>
                </a:spcBef>
                <a:spcAft>
                  <a:spcPct val="0"/>
                </a:spcAft>
                <a:defRPr/>
              </a:pPr>
              <a:t>‹N°›</a:t>
            </a:fld>
            <a:endParaRPr lang="fr-FR" altLang="fr-FR" sz="675" dirty="0" smtClean="0">
              <a:solidFill>
                <a:srgbClr val="000000"/>
              </a:solidFill>
              <a:latin typeface="GillSans" pitchFamily="34" charset="0"/>
              <a:ea typeface="ＭＳ Ｐゴシック" panose="020B0600070205080204" pitchFamily="34" charset="-128"/>
              <a:cs typeface="Arial" panose="020B0604020202020204" pitchFamily="34" charset="0"/>
            </a:endParaRPr>
          </a:p>
        </p:txBody>
      </p:sp>
      <p:sp>
        <p:nvSpPr>
          <p:cNvPr id="1032" name="Line 19"/>
          <p:cNvSpPr>
            <a:spLocks noChangeShapeType="1"/>
          </p:cNvSpPr>
          <p:nvPr userDrawn="1"/>
        </p:nvSpPr>
        <p:spPr bwMode="auto">
          <a:xfrm>
            <a:off x="8893176" y="1952625"/>
            <a:ext cx="28733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fr-FR" sz="1350" dirty="0">
              <a:solidFill>
                <a:srgbClr val="000000"/>
              </a:solidFill>
            </a:endParaRPr>
          </a:p>
        </p:txBody>
      </p:sp>
      <p:pic>
        <p:nvPicPr>
          <p:cNvPr id="1033" name="Picture 20" descr="frise_PPT_0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63" y="622302"/>
            <a:ext cx="91138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1" descr="logo MDM FR CMJN_b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55651" y="333376"/>
            <a:ext cx="107632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07439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hangingPunct="0">
        <a:spcBef>
          <a:spcPct val="0"/>
        </a:spcBef>
        <a:spcAft>
          <a:spcPct val="0"/>
        </a:spcAft>
        <a:defRPr sz="2400" b="1">
          <a:solidFill>
            <a:schemeClr val="accent1"/>
          </a:solidFill>
          <a:latin typeface="+mj-lt"/>
          <a:ea typeface="+mj-ea"/>
          <a:cs typeface="+mj-cs"/>
        </a:defRPr>
      </a:lvl1pPr>
      <a:lvl2pPr algn="ctr" rtl="0" eaLnBrk="0" fontAlgn="base" hangingPunct="0">
        <a:spcBef>
          <a:spcPct val="0"/>
        </a:spcBef>
        <a:spcAft>
          <a:spcPct val="0"/>
        </a:spcAft>
        <a:defRPr sz="2400" b="1">
          <a:solidFill>
            <a:schemeClr val="accent1"/>
          </a:solidFill>
          <a:latin typeface="Arial" charset="0"/>
        </a:defRPr>
      </a:lvl2pPr>
      <a:lvl3pPr algn="ctr" rtl="0" eaLnBrk="0" fontAlgn="base" hangingPunct="0">
        <a:spcBef>
          <a:spcPct val="0"/>
        </a:spcBef>
        <a:spcAft>
          <a:spcPct val="0"/>
        </a:spcAft>
        <a:defRPr sz="2400" b="1">
          <a:solidFill>
            <a:schemeClr val="accent1"/>
          </a:solidFill>
          <a:latin typeface="Arial" charset="0"/>
        </a:defRPr>
      </a:lvl3pPr>
      <a:lvl4pPr algn="ctr" rtl="0" eaLnBrk="0" fontAlgn="base" hangingPunct="0">
        <a:spcBef>
          <a:spcPct val="0"/>
        </a:spcBef>
        <a:spcAft>
          <a:spcPct val="0"/>
        </a:spcAft>
        <a:defRPr sz="2400" b="1">
          <a:solidFill>
            <a:schemeClr val="accent1"/>
          </a:solidFill>
          <a:latin typeface="Arial" charset="0"/>
        </a:defRPr>
      </a:lvl4pPr>
      <a:lvl5pPr algn="ctr" rtl="0" eaLnBrk="0" fontAlgn="base" hangingPunct="0">
        <a:spcBef>
          <a:spcPct val="0"/>
        </a:spcBef>
        <a:spcAft>
          <a:spcPct val="0"/>
        </a:spcAft>
        <a:defRPr sz="2400" b="1">
          <a:solidFill>
            <a:schemeClr val="accent1"/>
          </a:solidFill>
          <a:latin typeface="Arial" charset="0"/>
        </a:defRPr>
      </a:lvl5pPr>
      <a:lvl6pPr marL="342900" algn="ctr" rtl="0" fontAlgn="base">
        <a:spcBef>
          <a:spcPct val="0"/>
        </a:spcBef>
        <a:spcAft>
          <a:spcPct val="0"/>
        </a:spcAft>
        <a:defRPr sz="2400" b="1">
          <a:solidFill>
            <a:schemeClr val="accent1"/>
          </a:solidFill>
          <a:latin typeface="Arial" charset="0"/>
        </a:defRPr>
      </a:lvl6pPr>
      <a:lvl7pPr marL="685800" algn="ctr" rtl="0" fontAlgn="base">
        <a:spcBef>
          <a:spcPct val="0"/>
        </a:spcBef>
        <a:spcAft>
          <a:spcPct val="0"/>
        </a:spcAft>
        <a:defRPr sz="2400" b="1">
          <a:solidFill>
            <a:schemeClr val="accent1"/>
          </a:solidFill>
          <a:latin typeface="Arial" charset="0"/>
        </a:defRPr>
      </a:lvl7pPr>
      <a:lvl8pPr marL="1028700" algn="ctr" rtl="0" fontAlgn="base">
        <a:spcBef>
          <a:spcPct val="0"/>
        </a:spcBef>
        <a:spcAft>
          <a:spcPct val="0"/>
        </a:spcAft>
        <a:defRPr sz="2400" b="1">
          <a:solidFill>
            <a:schemeClr val="accent1"/>
          </a:solidFill>
          <a:latin typeface="Arial" charset="0"/>
        </a:defRPr>
      </a:lvl8pPr>
      <a:lvl9pPr marL="1371600" algn="ctr" rtl="0" fontAlgn="base">
        <a:spcBef>
          <a:spcPct val="0"/>
        </a:spcBef>
        <a:spcAft>
          <a:spcPct val="0"/>
        </a:spcAft>
        <a:defRPr sz="2400" b="1">
          <a:solidFill>
            <a:schemeClr val="accent1"/>
          </a:solidFill>
          <a:latin typeface="Arial" charset="0"/>
        </a:defRPr>
      </a:lvl9pPr>
    </p:titleStyle>
    <p:bodyStyle>
      <a:lvl1pPr marL="257175" indent="-257175" algn="just" rtl="0" eaLnBrk="0" fontAlgn="base" hangingPunct="0">
        <a:spcBef>
          <a:spcPct val="20000"/>
        </a:spcBef>
        <a:spcAft>
          <a:spcPct val="0"/>
        </a:spcAft>
        <a:buClr>
          <a:schemeClr val="hlink"/>
        </a:buClr>
        <a:buSzPct val="150000"/>
        <a:buFont typeface="Arial" panose="020B0604020202020204" pitchFamily="34" charset="0"/>
        <a:buChar char="»"/>
        <a:defRPr sz="2100">
          <a:solidFill>
            <a:schemeClr val="tx1"/>
          </a:solidFill>
          <a:latin typeface="+mn-lt"/>
          <a:ea typeface="+mn-ea"/>
          <a:cs typeface="+mn-cs"/>
        </a:defRPr>
      </a:lvl1pPr>
      <a:lvl2pPr marL="557213" indent="-214313" algn="just" rtl="0" eaLnBrk="0" fontAlgn="base" hangingPunct="0">
        <a:spcBef>
          <a:spcPct val="20000"/>
        </a:spcBef>
        <a:spcAft>
          <a:spcPct val="0"/>
        </a:spcAft>
        <a:buChar char="–"/>
        <a:defRPr sz="2100">
          <a:solidFill>
            <a:schemeClr val="tx1"/>
          </a:solidFill>
          <a:latin typeface="+mn-lt"/>
        </a:defRPr>
      </a:lvl2pPr>
      <a:lvl3pPr marL="857250" indent="-171450" algn="just" rtl="0" eaLnBrk="0" fontAlgn="base" hangingPunct="0">
        <a:spcBef>
          <a:spcPct val="20000"/>
        </a:spcBef>
        <a:spcAft>
          <a:spcPct val="0"/>
        </a:spcAft>
        <a:buChar char="•"/>
        <a:defRPr sz="1800">
          <a:solidFill>
            <a:schemeClr val="tx1"/>
          </a:solidFill>
          <a:latin typeface="+mn-lt"/>
        </a:defRPr>
      </a:lvl3pPr>
      <a:lvl4pPr marL="1200150" indent="-171450" algn="just" rtl="0" eaLnBrk="0" fontAlgn="base" hangingPunct="0">
        <a:spcBef>
          <a:spcPct val="20000"/>
        </a:spcBef>
        <a:spcAft>
          <a:spcPct val="0"/>
        </a:spcAft>
        <a:buChar char="–"/>
        <a:defRPr sz="1500">
          <a:solidFill>
            <a:schemeClr val="tx1"/>
          </a:solidFill>
          <a:latin typeface="+mn-lt"/>
        </a:defRPr>
      </a:lvl4pPr>
      <a:lvl5pPr marL="1543050" indent="-171450" algn="just" rtl="0" eaLnBrk="0" fontAlgn="base" hangingPunct="0">
        <a:spcBef>
          <a:spcPct val="20000"/>
        </a:spcBef>
        <a:spcAft>
          <a:spcPct val="0"/>
        </a:spcAft>
        <a:buChar char="»"/>
        <a:defRPr sz="1500">
          <a:solidFill>
            <a:schemeClr val="tx1"/>
          </a:solidFill>
          <a:latin typeface="+mn-lt"/>
        </a:defRPr>
      </a:lvl5pPr>
      <a:lvl6pPr marL="1885950" indent="-171450" algn="just" rtl="0" fontAlgn="base">
        <a:spcBef>
          <a:spcPct val="20000"/>
        </a:spcBef>
        <a:spcAft>
          <a:spcPct val="0"/>
        </a:spcAft>
        <a:buChar char="»"/>
        <a:defRPr sz="1500">
          <a:solidFill>
            <a:schemeClr val="tx1"/>
          </a:solidFill>
          <a:latin typeface="+mn-lt"/>
        </a:defRPr>
      </a:lvl6pPr>
      <a:lvl7pPr marL="2228850" indent="-171450" algn="just" rtl="0" fontAlgn="base">
        <a:spcBef>
          <a:spcPct val="20000"/>
        </a:spcBef>
        <a:spcAft>
          <a:spcPct val="0"/>
        </a:spcAft>
        <a:buChar char="»"/>
        <a:defRPr sz="1500">
          <a:solidFill>
            <a:schemeClr val="tx1"/>
          </a:solidFill>
          <a:latin typeface="+mn-lt"/>
        </a:defRPr>
      </a:lvl7pPr>
      <a:lvl8pPr marL="2571750" indent="-171450" algn="just" rtl="0" fontAlgn="base">
        <a:spcBef>
          <a:spcPct val="20000"/>
        </a:spcBef>
        <a:spcAft>
          <a:spcPct val="0"/>
        </a:spcAft>
        <a:buChar char="»"/>
        <a:defRPr sz="1500">
          <a:solidFill>
            <a:schemeClr val="tx1"/>
          </a:solidFill>
          <a:latin typeface="+mn-lt"/>
        </a:defRPr>
      </a:lvl8pPr>
      <a:lvl9pPr marL="2914650" indent="-171450" algn="just" rtl="0" fontAlgn="base">
        <a:spcBef>
          <a:spcPct val="20000"/>
        </a:spcBef>
        <a:spcAft>
          <a:spcPct val="0"/>
        </a:spcAft>
        <a:buChar char="»"/>
        <a:defRPr sz="1500">
          <a:solidFill>
            <a:schemeClr val="tx1"/>
          </a:solidFill>
          <a:latin typeface="+mn-lt"/>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noProof="0" dirty="0" smtClean="0"/>
              <a:t>Outils Monitoring MDM</a:t>
            </a:r>
            <a:endParaRPr lang="fr-FR" noProof="0" dirty="0"/>
          </a:p>
        </p:txBody>
      </p:sp>
      <p:sp>
        <p:nvSpPr>
          <p:cNvPr id="3" name="Sous-titre 2"/>
          <p:cNvSpPr>
            <a:spLocks noGrp="1"/>
          </p:cNvSpPr>
          <p:nvPr>
            <p:ph type="subTitle" idx="1"/>
          </p:nvPr>
        </p:nvSpPr>
        <p:spPr/>
        <p:txBody>
          <a:bodyPr/>
          <a:lstStyle/>
          <a:p>
            <a:r>
              <a:rPr lang="fr-FR" noProof="0" dirty="0" smtClean="0"/>
              <a:t>État des lieux, nouvel outil et évolutions futures</a:t>
            </a:r>
            <a:endParaRPr lang="fr-FR" noProof="0" dirty="0"/>
          </a:p>
        </p:txBody>
      </p:sp>
    </p:spTree>
    <p:extLst>
      <p:ext uri="{BB962C8B-B14F-4D97-AF65-F5344CB8AC3E}">
        <p14:creationId xmlns:p14="http://schemas.microsoft.com/office/powerpoint/2010/main" val="3778402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311617"/>
            <a:ext cx="8229600" cy="1143000"/>
          </a:xfrm>
        </p:spPr>
        <p:txBody>
          <a:bodyPr/>
          <a:lstStyle/>
          <a:p>
            <a:r>
              <a:rPr lang="fr-FR" noProof="0" dirty="0" smtClean="0"/>
              <a:t>Compréhension de l’existant et des besoins</a:t>
            </a:r>
            <a:endParaRPr lang="fr-FR" noProof="0" dirty="0"/>
          </a:p>
        </p:txBody>
      </p:sp>
      <p:sp>
        <p:nvSpPr>
          <p:cNvPr id="3" name="Espace réservé du contenu 2"/>
          <p:cNvSpPr>
            <a:spLocks noGrp="1"/>
          </p:cNvSpPr>
          <p:nvPr>
            <p:ph idx="1"/>
          </p:nvPr>
        </p:nvSpPr>
        <p:spPr>
          <a:xfrm>
            <a:off x="457200" y="2286001"/>
            <a:ext cx="8229600" cy="3697632"/>
          </a:xfrm>
        </p:spPr>
        <p:txBody>
          <a:bodyPr>
            <a:normAutofit/>
          </a:bodyPr>
          <a:lstStyle/>
          <a:p>
            <a:r>
              <a:rPr lang="fr-FR" noProof="0" dirty="0" smtClean="0"/>
              <a:t>Rencontres entre le service informatique et</a:t>
            </a:r>
          </a:p>
          <a:p>
            <a:pPr lvl="1"/>
            <a:r>
              <a:rPr lang="fr-FR" noProof="0" dirty="0" smtClean="0"/>
              <a:t>Référents médicaux</a:t>
            </a:r>
          </a:p>
          <a:p>
            <a:pPr lvl="1"/>
            <a:r>
              <a:rPr lang="fr-FR" noProof="0" dirty="0" smtClean="0"/>
              <a:t>Référents thématiques</a:t>
            </a:r>
          </a:p>
          <a:p>
            <a:pPr lvl="1"/>
            <a:r>
              <a:rPr lang="fr-FR" noProof="0" dirty="0" smtClean="0"/>
              <a:t>Épidémiologiste S2AP</a:t>
            </a:r>
          </a:p>
          <a:p>
            <a:pPr lvl="1"/>
            <a:r>
              <a:rPr lang="fr-FR" noProof="0" dirty="0" smtClean="0"/>
              <a:t>Concepteurs du logiciel de gestion de projet Sigmah</a:t>
            </a:r>
          </a:p>
          <a:p>
            <a:pPr lvl="1"/>
            <a:endParaRPr lang="fr-FR" noProof="0" dirty="0"/>
          </a:p>
          <a:p>
            <a:r>
              <a:rPr lang="fr-FR" noProof="0" dirty="0" smtClean="0"/>
              <a:t>Supports de référence</a:t>
            </a:r>
          </a:p>
          <a:p>
            <a:pPr lvl="1"/>
            <a:r>
              <a:rPr lang="fr-FR" noProof="0" dirty="0" smtClean="0"/>
              <a:t>Guide formation planification MDM</a:t>
            </a:r>
          </a:p>
          <a:p>
            <a:pPr lvl="1"/>
            <a:r>
              <a:rPr lang="fr-FR" noProof="0" dirty="0" smtClean="0"/>
              <a:t>Divers catalogues d’indicateurs</a:t>
            </a:r>
          </a:p>
        </p:txBody>
      </p:sp>
    </p:spTree>
    <p:extLst>
      <p:ext uri="{BB962C8B-B14F-4D97-AF65-F5344CB8AC3E}">
        <p14:creationId xmlns:p14="http://schemas.microsoft.com/office/powerpoint/2010/main" val="91095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311617"/>
            <a:ext cx="8229600" cy="1143000"/>
          </a:xfrm>
        </p:spPr>
        <p:txBody>
          <a:bodyPr/>
          <a:lstStyle/>
          <a:p>
            <a:r>
              <a:rPr lang="fr-FR" noProof="0" dirty="0" smtClean="0"/>
              <a:t>Recherche d’outils existants</a:t>
            </a:r>
            <a:endParaRPr lang="fr-FR" noProof="0" dirty="0"/>
          </a:p>
        </p:txBody>
      </p:sp>
      <p:sp>
        <p:nvSpPr>
          <p:cNvPr id="3" name="Espace réservé du contenu 2"/>
          <p:cNvSpPr>
            <a:spLocks noGrp="1"/>
          </p:cNvSpPr>
          <p:nvPr>
            <p:ph idx="1"/>
          </p:nvPr>
        </p:nvSpPr>
        <p:spPr>
          <a:xfrm>
            <a:off x="457200" y="2286001"/>
            <a:ext cx="8229600" cy="3697632"/>
          </a:xfrm>
        </p:spPr>
        <p:txBody>
          <a:bodyPr>
            <a:normAutofit fontScale="92500" lnSpcReduction="10000"/>
          </a:bodyPr>
          <a:lstStyle/>
          <a:p>
            <a:r>
              <a:rPr lang="fr-FR" noProof="0" dirty="0" smtClean="0"/>
              <a:t>Activity Info</a:t>
            </a:r>
          </a:p>
          <a:p>
            <a:pPr lvl="1"/>
            <a:r>
              <a:rPr lang="fr-FR" noProof="0" dirty="0" smtClean="0"/>
              <a:t>Traite le même besoin</a:t>
            </a:r>
          </a:p>
          <a:p>
            <a:pPr lvl="1"/>
            <a:r>
              <a:rPr lang="fr-FR" noProof="0" dirty="0" smtClean="0"/>
              <a:t>Insuffisant par rapport à nos besoins</a:t>
            </a:r>
          </a:p>
          <a:p>
            <a:pPr lvl="1"/>
            <a:endParaRPr lang="fr-FR" noProof="0" dirty="0" smtClean="0"/>
          </a:p>
          <a:p>
            <a:r>
              <a:rPr lang="fr-FR" noProof="0" dirty="0" smtClean="0"/>
              <a:t>Sigmah, GONG</a:t>
            </a:r>
          </a:p>
          <a:p>
            <a:pPr lvl="1"/>
            <a:r>
              <a:rPr lang="fr-FR" noProof="0" dirty="0" smtClean="0"/>
              <a:t>Périmètre plus grand</a:t>
            </a:r>
          </a:p>
          <a:p>
            <a:pPr lvl="1"/>
            <a:r>
              <a:rPr lang="fr-FR" noProof="0" dirty="0" smtClean="0"/>
              <a:t>Pas encore assez abouti sur le monitoring (MDM fait plus sur Excel)</a:t>
            </a:r>
          </a:p>
          <a:p>
            <a:endParaRPr lang="fr-FR" noProof="0" dirty="0" smtClean="0"/>
          </a:p>
          <a:p>
            <a:r>
              <a:rPr lang="fr-FR" noProof="0" dirty="0" smtClean="0"/>
              <a:t>OpenDataKit, FormHub, Enketo, Kobo Toolbox, ODK Collect, …</a:t>
            </a:r>
          </a:p>
          <a:p>
            <a:pPr lvl="1"/>
            <a:r>
              <a:rPr lang="fr-FR" noProof="0" dirty="0" smtClean="0"/>
              <a:t>Se concentrent sur la saisie &amp; le stockage</a:t>
            </a:r>
          </a:p>
          <a:p>
            <a:pPr lvl="1"/>
            <a:r>
              <a:rPr lang="fr-FR" noProof="0" dirty="0" smtClean="0"/>
              <a:t>Traitent peu les autres problématiques</a:t>
            </a:r>
          </a:p>
        </p:txBody>
      </p:sp>
    </p:spTree>
    <p:extLst>
      <p:ext uri="{BB962C8B-B14F-4D97-AF65-F5344CB8AC3E}">
        <p14:creationId xmlns:p14="http://schemas.microsoft.com/office/powerpoint/2010/main" val="1236246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86905"/>
            <a:ext cx="8229600" cy="1143000"/>
          </a:xfrm>
        </p:spPr>
        <p:txBody>
          <a:bodyPr/>
          <a:lstStyle/>
          <a:p>
            <a:r>
              <a:rPr lang="fr-FR" sz="2800" noProof="0" dirty="0" smtClean="0"/>
              <a:t>Axes de travail</a:t>
            </a:r>
            <a:endParaRPr lang="fr-FR" sz="2800" noProof="0" dirty="0"/>
          </a:p>
        </p:txBody>
      </p:sp>
      <p:sp>
        <p:nvSpPr>
          <p:cNvPr id="3" name="Espace réservé du contenu 2"/>
          <p:cNvSpPr>
            <a:spLocks noGrp="1"/>
          </p:cNvSpPr>
          <p:nvPr>
            <p:ph idx="1"/>
          </p:nvPr>
        </p:nvSpPr>
        <p:spPr>
          <a:xfrm>
            <a:off x="468313" y="2304495"/>
            <a:ext cx="8229600" cy="3867705"/>
          </a:xfrm>
        </p:spPr>
        <p:txBody>
          <a:bodyPr>
            <a:normAutofit fontScale="92500" lnSpcReduction="10000"/>
          </a:bodyPr>
          <a:lstStyle/>
          <a:p>
            <a:pPr algn="l"/>
            <a:r>
              <a:rPr lang="fr-FR" noProof="0" dirty="0" smtClean="0"/>
              <a:t>Simplifier</a:t>
            </a:r>
          </a:p>
          <a:p>
            <a:pPr lvl="1" algn="l"/>
            <a:r>
              <a:rPr lang="fr-FR" noProof="0" dirty="0" smtClean="0"/>
              <a:t>Prendre des raccourcis où c’est possible</a:t>
            </a:r>
          </a:p>
          <a:p>
            <a:pPr lvl="1" algn="l"/>
            <a:endParaRPr lang="fr-FR" noProof="0" dirty="0" smtClean="0"/>
          </a:p>
          <a:p>
            <a:pPr algn="l"/>
            <a:r>
              <a:rPr lang="fr-FR" noProof="0" dirty="0" smtClean="0"/>
              <a:t>Centraliser</a:t>
            </a:r>
          </a:p>
          <a:p>
            <a:pPr lvl="1" algn="l"/>
            <a:r>
              <a:rPr lang="fr-FR" noProof="0" dirty="0" smtClean="0"/>
              <a:t>Gérer tous les projets à partir de la même base de données</a:t>
            </a:r>
          </a:p>
          <a:p>
            <a:pPr lvl="1" algn="l"/>
            <a:endParaRPr lang="fr-FR" noProof="0" dirty="0" smtClean="0"/>
          </a:p>
          <a:p>
            <a:pPr algn="l"/>
            <a:r>
              <a:rPr lang="fr-FR" noProof="0" dirty="0" smtClean="0"/>
              <a:t>Normaliser</a:t>
            </a:r>
          </a:p>
          <a:p>
            <a:pPr lvl="1" algn="l"/>
            <a:r>
              <a:rPr lang="fr-FR" noProof="0" dirty="0" smtClean="0"/>
              <a:t>Supprimer les différences de forme entre le monitoring des différents projets</a:t>
            </a:r>
          </a:p>
          <a:p>
            <a:pPr lvl="1" algn="l"/>
            <a:endParaRPr lang="fr-FR" noProof="0" dirty="0" smtClean="0"/>
          </a:p>
          <a:p>
            <a:pPr algn="l"/>
            <a:r>
              <a:rPr lang="fr-FR" noProof="0" dirty="0" smtClean="0"/>
              <a:t>Archiver</a:t>
            </a:r>
          </a:p>
          <a:p>
            <a:pPr lvl="1" algn="l"/>
            <a:r>
              <a:rPr lang="fr-FR" noProof="0" dirty="0" smtClean="0"/>
              <a:t>Conserver sur le long terme l’historique des projets.</a:t>
            </a:r>
          </a:p>
          <a:p>
            <a:pPr algn="ctr"/>
            <a:endParaRPr lang="fr-FR" noProof="0" dirty="0" smtClean="0"/>
          </a:p>
        </p:txBody>
      </p:sp>
    </p:spTree>
    <p:extLst>
      <p:ext uri="{BB962C8B-B14F-4D97-AF65-F5344CB8AC3E}">
        <p14:creationId xmlns:p14="http://schemas.microsoft.com/office/powerpoint/2010/main" val="891279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86905"/>
            <a:ext cx="8229600" cy="1143000"/>
          </a:xfrm>
        </p:spPr>
        <p:txBody>
          <a:bodyPr/>
          <a:lstStyle/>
          <a:p>
            <a:r>
              <a:rPr lang="fr-FR" sz="2800" noProof="0" dirty="0" smtClean="0"/>
              <a:t>Simplifier</a:t>
            </a:r>
            <a:endParaRPr lang="fr-FR" sz="2800" noProof="0" dirty="0"/>
          </a:p>
        </p:txBody>
      </p:sp>
      <p:sp>
        <p:nvSpPr>
          <p:cNvPr id="3" name="Espace réservé du contenu 2"/>
          <p:cNvSpPr>
            <a:spLocks noGrp="1"/>
          </p:cNvSpPr>
          <p:nvPr>
            <p:ph idx="1"/>
          </p:nvPr>
        </p:nvSpPr>
        <p:spPr>
          <a:xfrm>
            <a:off x="468313" y="2302905"/>
            <a:ext cx="8229600" cy="4161395"/>
          </a:xfrm>
        </p:spPr>
        <p:txBody>
          <a:bodyPr>
            <a:normAutofit fontScale="85000" lnSpcReduction="20000"/>
          </a:bodyPr>
          <a:lstStyle/>
          <a:p>
            <a:r>
              <a:rPr lang="fr-FR" noProof="0" dirty="0" smtClean="0"/>
              <a:t>Supprimer la double saisie transversal / monitool</a:t>
            </a:r>
          </a:p>
          <a:p>
            <a:pPr lvl="1"/>
            <a:r>
              <a:rPr lang="fr-FR" noProof="0" dirty="0" smtClean="0"/>
              <a:t>Pas uniquement une question de travail en double</a:t>
            </a:r>
          </a:p>
          <a:p>
            <a:pPr lvl="1"/>
            <a:r>
              <a:rPr lang="fr-FR" noProof="0" dirty="0" smtClean="0"/>
              <a:t>Permet aux projets de mieux anticiper les données à collecter</a:t>
            </a:r>
          </a:p>
          <a:p>
            <a:pPr lvl="1"/>
            <a:r>
              <a:rPr lang="fr-FR" noProof="0" dirty="0" smtClean="0"/>
              <a:t>Permet de collecter plus </a:t>
            </a:r>
            <a:r>
              <a:rPr lang="fr-FR" noProof="0" dirty="0" smtClean="0"/>
              <a:t>souvent</a:t>
            </a:r>
          </a:p>
          <a:p>
            <a:pPr lvl="1"/>
            <a:r>
              <a:rPr lang="fr-FR" dirty="0" smtClean="0"/>
              <a:t>Méthode: C’était de toute façon une dérive (conception pyramidale)</a:t>
            </a:r>
            <a:endParaRPr lang="fr-FR" noProof="0" dirty="0" smtClean="0"/>
          </a:p>
          <a:p>
            <a:pPr lvl="1"/>
            <a:endParaRPr lang="fr-FR" noProof="0" dirty="0" smtClean="0"/>
          </a:p>
          <a:p>
            <a:r>
              <a:rPr lang="fr-FR" noProof="0" dirty="0" smtClean="0"/>
              <a:t>Formaliser les rôles de chaque usager (gestionnaire projet, saisisseur, gestionnaire indicateur, …)</a:t>
            </a:r>
          </a:p>
          <a:p>
            <a:pPr marL="342900" lvl="1" indent="0">
              <a:buNone/>
            </a:pPr>
            <a:endParaRPr lang="fr-FR" noProof="0" dirty="0" smtClean="0"/>
          </a:p>
          <a:p>
            <a:r>
              <a:rPr lang="fr-FR" noProof="0" dirty="0" smtClean="0"/>
              <a:t>Réduire le travail manuel à la création-modification d’un projet.</a:t>
            </a:r>
          </a:p>
          <a:p>
            <a:endParaRPr lang="fr-FR" noProof="0" dirty="0" smtClean="0"/>
          </a:p>
          <a:p>
            <a:r>
              <a:rPr lang="fr-FR" noProof="0" dirty="0" smtClean="0"/>
              <a:t>Réduire la courbe </a:t>
            </a:r>
            <a:r>
              <a:rPr lang="fr-FR" noProof="0" dirty="0" smtClean="0"/>
              <a:t>d’apprentissage (</a:t>
            </a:r>
            <a:r>
              <a:rPr lang="fr-FR" u="sng" noProof="0" dirty="0" smtClean="0"/>
              <a:t>pas la supprimer</a:t>
            </a:r>
            <a:r>
              <a:rPr lang="fr-FR" noProof="0" dirty="0" smtClean="0"/>
              <a:t>).</a:t>
            </a:r>
            <a:endParaRPr lang="fr-FR" noProof="0" dirty="0" smtClean="0"/>
          </a:p>
          <a:p>
            <a:endParaRPr lang="fr-FR" noProof="0" dirty="0" smtClean="0"/>
          </a:p>
          <a:p>
            <a:r>
              <a:rPr lang="fr-FR" noProof="0" dirty="0" smtClean="0"/>
              <a:t>Cacher la complexité lors du mélange d’échelles de temps différentes (jour / semaine / mois / trimestre).</a:t>
            </a:r>
          </a:p>
        </p:txBody>
      </p:sp>
    </p:spTree>
    <p:extLst>
      <p:ext uri="{BB962C8B-B14F-4D97-AF65-F5344CB8AC3E}">
        <p14:creationId xmlns:p14="http://schemas.microsoft.com/office/powerpoint/2010/main" val="123581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86905"/>
            <a:ext cx="8229600" cy="1143000"/>
          </a:xfrm>
        </p:spPr>
        <p:txBody>
          <a:bodyPr/>
          <a:lstStyle/>
          <a:p>
            <a:r>
              <a:rPr lang="fr-FR" sz="2800" noProof="0" dirty="0" smtClean="0"/>
              <a:t>Centraliser</a:t>
            </a:r>
            <a:endParaRPr lang="fr-FR" sz="2800" noProof="0" dirty="0"/>
          </a:p>
        </p:txBody>
      </p:sp>
      <p:sp>
        <p:nvSpPr>
          <p:cNvPr id="3" name="Espace réservé du contenu 2"/>
          <p:cNvSpPr>
            <a:spLocks noGrp="1"/>
          </p:cNvSpPr>
          <p:nvPr>
            <p:ph idx="1"/>
          </p:nvPr>
        </p:nvSpPr>
        <p:spPr>
          <a:xfrm>
            <a:off x="457200" y="2429905"/>
            <a:ext cx="8229600" cy="3529015"/>
          </a:xfrm>
        </p:spPr>
        <p:txBody>
          <a:bodyPr>
            <a:normAutofit lnSpcReduction="10000"/>
          </a:bodyPr>
          <a:lstStyle/>
          <a:p>
            <a:r>
              <a:rPr lang="fr-FR" noProof="0" dirty="0" smtClean="0"/>
              <a:t>Tous les cadres logiques et indicateurs à jour au même endroit</a:t>
            </a:r>
          </a:p>
          <a:p>
            <a:endParaRPr lang="fr-FR" noProof="0" dirty="0" smtClean="0"/>
          </a:p>
          <a:p>
            <a:r>
              <a:rPr lang="fr-FR" noProof="0" dirty="0" smtClean="0"/>
              <a:t>Tout le monde peut consulter sans dépendre du desk</a:t>
            </a:r>
          </a:p>
          <a:p>
            <a:endParaRPr lang="fr-FR" noProof="0" dirty="0" smtClean="0"/>
          </a:p>
          <a:p>
            <a:r>
              <a:rPr lang="fr-FR" noProof="0" dirty="0" smtClean="0"/>
              <a:t>Croiser les données</a:t>
            </a:r>
          </a:p>
          <a:p>
            <a:pPr lvl="1"/>
            <a:r>
              <a:rPr lang="fr-FR" noProof="0" dirty="0" smtClean="0"/>
              <a:t>“nombre de bénéficiaires pour tous les projets par mois en 2014”</a:t>
            </a:r>
          </a:p>
          <a:p>
            <a:pPr lvl="1"/>
            <a:r>
              <a:rPr lang="fr-FR" noProof="0" dirty="0" smtClean="0"/>
              <a:t>“taux de CPN4 sur tous les projets de SSR”</a:t>
            </a:r>
          </a:p>
          <a:p>
            <a:pPr lvl="1"/>
            <a:r>
              <a:rPr lang="fr-FR" noProof="0" dirty="0" smtClean="0"/>
              <a:t>“tous les indicateurs par an sur le projet RDR Kenya”</a:t>
            </a:r>
          </a:p>
          <a:p>
            <a:pPr lvl="1"/>
            <a:r>
              <a:rPr lang="fr-FR" noProof="0" dirty="0" smtClean="0"/>
              <a:t>“tous les indicateurs par semaine sur le centre de santé de X”</a:t>
            </a:r>
          </a:p>
          <a:p>
            <a:pPr lvl="1"/>
            <a:endParaRPr lang="fr-FR" noProof="0" dirty="0" smtClean="0"/>
          </a:p>
          <a:p>
            <a:endParaRPr lang="fr-FR" noProof="0" dirty="0" smtClean="0"/>
          </a:p>
          <a:p>
            <a:endParaRPr lang="fr-FR" noProof="0" dirty="0" smtClean="0"/>
          </a:p>
          <a:p>
            <a:endParaRPr lang="fr-FR" noProof="0" dirty="0" smtClean="0"/>
          </a:p>
          <a:p>
            <a:endParaRPr lang="fr-FR" noProof="0" dirty="0" smtClean="0"/>
          </a:p>
        </p:txBody>
      </p:sp>
    </p:spTree>
    <p:extLst>
      <p:ext uri="{BB962C8B-B14F-4D97-AF65-F5344CB8AC3E}">
        <p14:creationId xmlns:p14="http://schemas.microsoft.com/office/powerpoint/2010/main" val="3660231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86905"/>
            <a:ext cx="8229600" cy="1143000"/>
          </a:xfrm>
        </p:spPr>
        <p:txBody>
          <a:bodyPr/>
          <a:lstStyle/>
          <a:p>
            <a:r>
              <a:rPr lang="fr-FR" sz="2800" noProof="0" dirty="0" smtClean="0"/>
              <a:t>Normaliser</a:t>
            </a:r>
            <a:endParaRPr lang="fr-FR" sz="2800" noProof="0" dirty="0"/>
          </a:p>
        </p:txBody>
      </p:sp>
      <p:sp>
        <p:nvSpPr>
          <p:cNvPr id="3" name="Espace réservé du contenu 2"/>
          <p:cNvSpPr>
            <a:spLocks noGrp="1"/>
          </p:cNvSpPr>
          <p:nvPr>
            <p:ph idx="1"/>
          </p:nvPr>
        </p:nvSpPr>
        <p:spPr>
          <a:xfrm>
            <a:off x="457200" y="2429905"/>
            <a:ext cx="8229600" cy="3529015"/>
          </a:xfrm>
        </p:spPr>
        <p:txBody>
          <a:bodyPr>
            <a:normAutofit/>
          </a:bodyPr>
          <a:lstStyle/>
          <a:p>
            <a:r>
              <a:rPr lang="fr-FR" noProof="0" dirty="0" smtClean="0"/>
              <a:t>Ajouter des contrôles de cohérence</a:t>
            </a:r>
          </a:p>
          <a:p>
            <a:endParaRPr lang="fr-FR" noProof="0" dirty="0" smtClean="0"/>
          </a:p>
          <a:p>
            <a:r>
              <a:rPr lang="fr-FR" noProof="0" dirty="0" smtClean="0"/>
              <a:t>Migrer </a:t>
            </a:r>
            <a:r>
              <a:rPr lang="fr-FR" noProof="0" dirty="0" smtClean="0"/>
              <a:t>plus facilement vers des nouveaux systèmes dans le futur</a:t>
            </a:r>
          </a:p>
        </p:txBody>
      </p:sp>
    </p:spTree>
    <p:extLst>
      <p:ext uri="{BB962C8B-B14F-4D97-AF65-F5344CB8AC3E}">
        <p14:creationId xmlns:p14="http://schemas.microsoft.com/office/powerpoint/2010/main" val="2994967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86905"/>
            <a:ext cx="8229600" cy="1143000"/>
          </a:xfrm>
        </p:spPr>
        <p:txBody>
          <a:bodyPr/>
          <a:lstStyle/>
          <a:p>
            <a:r>
              <a:rPr lang="fr-FR" sz="2800" noProof="0" dirty="0" smtClean="0"/>
              <a:t>Archiver</a:t>
            </a:r>
            <a:endParaRPr lang="fr-FR" sz="2800" noProof="0" dirty="0"/>
          </a:p>
        </p:txBody>
      </p:sp>
      <p:sp>
        <p:nvSpPr>
          <p:cNvPr id="3" name="Espace réservé du contenu 2"/>
          <p:cNvSpPr>
            <a:spLocks noGrp="1"/>
          </p:cNvSpPr>
          <p:nvPr>
            <p:ph idx="1"/>
          </p:nvPr>
        </p:nvSpPr>
        <p:spPr>
          <a:xfrm>
            <a:off x="457200" y="2429905"/>
            <a:ext cx="8229600" cy="3529015"/>
          </a:xfrm>
        </p:spPr>
        <p:txBody>
          <a:bodyPr>
            <a:normAutofit/>
          </a:bodyPr>
          <a:lstStyle/>
          <a:p>
            <a:r>
              <a:rPr lang="fr-FR" noProof="0" dirty="0" smtClean="0"/>
              <a:t>Réutiliser le travail déjà fait</a:t>
            </a:r>
          </a:p>
          <a:p>
            <a:pPr lvl="1"/>
            <a:r>
              <a:rPr lang="fr-FR" noProof="0" dirty="0" smtClean="0"/>
              <a:t>Lors de la création d’un projet, disposer de tout l’historique des projets similaires</a:t>
            </a:r>
          </a:p>
          <a:p>
            <a:pPr lvl="1"/>
            <a:r>
              <a:rPr lang="fr-FR" noProof="0" dirty="0" smtClean="0"/>
              <a:t>Lors du choix d’un indicateur, disposer de</a:t>
            </a:r>
          </a:p>
          <a:p>
            <a:pPr lvl="2"/>
            <a:r>
              <a:rPr lang="fr-FR" noProof="0" dirty="0" smtClean="0"/>
              <a:t>Ses performances passées</a:t>
            </a:r>
          </a:p>
          <a:p>
            <a:pPr lvl="2"/>
            <a:r>
              <a:rPr lang="fr-FR" noProof="0" dirty="0" smtClean="0"/>
              <a:t>Du nombre d’utilisations</a:t>
            </a:r>
          </a:p>
          <a:p>
            <a:pPr lvl="2"/>
            <a:r>
              <a:rPr lang="fr-FR" noProof="0" dirty="0" smtClean="0"/>
              <a:t>Du nombre d’abandons</a:t>
            </a:r>
          </a:p>
          <a:p>
            <a:pPr lvl="2"/>
            <a:endParaRPr lang="fr-FR" noProof="0" dirty="0" smtClean="0"/>
          </a:p>
          <a:p>
            <a:r>
              <a:rPr lang="fr-FR" noProof="0" dirty="0" smtClean="0"/>
              <a:t>Encourager les projets à utiliser les mêmes indicateurs (quand ils mesurent des grandeurs comparables)</a:t>
            </a:r>
          </a:p>
          <a:p>
            <a:pPr lvl="1"/>
            <a:endParaRPr lang="fr-FR" noProof="0" dirty="0" smtClean="0"/>
          </a:p>
          <a:p>
            <a:pPr lvl="2"/>
            <a:endParaRPr lang="fr-FR" noProof="0" dirty="0" smtClean="0"/>
          </a:p>
          <a:p>
            <a:endParaRPr lang="fr-FR" noProof="0" dirty="0" smtClean="0"/>
          </a:p>
          <a:p>
            <a:endParaRPr lang="fr-FR" noProof="0" dirty="0" smtClean="0"/>
          </a:p>
          <a:p>
            <a:endParaRPr lang="fr-FR" noProof="0" dirty="0" smtClean="0"/>
          </a:p>
        </p:txBody>
      </p:sp>
    </p:spTree>
    <p:extLst>
      <p:ext uri="{BB962C8B-B14F-4D97-AF65-F5344CB8AC3E}">
        <p14:creationId xmlns:p14="http://schemas.microsoft.com/office/powerpoint/2010/main" val="276984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6413" y="979487"/>
            <a:ext cx="8229600" cy="1143000"/>
          </a:xfrm>
        </p:spPr>
        <p:txBody>
          <a:bodyPr/>
          <a:lstStyle/>
          <a:p>
            <a:r>
              <a:rPr lang="fr-FR" noProof="0" dirty="0" smtClean="0"/>
              <a:t>Démonstration</a:t>
            </a:r>
            <a:endParaRPr lang="fr-FR" noProof="0" dirty="0"/>
          </a:p>
        </p:txBody>
      </p:sp>
      <p:pic>
        <p:nvPicPr>
          <p:cNvPr id="5" name="Image 4"/>
          <p:cNvPicPr>
            <a:picLocks noChangeAspect="1"/>
          </p:cNvPicPr>
          <p:nvPr/>
        </p:nvPicPr>
        <p:blipFill>
          <a:blip r:embed="rId2"/>
          <a:stretch>
            <a:fillRect/>
          </a:stretch>
        </p:blipFill>
        <p:spPr>
          <a:xfrm>
            <a:off x="1497806" y="1995487"/>
            <a:ext cx="6246813" cy="42976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37731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noProof="0" dirty="0" smtClean="0"/>
              <a:t>Évolutions futures envisagées</a:t>
            </a:r>
            <a:endParaRPr lang="fr-FR" noProof="0"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44632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311275"/>
            <a:ext cx="8229600" cy="1143000"/>
          </a:xfrm>
        </p:spPr>
        <p:txBody>
          <a:bodyPr/>
          <a:lstStyle/>
          <a:p>
            <a:r>
              <a:rPr lang="fr-FR" noProof="0" dirty="0" smtClean="0"/>
              <a:t>Intégration d’autres outils de suivi de MDM</a:t>
            </a:r>
            <a:endParaRPr lang="fr-FR" noProof="0" dirty="0"/>
          </a:p>
        </p:txBody>
      </p:sp>
      <p:sp>
        <p:nvSpPr>
          <p:cNvPr id="3" name="Espace réservé du contenu 2"/>
          <p:cNvSpPr>
            <a:spLocks noGrp="1"/>
          </p:cNvSpPr>
          <p:nvPr>
            <p:ph idx="1"/>
          </p:nvPr>
        </p:nvSpPr>
        <p:spPr>
          <a:xfrm>
            <a:off x="468313" y="2311401"/>
            <a:ext cx="8229600" cy="3771900"/>
          </a:xfrm>
        </p:spPr>
        <p:txBody>
          <a:bodyPr/>
          <a:lstStyle/>
          <a:p>
            <a:r>
              <a:rPr lang="fr-FR" noProof="0" dirty="0" smtClean="0"/>
              <a:t>Diagrammes de Gantt</a:t>
            </a:r>
          </a:p>
          <a:p>
            <a:endParaRPr lang="fr-FR" dirty="0"/>
          </a:p>
          <a:p>
            <a:r>
              <a:rPr lang="fr-FR" noProof="0" dirty="0" smtClean="0"/>
              <a:t>Enquêtes </a:t>
            </a:r>
            <a:r>
              <a:rPr lang="fr-FR" noProof="0" dirty="0" smtClean="0"/>
              <a:t>de satisfaction terrain</a:t>
            </a:r>
          </a:p>
          <a:p>
            <a:pPr lvl="1"/>
            <a:r>
              <a:rPr lang="fr-FR" noProof="0" dirty="0" smtClean="0"/>
              <a:t>Sont pour l’instant effectuées par les terrains eux-mêmes.</a:t>
            </a:r>
          </a:p>
          <a:p>
            <a:pPr lvl="1"/>
            <a:r>
              <a:rPr lang="fr-FR" noProof="0" dirty="0" smtClean="0"/>
              <a:t>Normaliser pour récupérer un résultat exploitable par tous (terrain et siège).</a:t>
            </a:r>
          </a:p>
          <a:p>
            <a:endParaRPr lang="fr-FR" noProof="0" dirty="0"/>
          </a:p>
          <a:p>
            <a:r>
              <a:rPr lang="fr-FR" noProof="0" dirty="0" smtClean="0"/>
              <a:t>Incidents de sécurité</a:t>
            </a:r>
          </a:p>
          <a:p>
            <a:pPr lvl="1"/>
            <a:r>
              <a:rPr lang="fr-FR" noProof="0" dirty="0" smtClean="0"/>
              <a:t>Déjà normalisés et centralisés au siège</a:t>
            </a:r>
          </a:p>
        </p:txBody>
      </p:sp>
    </p:spTree>
    <p:extLst>
      <p:ext uri="{BB962C8B-B14F-4D97-AF65-F5344CB8AC3E}">
        <p14:creationId xmlns:p14="http://schemas.microsoft.com/office/powerpoint/2010/main" val="275445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16101"/>
            <a:ext cx="8229600" cy="4637090"/>
          </a:xfrm>
        </p:spPr>
        <p:txBody>
          <a:bodyPr>
            <a:normAutofit/>
          </a:bodyPr>
          <a:lstStyle/>
          <a:p>
            <a:pPr marL="514350" indent="-514350">
              <a:buFont typeface="+mj-lt"/>
              <a:buAutoNum type="arabicPeriod"/>
            </a:pPr>
            <a:r>
              <a:rPr lang="fr-FR" noProof="0" dirty="0" smtClean="0"/>
              <a:t>Outils </a:t>
            </a:r>
            <a:r>
              <a:rPr lang="fr-FR" noProof="0" dirty="0" smtClean="0"/>
              <a:t>actuels</a:t>
            </a:r>
          </a:p>
          <a:p>
            <a:pPr marL="800100" lvl="1" indent="-457200">
              <a:buFont typeface="+mj-lt"/>
              <a:buAutoNum type="arabicPeriod"/>
            </a:pPr>
            <a:r>
              <a:rPr lang="fr-FR" noProof="0" dirty="0" smtClean="0"/>
              <a:t>Présentation</a:t>
            </a:r>
          </a:p>
          <a:p>
            <a:pPr marL="800100" lvl="1" indent="-457200">
              <a:buFont typeface="+mj-lt"/>
              <a:buAutoNum type="arabicPeriod"/>
            </a:pPr>
            <a:r>
              <a:rPr lang="fr-FR" noProof="0" dirty="0" smtClean="0"/>
              <a:t>Évolutions passées</a:t>
            </a:r>
          </a:p>
          <a:p>
            <a:pPr marL="800100" lvl="1" indent="-457200">
              <a:buFont typeface="+mj-lt"/>
              <a:buAutoNum type="arabicPeriod"/>
            </a:pPr>
            <a:r>
              <a:rPr lang="fr-FR" noProof="0" dirty="0" smtClean="0"/>
              <a:t>Constat</a:t>
            </a:r>
          </a:p>
          <a:p>
            <a:pPr marL="457200" indent="-457200">
              <a:buFont typeface="+mj-lt"/>
              <a:buAutoNum type="arabicPeriod"/>
            </a:pPr>
            <a:endParaRPr lang="fr-FR" noProof="0" dirty="0"/>
          </a:p>
          <a:p>
            <a:pPr marL="457200" indent="-457200">
              <a:buFont typeface="+mj-lt"/>
              <a:buAutoNum type="arabicPeriod"/>
            </a:pPr>
            <a:r>
              <a:rPr lang="fr-FR" noProof="0" dirty="0" smtClean="0"/>
              <a:t>Processus de création du nouvel outil</a:t>
            </a:r>
          </a:p>
          <a:p>
            <a:pPr marL="800100" lvl="1" indent="-457200">
              <a:buFont typeface="+mj-lt"/>
              <a:buAutoNum type="arabicPeriod"/>
            </a:pPr>
            <a:r>
              <a:rPr lang="fr-FR" noProof="0" dirty="0" smtClean="0"/>
              <a:t>Compréhension du besoin</a:t>
            </a:r>
          </a:p>
          <a:p>
            <a:pPr marL="800100" lvl="1" indent="-457200">
              <a:buFont typeface="+mj-lt"/>
              <a:buAutoNum type="arabicPeriod"/>
            </a:pPr>
            <a:r>
              <a:rPr lang="fr-FR" noProof="0" dirty="0" smtClean="0"/>
              <a:t>Recherche d’outils existants</a:t>
            </a:r>
          </a:p>
          <a:p>
            <a:pPr marL="800100" lvl="1" indent="-457200">
              <a:buFont typeface="+mj-lt"/>
              <a:buAutoNum type="arabicPeriod"/>
            </a:pPr>
            <a:r>
              <a:rPr lang="fr-FR" noProof="0" dirty="0" smtClean="0"/>
              <a:t>Axes de travail</a:t>
            </a:r>
          </a:p>
          <a:p>
            <a:pPr marL="800100" lvl="1" indent="-457200">
              <a:buFont typeface="+mj-lt"/>
              <a:buAutoNum type="arabicPeriod"/>
            </a:pPr>
            <a:r>
              <a:rPr lang="fr-FR" noProof="0" dirty="0" smtClean="0"/>
              <a:t>Démonstration</a:t>
            </a:r>
          </a:p>
          <a:p>
            <a:pPr marL="500062" indent="-457200">
              <a:buFont typeface="+mj-lt"/>
              <a:buAutoNum type="arabicPeriod"/>
            </a:pPr>
            <a:endParaRPr lang="fr-FR" noProof="0" dirty="0" smtClean="0"/>
          </a:p>
          <a:p>
            <a:pPr marL="500062" indent="-457200">
              <a:buFont typeface="+mj-lt"/>
              <a:buAutoNum type="arabicPeriod"/>
            </a:pPr>
            <a:r>
              <a:rPr lang="fr-FR" noProof="0" dirty="0" smtClean="0"/>
              <a:t>Évolutions futures envisagées</a:t>
            </a:r>
            <a:endParaRPr lang="fr-FR" noProof="0" dirty="0"/>
          </a:p>
        </p:txBody>
      </p:sp>
    </p:spTree>
    <p:extLst>
      <p:ext uri="{BB962C8B-B14F-4D97-AF65-F5344CB8AC3E}">
        <p14:creationId xmlns:p14="http://schemas.microsoft.com/office/powerpoint/2010/main" val="3943326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311275"/>
            <a:ext cx="8229600" cy="1143000"/>
          </a:xfrm>
        </p:spPr>
        <p:txBody>
          <a:bodyPr/>
          <a:lstStyle/>
          <a:p>
            <a:r>
              <a:rPr lang="fr-FR" noProof="0" dirty="0" smtClean="0"/>
              <a:t>Export des données de l’outil</a:t>
            </a:r>
            <a:endParaRPr lang="fr-FR" noProof="0" dirty="0"/>
          </a:p>
        </p:txBody>
      </p:sp>
      <p:sp>
        <p:nvSpPr>
          <p:cNvPr id="3" name="Espace réservé du contenu 2"/>
          <p:cNvSpPr>
            <a:spLocks noGrp="1"/>
          </p:cNvSpPr>
          <p:nvPr>
            <p:ph idx="1"/>
          </p:nvPr>
        </p:nvSpPr>
        <p:spPr>
          <a:xfrm>
            <a:off x="468313" y="2311401"/>
            <a:ext cx="8229600" cy="3771900"/>
          </a:xfrm>
        </p:spPr>
        <p:txBody>
          <a:bodyPr/>
          <a:lstStyle/>
          <a:p>
            <a:r>
              <a:rPr lang="fr-FR" noProof="0" dirty="0" smtClean="0"/>
              <a:t>Utiliser des outils commerciaux de business intelligence</a:t>
            </a:r>
          </a:p>
          <a:p>
            <a:pPr lvl="1"/>
            <a:r>
              <a:rPr lang="fr-FR" noProof="0" dirty="0" smtClean="0"/>
              <a:t>Utiliser </a:t>
            </a:r>
            <a:r>
              <a:rPr lang="fr-FR" noProof="0" dirty="0" err="1" smtClean="0"/>
              <a:t>monitool</a:t>
            </a:r>
            <a:r>
              <a:rPr lang="fr-FR" noProof="0" dirty="0" smtClean="0"/>
              <a:t> comme une source d’informations parmi d’autres (RH, finances, …)</a:t>
            </a:r>
          </a:p>
        </p:txBody>
      </p:sp>
    </p:spTree>
    <p:extLst>
      <p:ext uri="{BB962C8B-B14F-4D97-AF65-F5344CB8AC3E}">
        <p14:creationId xmlns:p14="http://schemas.microsoft.com/office/powerpoint/2010/main" val="1279572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noProof="0" dirty="0" smtClean="0"/>
              <a:t>Outils actuels</a:t>
            </a:r>
            <a:endParaRPr lang="fr-FR" noProof="0" dirty="0"/>
          </a:p>
        </p:txBody>
      </p:sp>
      <p:sp>
        <p:nvSpPr>
          <p:cNvPr id="3" name="Sous-titre 2"/>
          <p:cNvSpPr>
            <a:spLocks noGrp="1"/>
          </p:cNvSpPr>
          <p:nvPr>
            <p:ph type="subTitle" idx="1"/>
          </p:nvPr>
        </p:nvSpPr>
        <p:spPr/>
        <p:txBody>
          <a:bodyPr/>
          <a:lstStyle/>
          <a:p>
            <a:r>
              <a:rPr lang="fr-FR" noProof="0" dirty="0" smtClean="0"/>
              <a:t>Catalogues &amp; Vie des projets</a:t>
            </a:r>
            <a:endParaRPr lang="fr-FR" noProof="0" dirty="0"/>
          </a:p>
        </p:txBody>
      </p:sp>
    </p:spTree>
    <p:extLst>
      <p:ext uri="{BB962C8B-B14F-4D97-AF65-F5344CB8AC3E}">
        <p14:creationId xmlns:p14="http://schemas.microsoft.com/office/powerpoint/2010/main" val="78339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78667"/>
            <a:ext cx="8229600" cy="778733"/>
          </a:xfrm>
        </p:spPr>
        <p:txBody>
          <a:bodyPr/>
          <a:lstStyle/>
          <a:p>
            <a:r>
              <a:rPr lang="fr-FR" sz="2800" noProof="0" dirty="0" smtClean="0"/>
              <a:t>Outils actuels : Catalogues d’indicateurs (1)</a:t>
            </a:r>
            <a:endParaRPr lang="fr-FR" sz="2800" noProof="0" dirty="0"/>
          </a:p>
        </p:txBody>
      </p:sp>
      <p:sp>
        <p:nvSpPr>
          <p:cNvPr id="3" name="Espace réservé du contenu 2"/>
          <p:cNvSpPr>
            <a:spLocks noGrp="1"/>
          </p:cNvSpPr>
          <p:nvPr>
            <p:ph idx="1"/>
          </p:nvPr>
        </p:nvSpPr>
        <p:spPr>
          <a:xfrm>
            <a:off x="468313" y="2057400"/>
            <a:ext cx="8229600" cy="4470400"/>
          </a:xfrm>
        </p:spPr>
        <p:txBody>
          <a:bodyPr>
            <a:normAutofit lnSpcReduction="10000"/>
          </a:bodyPr>
          <a:lstStyle/>
          <a:p>
            <a:r>
              <a:rPr lang="fr-FR" noProof="0" dirty="0" smtClean="0"/>
              <a:t>Deux types de catalogues distincts</a:t>
            </a:r>
          </a:p>
          <a:p>
            <a:endParaRPr lang="fr-FR" noProof="0" dirty="0"/>
          </a:p>
          <a:p>
            <a:r>
              <a:rPr lang="fr-FR" noProof="0" dirty="0" smtClean="0"/>
              <a:t>Catalogues thématiques</a:t>
            </a:r>
            <a:endParaRPr lang="fr-FR" noProof="0" dirty="0"/>
          </a:p>
          <a:p>
            <a:pPr lvl="1"/>
            <a:r>
              <a:rPr lang="fr-FR" noProof="0" dirty="0" smtClean="0"/>
              <a:t>Formalisé pour </a:t>
            </a:r>
            <a:r>
              <a:rPr lang="fr-FR" noProof="0" dirty="0" smtClean="0"/>
              <a:t>SSR.</a:t>
            </a:r>
          </a:p>
          <a:p>
            <a:pPr lvl="1"/>
            <a:r>
              <a:rPr lang="fr-FR" dirty="0" smtClean="0"/>
              <a:t>Partiel pour </a:t>
            </a:r>
            <a:r>
              <a:rPr lang="fr-FR" dirty="0" err="1" smtClean="0"/>
              <a:t>RdR</a:t>
            </a:r>
            <a:r>
              <a:rPr lang="fr-FR" dirty="0" smtClean="0"/>
              <a:t> et SSP.</a:t>
            </a:r>
            <a:endParaRPr lang="fr-FR" noProof="0" dirty="0" smtClean="0"/>
          </a:p>
          <a:p>
            <a:pPr lvl="1"/>
            <a:r>
              <a:rPr lang="fr-FR" noProof="0" dirty="0"/>
              <a:t>Proposer </a:t>
            </a:r>
            <a:r>
              <a:rPr lang="fr-FR" noProof="0" dirty="0" smtClean="0"/>
              <a:t>de nombreux indicateurs </a:t>
            </a:r>
            <a:r>
              <a:rPr lang="fr-FR" noProof="0" dirty="0"/>
              <a:t>de qualité aux </a:t>
            </a:r>
            <a:r>
              <a:rPr lang="fr-FR" noProof="0" dirty="0" smtClean="0"/>
              <a:t>projets pour que ces derniers sélectionnent les plus adaptés.</a:t>
            </a:r>
            <a:endParaRPr lang="fr-FR" noProof="0" dirty="0"/>
          </a:p>
          <a:p>
            <a:pPr lvl="1"/>
            <a:endParaRPr lang="fr-FR" noProof="0" dirty="0"/>
          </a:p>
          <a:p>
            <a:r>
              <a:rPr lang="fr-FR" noProof="0" dirty="0" smtClean="0"/>
              <a:t>Catalogue transversal</a:t>
            </a:r>
          </a:p>
          <a:p>
            <a:pPr lvl="1"/>
            <a:r>
              <a:rPr lang="fr-FR" noProof="0" dirty="0" smtClean="0"/>
              <a:t>Liste </a:t>
            </a:r>
            <a:r>
              <a:rPr lang="fr-FR" noProof="0" dirty="0"/>
              <a:t>très restreinte d’indicateurs </a:t>
            </a:r>
            <a:r>
              <a:rPr lang="fr-FR" noProof="0" dirty="0" smtClean="0"/>
              <a:t>obligatoires sur </a:t>
            </a:r>
            <a:r>
              <a:rPr lang="fr-FR" u="sng" noProof="0" dirty="0"/>
              <a:t>tous les projets</a:t>
            </a:r>
            <a:r>
              <a:rPr lang="fr-FR" noProof="0" dirty="0"/>
              <a:t> (+ quelques uns par thématique</a:t>
            </a:r>
            <a:r>
              <a:rPr lang="fr-FR" noProof="0" dirty="0" smtClean="0"/>
              <a:t>).</a:t>
            </a:r>
            <a:endParaRPr lang="fr-FR" u="sng" noProof="0" dirty="0"/>
          </a:p>
          <a:p>
            <a:pPr lvl="1"/>
            <a:r>
              <a:rPr lang="fr-FR" noProof="0" dirty="0" smtClean="0"/>
              <a:t>Pertinents </a:t>
            </a:r>
            <a:r>
              <a:rPr lang="fr-FR" noProof="0" dirty="0" smtClean="0"/>
              <a:t>quand on veut comparer tous les projets </a:t>
            </a:r>
            <a:r>
              <a:rPr lang="fr-FR" noProof="0" dirty="0" err="1" smtClean="0"/>
              <a:t>entre-eux</a:t>
            </a:r>
            <a:r>
              <a:rPr lang="fr-FR" noProof="0" dirty="0" smtClean="0"/>
              <a:t>.</a:t>
            </a:r>
          </a:p>
        </p:txBody>
      </p:sp>
    </p:spTree>
    <p:extLst>
      <p:ext uri="{BB962C8B-B14F-4D97-AF65-F5344CB8AC3E}">
        <p14:creationId xmlns:p14="http://schemas.microsoft.com/office/powerpoint/2010/main" val="345933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78667"/>
            <a:ext cx="8229600" cy="778733"/>
          </a:xfrm>
        </p:spPr>
        <p:txBody>
          <a:bodyPr/>
          <a:lstStyle/>
          <a:p>
            <a:r>
              <a:rPr lang="fr-FR" sz="2800" noProof="0" dirty="0" smtClean="0"/>
              <a:t>Outils actuels : Vie des projets (2)</a:t>
            </a:r>
            <a:endParaRPr lang="fr-FR" sz="2800" noProof="0" dirty="0"/>
          </a:p>
        </p:txBody>
      </p:sp>
      <p:sp>
        <p:nvSpPr>
          <p:cNvPr id="3" name="Espace réservé du contenu 2"/>
          <p:cNvSpPr>
            <a:spLocks noGrp="1"/>
          </p:cNvSpPr>
          <p:nvPr>
            <p:ph idx="1"/>
          </p:nvPr>
        </p:nvSpPr>
        <p:spPr>
          <a:xfrm>
            <a:off x="468313" y="2057400"/>
            <a:ext cx="8229600" cy="4470400"/>
          </a:xfrm>
        </p:spPr>
        <p:txBody>
          <a:bodyPr>
            <a:normAutofit/>
          </a:bodyPr>
          <a:lstStyle/>
          <a:p>
            <a:r>
              <a:rPr lang="fr-FR" noProof="0" dirty="0"/>
              <a:t>Cadre logique </a:t>
            </a:r>
            <a:r>
              <a:rPr lang="fr-FR" noProof="0" dirty="0" smtClean="0"/>
              <a:t>(</a:t>
            </a:r>
            <a:r>
              <a:rPr lang="fr-FR" noProof="0" dirty="0" smtClean="0"/>
              <a:t>Word / Excel)</a:t>
            </a:r>
            <a:endParaRPr lang="fr-FR" noProof="0" dirty="0"/>
          </a:p>
          <a:p>
            <a:pPr lvl="1"/>
            <a:r>
              <a:rPr lang="fr-FR" noProof="0" dirty="0"/>
              <a:t>Définir les projets (objectifs, résultats, activités et indicateurs de suivi</a:t>
            </a:r>
            <a:r>
              <a:rPr lang="fr-FR" noProof="0" dirty="0" smtClean="0"/>
              <a:t>)</a:t>
            </a:r>
          </a:p>
          <a:p>
            <a:pPr lvl="1"/>
            <a:endParaRPr lang="fr-FR" noProof="0" dirty="0"/>
          </a:p>
          <a:p>
            <a:r>
              <a:rPr lang="fr-FR" noProof="0" dirty="0"/>
              <a:t>Monitool (Excel)</a:t>
            </a:r>
          </a:p>
          <a:p>
            <a:pPr lvl="1"/>
            <a:r>
              <a:rPr lang="fr-FR" noProof="0" dirty="0" smtClean="0"/>
              <a:t>Compiler les </a:t>
            </a:r>
            <a:r>
              <a:rPr lang="fr-FR" noProof="0" dirty="0"/>
              <a:t>indicateurs d’objectif et de résultat pour </a:t>
            </a:r>
            <a:r>
              <a:rPr lang="fr-FR" u="sng" noProof="0" dirty="0"/>
              <a:t>chaque</a:t>
            </a:r>
            <a:r>
              <a:rPr lang="fr-FR" noProof="0" dirty="0"/>
              <a:t> </a:t>
            </a:r>
            <a:r>
              <a:rPr lang="fr-FR" noProof="0" dirty="0" smtClean="0"/>
              <a:t>projet</a:t>
            </a:r>
          </a:p>
          <a:p>
            <a:pPr lvl="1"/>
            <a:r>
              <a:rPr lang="fr-FR" dirty="0" smtClean="0"/>
              <a:t>Faciliter l’analyse</a:t>
            </a:r>
            <a:endParaRPr lang="fr-FR" noProof="0" dirty="0" smtClean="0"/>
          </a:p>
          <a:p>
            <a:pPr lvl="1"/>
            <a:endParaRPr lang="fr-FR" noProof="0" dirty="0"/>
          </a:p>
          <a:p>
            <a:r>
              <a:rPr lang="fr-FR" noProof="0" dirty="0"/>
              <a:t>Monitoring Transversal </a:t>
            </a:r>
            <a:r>
              <a:rPr lang="fr-FR" noProof="0" dirty="0" smtClean="0"/>
              <a:t>(Excel + Sondages en ligne)</a:t>
            </a:r>
            <a:endParaRPr lang="fr-FR" noProof="0" dirty="0"/>
          </a:p>
          <a:p>
            <a:pPr lvl="1"/>
            <a:r>
              <a:rPr lang="fr-FR" noProof="0" dirty="0" smtClean="0"/>
              <a:t>Compiler </a:t>
            </a:r>
            <a:r>
              <a:rPr lang="fr-FR" noProof="0" dirty="0"/>
              <a:t>des indicateurs communs globaux et par thématique sur </a:t>
            </a:r>
            <a:r>
              <a:rPr lang="fr-FR" u="sng" noProof="0" dirty="0"/>
              <a:t>tous les projets</a:t>
            </a:r>
            <a:r>
              <a:rPr lang="fr-FR" noProof="0" dirty="0"/>
              <a:t> (pour comparer les projets)</a:t>
            </a:r>
          </a:p>
        </p:txBody>
      </p:sp>
    </p:spTree>
    <p:extLst>
      <p:ext uri="{BB962C8B-B14F-4D97-AF65-F5344CB8AC3E}">
        <p14:creationId xmlns:p14="http://schemas.microsoft.com/office/powerpoint/2010/main" val="72824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8313" y="1278667"/>
            <a:ext cx="8229600" cy="1143000"/>
          </a:xfrm>
        </p:spPr>
        <p:txBody>
          <a:bodyPr/>
          <a:lstStyle/>
          <a:p>
            <a:r>
              <a:rPr lang="fr-FR" sz="2800" noProof="0" dirty="0" smtClean="0"/>
              <a:t>Évolution passée Monitool</a:t>
            </a:r>
            <a:endParaRPr lang="fr-FR" sz="2800" noProof="0" dirty="0"/>
          </a:p>
        </p:txBody>
      </p:sp>
      <p:sp>
        <p:nvSpPr>
          <p:cNvPr id="3" name="Espace réservé du contenu 2"/>
          <p:cNvSpPr>
            <a:spLocks noGrp="1"/>
          </p:cNvSpPr>
          <p:nvPr>
            <p:ph idx="1"/>
          </p:nvPr>
        </p:nvSpPr>
        <p:spPr>
          <a:xfrm>
            <a:off x="468313" y="2421667"/>
            <a:ext cx="8229600" cy="3902933"/>
          </a:xfrm>
        </p:spPr>
        <p:txBody>
          <a:bodyPr>
            <a:normAutofit fontScale="92500" lnSpcReduction="20000"/>
          </a:bodyPr>
          <a:lstStyle/>
          <a:p>
            <a:r>
              <a:rPr lang="fr-FR" noProof="0" dirty="0" smtClean="0"/>
              <a:t>Buts initiaux</a:t>
            </a:r>
          </a:p>
          <a:p>
            <a:pPr lvl="1"/>
            <a:r>
              <a:rPr lang="fr-FR" noProof="0" dirty="0" smtClean="0"/>
              <a:t>Résumer et formaliser les choix faits pas l’</a:t>
            </a:r>
            <a:r>
              <a:rPr lang="fr-FR" dirty="0" smtClean="0"/>
              <a:t>équipe projet, et permettre l’appropriation du projet (cf. turn-over important)</a:t>
            </a:r>
            <a:endParaRPr lang="fr-FR" noProof="0" dirty="0"/>
          </a:p>
          <a:p>
            <a:pPr lvl="1"/>
            <a:r>
              <a:rPr lang="fr-FR" noProof="0" dirty="0" smtClean="0"/>
              <a:t>Résumer les </a:t>
            </a:r>
            <a:r>
              <a:rPr lang="fr-FR" b="1" noProof="0" dirty="0" smtClean="0"/>
              <a:t>résultats</a:t>
            </a:r>
            <a:r>
              <a:rPr lang="fr-FR" noProof="0" dirty="0" smtClean="0"/>
              <a:t> de chaque projet en quelques indicateurs (&lt; </a:t>
            </a:r>
            <a:r>
              <a:rPr lang="fr-FR" noProof="0" dirty="0" smtClean="0"/>
              <a:t>20</a:t>
            </a:r>
            <a:r>
              <a:rPr lang="fr-FR" noProof="0" dirty="0" smtClean="0"/>
              <a:t>)</a:t>
            </a:r>
          </a:p>
          <a:p>
            <a:pPr lvl="1"/>
            <a:r>
              <a:rPr lang="fr-FR" noProof="0" dirty="0" smtClean="0"/>
              <a:t>Consultation facile, support pour réunions, prise de décision</a:t>
            </a:r>
          </a:p>
          <a:p>
            <a:pPr lvl="1"/>
            <a:endParaRPr lang="fr-FR" noProof="0" dirty="0" smtClean="0"/>
          </a:p>
          <a:p>
            <a:r>
              <a:rPr lang="fr-FR" noProof="0" dirty="0" smtClean="0"/>
              <a:t>Besoins non satisfait =&gt; dérive de l’outil</a:t>
            </a:r>
            <a:endParaRPr lang="fr-FR" noProof="0" dirty="0" smtClean="0"/>
          </a:p>
          <a:p>
            <a:pPr lvl="1"/>
            <a:r>
              <a:rPr lang="fr-FR" noProof="0" dirty="0" smtClean="0"/>
              <a:t>Collecter </a:t>
            </a:r>
            <a:r>
              <a:rPr lang="fr-FR" b="1" noProof="0" dirty="0"/>
              <a:t>par centre de santé </a:t>
            </a:r>
            <a:r>
              <a:rPr lang="fr-FR" noProof="0" dirty="0"/>
              <a:t>toutes </a:t>
            </a:r>
            <a:r>
              <a:rPr lang="fr-FR" noProof="0" dirty="0" smtClean="0"/>
              <a:t>les données nécessaires au calcul des indicateurs</a:t>
            </a:r>
          </a:p>
          <a:p>
            <a:pPr lvl="1"/>
            <a:r>
              <a:rPr lang="fr-FR" noProof="0" dirty="0" smtClean="0"/>
              <a:t>Calculer les indicateurs du cadre logique par centre de santé</a:t>
            </a:r>
          </a:p>
          <a:p>
            <a:pPr lvl="1"/>
            <a:r>
              <a:rPr lang="fr-FR" noProof="0" dirty="0" smtClean="0"/>
              <a:t>Calculer ces mêmes indicateurs au niveau du projet</a:t>
            </a:r>
          </a:p>
          <a:p>
            <a:pPr lvl="1"/>
            <a:r>
              <a:rPr lang="fr-FR" noProof="0" dirty="0" smtClean="0"/>
              <a:t>Parfois collecter des indicateurs métiers, utiles uniquement au terrain</a:t>
            </a:r>
          </a:p>
          <a:p>
            <a:pPr lvl="1"/>
            <a:endParaRPr lang="fr-FR" noProof="0" dirty="0"/>
          </a:p>
        </p:txBody>
      </p:sp>
    </p:spTree>
    <p:extLst>
      <p:ext uri="{BB962C8B-B14F-4D97-AF65-F5344CB8AC3E}">
        <p14:creationId xmlns:p14="http://schemas.microsoft.com/office/powerpoint/2010/main" val="2348194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349375"/>
            <a:ext cx="8229600" cy="682625"/>
          </a:xfrm>
        </p:spPr>
        <p:txBody>
          <a:bodyPr/>
          <a:lstStyle/>
          <a:p>
            <a:r>
              <a:rPr lang="fr-FR" sz="2800" noProof="0" dirty="0" smtClean="0"/>
              <a:t>Constat</a:t>
            </a:r>
            <a:r>
              <a:rPr lang="fr-FR" noProof="0" dirty="0" smtClean="0"/>
              <a:t> </a:t>
            </a:r>
            <a:r>
              <a:rPr lang="fr-FR" sz="2800" noProof="0" dirty="0" smtClean="0"/>
              <a:t>positif</a:t>
            </a:r>
            <a:endParaRPr lang="fr-FR" noProof="0" dirty="0"/>
          </a:p>
        </p:txBody>
      </p:sp>
      <p:sp>
        <p:nvSpPr>
          <p:cNvPr id="3" name="Espace réservé du contenu 2"/>
          <p:cNvSpPr>
            <a:spLocks noGrp="1"/>
          </p:cNvSpPr>
          <p:nvPr>
            <p:ph idx="1"/>
          </p:nvPr>
        </p:nvSpPr>
        <p:spPr>
          <a:xfrm>
            <a:off x="457200" y="2209800"/>
            <a:ext cx="8229600" cy="4254499"/>
          </a:xfrm>
        </p:spPr>
        <p:txBody>
          <a:bodyPr/>
          <a:lstStyle/>
          <a:p>
            <a:r>
              <a:rPr lang="fr-FR" noProof="0" dirty="0" smtClean="0"/>
              <a:t>Évolution des bonnes pratiques dans les dernières </a:t>
            </a:r>
            <a:r>
              <a:rPr lang="fr-FR" noProof="0" dirty="0" smtClean="0"/>
              <a:t>années sur la majorité des projets</a:t>
            </a:r>
            <a:endParaRPr lang="fr-FR" noProof="0" dirty="0" smtClean="0"/>
          </a:p>
          <a:p>
            <a:pPr lvl="1"/>
            <a:r>
              <a:rPr lang="fr-FR" noProof="0" dirty="0" smtClean="0"/>
              <a:t>disposent </a:t>
            </a:r>
            <a:r>
              <a:rPr lang="fr-FR" noProof="0" dirty="0" smtClean="0"/>
              <a:t>d’un cadre </a:t>
            </a:r>
            <a:r>
              <a:rPr lang="fr-FR" noProof="0" dirty="0" smtClean="0"/>
              <a:t>logique</a:t>
            </a:r>
          </a:p>
          <a:p>
            <a:pPr lvl="1"/>
            <a:r>
              <a:rPr lang="fr-FR" noProof="0" dirty="0" smtClean="0"/>
              <a:t>participent </a:t>
            </a:r>
            <a:r>
              <a:rPr lang="fr-FR" noProof="0" dirty="0" smtClean="0"/>
              <a:t>au monitoring transversal.</a:t>
            </a:r>
            <a:endParaRPr lang="fr-FR" noProof="0" dirty="0"/>
          </a:p>
          <a:p>
            <a:pPr lvl="1"/>
            <a:r>
              <a:rPr lang="fr-FR" noProof="0" dirty="0" smtClean="0"/>
              <a:t>disposent </a:t>
            </a:r>
            <a:r>
              <a:rPr lang="fr-FR" noProof="0" dirty="0" smtClean="0"/>
              <a:t>d’un monitool, et le tiennent à jour.</a:t>
            </a:r>
          </a:p>
          <a:p>
            <a:endParaRPr lang="fr-FR" noProof="0" dirty="0" smtClean="0"/>
          </a:p>
          <a:p>
            <a:r>
              <a:rPr lang="fr-FR" noProof="0" dirty="0" smtClean="0"/>
              <a:t>Les référents médicaux et thématiques appuient les projets lors de leur construction pour choisir des indicateurs pertinents.</a:t>
            </a:r>
          </a:p>
        </p:txBody>
      </p:sp>
    </p:spTree>
    <p:extLst>
      <p:ext uri="{BB962C8B-B14F-4D97-AF65-F5344CB8AC3E}">
        <p14:creationId xmlns:p14="http://schemas.microsoft.com/office/powerpoint/2010/main" val="307127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52525"/>
            <a:ext cx="8229600" cy="514350"/>
          </a:xfrm>
        </p:spPr>
        <p:txBody>
          <a:bodyPr/>
          <a:lstStyle/>
          <a:p>
            <a:r>
              <a:rPr lang="fr-FR" sz="2800" noProof="0" dirty="0" smtClean="0"/>
              <a:t>Constat négatif</a:t>
            </a:r>
            <a:endParaRPr lang="fr-FR" sz="2800" noProof="0" dirty="0"/>
          </a:p>
        </p:txBody>
      </p:sp>
      <p:sp>
        <p:nvSpPr>
          <p:cNvPr id="3" name="Espace réservé du contenu 2"/>
          <p:cNvSpPr>
            <a:spLocks noGrp="1"/>
          </p:cNvSpPr>
          <p:nvPr>
            <p:ph idx="1"/>
          </p:nvPr>
        </p:nvSpPr>
        <p:spPr>
          <a:xfrm>
            <a:off x="457200" y="1657350"/>
            <a:ext cx="8229600" cy="4991101"/>
          </a:xfrm>
        </p:spPr>
        <p:txBody>
          <a:bodyPr>
            <a:normAutofit fontScale="77500" lnSpcReduction="20000"/>
          </a:bodyPr>
          <a:lstStyle/>
          <a:p>
            <a:r>
              <a:rPr lang="fr-FR" noProof="0" dirty="0" smtClean="0"/>
              <a:t>Les outils ne sont pas au niveau de la quantité de données à traiter</a:t>
            </a:r>
          </a:p>
          <a:p>
            <a:endParaRPr lang="fr-FR" dirty="0"/>
          </a:p>
          <a:p>
            <a:r>
              <a:rPr lang="fr-FR" noProof="0" dirty="0" smtClean="0"/>
              <a:t>Pas de dépôt central de ces documents consultable par tous</a:t>
            </a:r>
          </a:p>
          <a:p>
            <a:pPr lvl="1"/>
            <a:r>
              <a:rPr lang="fr-FR" noProof="0" dirty="0" smtClean="0"/>
              <a:t>Seul ceux qui sont directement concernés par les projets (desk, terrain, référents) y ont accès</a:t>
            </a:r>
          </a:p>
          <a:p>
            <a:pPr lvl="1"/>
            <a:r>
              <a:rPr lang="fr-FR" noProof="0" dirty="0" smtClean="0"/>
              <a:t>Souvent nécessaire de contacter le terrain pour obtenir une version à jour des documents</a:t>
            </a:r>
          </a:p>
          <a:p>
            <a:pPr lvl="1"/>
            <a:endParaRPr lang="fr-FR" noProof="0" dirty="0" smtClean="0"/>
          </a:p>
          <a:p>
            <a:r>
              <a:rPr lang="fr-FR" noProof="0" dirty="0" smtClean="0"/>
              <a:t>Le </a:t>
            </a:r>
            <a:r>
              <a:rPr lang="fr-FR" noProof="0" dirty="0"/>
              <a:t>monitoring </a:t>
            </a:r>
            <a:r>
              <a:rPr lang="fr-FR" noProof="0" dirty="0" smtClean="0"/>
              <a:t>transversal ne </a:t>
            </a:r>
            <a:r>
              <a:rPr lang="fr-FR" noProof="0" dirty="0"/>
              <a:t>remontent des chiffres qu’une fois par an, </a:t>
            </a:r>
            <a:r>
              <a:rPr lang="fr-FR" noProof="0" dirty="0" smtClean="0"/>
              <a:t>et </a:t>
            </a:r>
            <a:r>
              <a:rPr lang="fr-FR" noProof="0" dirty="0"/>
              <a:t>demande une collecte </a:t>
            </a:r>
            <a:r>
              <a:rPr lang="fr-FR" noProof="0" dirty="0" smtClean="0"/>
              <a:t>parallèle</a:t>
            </a:r>
          </a:p>
          <a:p>
            <a:pPr lvl="1"/>
            <a:r>
              <a:rPr lang="fr-FR" noProof="0" smtClean="0"/>
              <a:t>Trop </a:t>
            </a:r>
            <a:r>
              <a:rPr lang="fr-FR" noProof="0" smtClean="0"/>
              <a:t>lourd / Difficile </a:t>
            </a:r>
            <a:r>
              <a:rPr lang="fr-FR" noProof="0" dirty="0" smtClean="0"/>
              <a:t>à exploiter</a:t>
            </a:r>
          </a:p>
          <a:p>
            <a:pPr lvl="1"/>
            <a:endParaRPr lang="fr-FR" noProof="0" dirty="0" smtClean="0"/>
          </a:p>
          <a:p>
            <a:r>
              <a:rPr lang="fr-FR" noProof="0" dirty="0" smtClean="0"/>
              <a:t>Une collection de tableurs, n’est pas une base structurée</a:t>
            </a:r>
          </a:p>
          <a:p>
            <a:pPr lvl="1"/>
            <a:r>
              <a:rPr lang="fr-FR" noProof="0" dirty="0"/>
              <a:t>Trop de travail manuel </a:t>
            </a:r>
            <a:r>
              <a:rPr lang="fr-FR" noProof="0" dirty="0" smtClean="0"/>
              <a:t>pour </a:t>
            </a:r>
            <a:r>
              <a:rPr lang="fr-FR" noProof="0" dirty="0"/>
              <a:t>maintenir le </a:t>
            </a:r>
            <a:r>
              <a:rPr lang="fr-FR" noProof="0" dirty="0" smtClean="0"/>
              <a:t>système</a:t>
            </a:r>
          </a:p>
          <a:p>
            <a:pPr lvl="1"/>
            <a:r>
              <a:rPr lang="fr-FR" dirty="0" smtClean="0"/>
              <a:t>Complexité d’utilisation =&gt; erreurs de calcul =&gt; abandon de l’outil par les missions</a:t>
            </a:r>
            <a:endParaRPr lang="fr-FR" noProof="0" dirty="0" smtClean="0"/>
          </a:p>
          <a:p>
            <a:pPr lvl="1"/>
            <a:r>
              <a:rPr lang="fr-FR" noProof="0" dirty="0" smtClean="0"/>
              <a:t>Pas de vision transversale mensuelle sans produire de nouveaux documents à partir de ceux qui existent</a:t>
            </a:r>
          </a:p>
          <a:p>
            <a:pPr lvl="1"/>
            <a:r>
              <a:rPr lang="fr-FR" noProof="0" dirty="0" smtClean="0"/>
              <a:t>Aucune transformation possible (visualisation, dashboard, </a:t>
            </a:r>
            <a:r>
              <a:rPr lang="fr-FR" noProof="0" dirty="0" smtClean="0"/>
              <a:t>…)</a:t>
            </a:r>
          </a:p>
          <a:p>
            <a:pPr lvl="1"/>
            <a:endParaRPr lang="fr-FR" dirty="0"/>
          </a:p>
          <a:p>
            <a:r>
              <a:rPr lang="fr-FR" dirty="0" smtClean="0"/>
              <a:t>Méthode: Glissement </a:t>
            </a:r>
            <a:r>
              <a:rPr lang="fr-FR" dirty="0"/>
              <a:t>des responsabilités et technicisation (glissement de </a:t>
            </a:r>
            <a:r>
              <a:rPr lang="fr-FR" dirty="0" smtClean="0"/>
              <a:t>desk/</a:t>
            </a:r>
            <a:r>
              <a:rPr lang="fr-FR" dirty="0" err="1" smtClean="0"/>
              <a:t>coordo</a:t>
            </a:r>
            <a:r>
              <a:rPr lang="fr-FR" dirty="0" smtClean="0"/>
              <a:t> </a:t>
            </a:r>
            <a:r>
              <a:rPr lang="fr-FR" dirty="0" err="1"/>
              <a:t>ge</a:t>
            </a:r>
            <a:r>
              <a:rPr lang="fr-FR" dirty="0"/>
              <a:t> vers </a:t>
            </a:r>
            <a:r>
              <a:rPr lang="fr-FR" dirty="0" err="1"/>
              <a:t>ref</a:t>
            </a:r>
            <a:r>
              <a:rPr lang="fr-FR" dirty="0"/>
              <a:t> </a:t>
            </a:r>
            <a:r>
              <a:rPr lang="fr-FR" dirty="0" err="1"/>
              <a:t>med</a:t>
            </a:r>
            <a:r>
              <a:rPr lang="fr-FR" dirty="0"/>
              <a:t>/</a:t>
            </a:r>
            <a:r>
              <a:rPr lang="fr-FR" dirty="0" err="1"/>
              <a:t>coordo</a:t>
            </a:r>
            <a:r>
              <a:rPr lang="fr-FR" dirty="0"/>
              <a:t> </a:t>
            </a:r>
            <a:r>
              <a:rPr lang="fr-FR" dirty="0" err="1"/>
              <a:t>med</a:t>
            </a:r>
            <a:r>
              <a:rPr lang="fr-FR" dirty="0"/>
              <a:t>)</a:t>
            </a:r>
            <a:endParaRPr lang="fr-FR" noProof="0" dirty="0" smtClean="0"/>
          </a:p>
        </p:txBody>
      </p:sp>
    </p:spTree>
    <p:extLst>
      <p:ext uri="{BB962C8B-B14F-4D97-AF65-F5344CB8AC3E}">
        <p14:creationId xmlns:p14="http://schemas.microsoft.com/office/powerpoint/2010/main" val="182258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noProof="0" dirty="0"/>
              <a:t>Processus </a:t>
            </a:r>
            <a:r>
              <a:rPr lang="fr-FR" noProof="0" dirty="0" smtClean="0"/>
              <a:t>de création du nouvel </a:t>
            </a:r>
            <a:r>
              <a:rPr lang="fr-FR" noProof="0" dirty="0"/>
              <a:t>outil</a:t>
            </a:r>
          </a:p>
        </p:txBody>
      </p:sp>
      <p:sp>
        <p:nvSpPr>
          <p:cNvPr id="3" name="Sous-titre 2"/>
          <p:cNvSpPr>
            <a:spLocks noGrp="1"/>
          </p:cNvSpPr>
          <p:nvPr>
            <p:ph type="subTitle" idx="1"/>
          </p:nvPr>
        </p:nvSpPr>
        <p:spPr/>
        <p:txBody>
          <a:bodyPr/>
          <a:lstStyle/>
          <a:p>
            <a:r>
              <a:rPr lang="fr-FR" noProof="0" dirty="0" smtClean="0"/>
              <a:t>Remplacer 4 outils par un seul</a:t>
            </a:r>
            <a:endParaRPr lang="fr-FR" noProof="0" dirty="0"/>
          </a:p>
        </p:txBody>
      </p:sp>
    </p:spTree>
    <p:extLst>
      <p:ext uri="{BB962C8B-B14F-4D97-AF65-F5344CB8AC3E}">
        <p14:creationId xmlns:p14="http://schemas.microsoft.com/office/powerpoint/2010/main" val="3877209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apo Texte">
  <a:themeElements>
    <a:clrScheme name="Diapo Texte 13">
      <a:dk1>
        <a:srgbClr val="000000"/>
      </a:dk1>
      <a:lt1>
        <a:srgbClr val="FFFFFF"/>
      </a:lt1>
      <a:dk2>
        <a:srgbClr val="000000"/>
      </a:dk2>
      <a:lt2>
        <a:srgbClr val="C6C6BC"/>
      </a:lt2>
      <a:accent1>
        <a:srgbClr val="209CD8"/>
      </a:accent1>
      <a:accent2>
        <a:srgbClr val="0065BD"/>
      </a:accent2>
      <a:accent3>
        <a:srgbClr val="FFFFFF"/>
      </a:accent3>
      <a:accent4>
        <a:srgbClr val="000000"/>
      </a:accent4>
      <a:accent5>
        <a:srgbClr val="ABCBE9"/>
      </a:accent5>
      <a:accent6>
        <a:srgbClr val="005BAB"/>
      </a:accent6>
      <a:hlink>
        <a:srgbClr val="C10068"/>
      </a:hlink>
      <a:folHlink>
        <a:srgbClr val="4D2422"/>
      </a:folHlink>
    </a:clrScheme>
    <a:fontScheme name="Diapo Tex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apo Tex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apo Tex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apo Tex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apo Tex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apo Tex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apo Tex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apo Tex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apo Tex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apo Tex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apo Tex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apo Tex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apo Tex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apo Texte 13">
        <a:dk1>
          <a:srgbClr val="000000"/>
        </a:dk1>
        <a:lt1>
          <a:srgbClr val="FFFFFF"/>
        </a:lt1>
        <a:dk2>
          <a:srgbClr val="000000"/>
        </a:dk2>
        <a:lt2>
          <a:srgbClr val="C6C6BC"/>
        </a:lt2>
        <a:accent1>
          <a:srgbClr val="209CD8"/>
        </a:accent1>
        <a:accent2>
          <a:srgbClr val="0065BD"/>
        </a:accent2>
        <a:accent3>
          <a:srgbClr val="FFFFFF"/>
        </a:accent3>
        <a:accent4>
          <a:srgbClr val="000000"/>
        </a:accent4>
        <a:accent5>
          <a:srgbClr val="ABCBE9"/>
        </a:accent5>
        <a:accent6>
          <a:srgbClr val="005BAB"/>
        </a:accent6>
        <a:hlink>
          <a:srgbClr val="C10068"/>
        </a:hlink>
        <a:folHlink>
          <a:srgbClr val="4D242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713</TotalTime>
  <Words>958</Words>
  <Application>Microsoft Office PowerPoint</Application>
  <PresentationFormat>Affichage à l'écran (4:3)</PresentationFormat>
  <Paragraphs>165</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ＭＳ Ｐゴシック</vt:lpstr>
      <vt:lpstr>Arial</vt:lpstr>
      <vt:lpstr>GillSans</vt:lpstr>
      <vt:lpstr>Diapo Texte</vt:lpstr>
      <vt:lpstr>Outils Monitoring MDM</vt:lpstr>
      <vt:lpstr>Présentation PowerPoint</vt:lpstr>
      <vt:lpstr>Outils actuels</vt:lpstr>
      <vt:lpstr>Outils actuels : Catalogues d’indicateurs (1)</vt:lpstr>
      <vt:lpstr>Outils actuels : Vie des projets (2)</vt:lpstr>
      <vt:lpstr>Évolution passée Monitool</vt:lpstr>
      <vt:lpstr>Constat positif</vt:lpstr>
      <vt:lpstr>Constat négatif</vt:lpstr>
      <vt:lpstr>Processus de création du nouvel outil</vt:lpstr>
      <vt:lpstr>Compréhension de l’existant et des besoins</vt:lpstr>
      <vt:lpstr>Recherche d’outils existants</vt:lpstr>
      <vt:lpstr>Axes de travail</vt:lpstr>
      <vt:lpstr>Simplifier</vt:lpstr>
      <vt:lpstr>Centraliser</vt:lpstr>
      <vt:lpstr>Normaliser</vt:lpstr>
      <vt:lpstr>Archiver</vt:lpstr>
      <vt:lpstr>Démonstration</vt:lpstr>
      <vt:lpstr>Évolutions futures envisagées</vt:lpstr>
      <vt:lpstr>Intégration d’autres outils de suivi de MDM</vt:lpstr>
      <vt:lpstr>Export des données de l’outil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Monitool</dc:title>
  <dc:creator>Romain Gilliotte</dc:creator>
  <cp:lastModifiedBy>Romain Gilliotte</cp:lastModifiedBy>
  <cp:revision>85</cp:revision>
  <dcterms:created xsi:type="dcterms:W3CDTF">2014-10-06T14:41:48Z</dcterms:created>
  <dcterms:modified xsi:type="dcterms:W3CDTF">2015-02-19T09:24:39Z</dcterms:modified>
</cp:coreProperties>
</file>