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813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 horzBarState="maximized">
    <p:restoredLeft sz="6783"/>
    <p:restoredTop sz="96433"/>
  </p:normalViewPr>
  <p:slideViewPr>
    <p:cSldViewPr snapToGrid="0">
      <p:cViewPr varScale="1">
        <p:scale>
          <a:sx n="79" d="100"/>
          <a:sy n="79" d="100"/>
        </p:scale>
        <p:origin x="86" y="288"/>
      </p:cViewPr>
      <p:guideLst>
        <p:guide orient="horz" pos="3226"/>
        <p:guide pos="4837"/>
      </p:guideLst>
    </p:cSldViewPr>
  </p:slideViewPr>
  <p:outlineViewPr>
    <p:cViewPr>
      <p:scale>
        <a:sx n="33" d="100"/>
        <a:sy n="33" d="100"/>
      </p:scale>
      <p:origin x="0" y="-63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66" y="72"/>
      </p:cViewPr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ru-RU"/>
              <a:t/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3D3551B-4342-4390-915E-8C9F8CBF86F2}" type="datetime1">
              <a:rPr lang="ru-RU"/>
              <a:pPr lvl="0">
                <a:defRPr lang="ko-KR" altLang="en-US"/>
              </a:pPr>
              <a:t>2018-09-03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ru-RU"/>
              <a:t/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B1B4F76-9B05-4F12-BC35-5F054D4AB2B2}" type="slidenum">
              <a:rPr lang="ru-RU"/>
              <a:pPr lvl="0">
                <a:defRPr lang="ko-KR" altLang="en-US"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ru-RU"/>
              <a:t/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401DF2CA-16AC-4A6F-BA76-83467214A317}" type="datetime1">
              <a:rPr lang="ru-RU"/>
              <a:pPr lvl="0">
                <a:defRPr lang="ko-KR" altLang="en-US"/>
              </a:pPr>
              <a:t>2018-09-03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ru-RU"/>
              <a:t>Образец текста</a:t>
            </a:r>
            <a:endParaRPr lang="ru-RU"/>
          </a:p>
          <a:p>
            <a:pPr lvl="1">
              <a:defRPr lang="ko-KR" altLang="en-US"/>
            </a:pPr>
            <a:r>
              <a:rPr lang="ru-RU"/>
              <a:t>Второй уровень</a:t>
            </a:r>
            <a:endParaRPr lang="ru-RU"/>
          </a:p>
          <a:p>
            <a:pPr lvl="2">
              <a:defRPr lang="ko-KR" altLang="en-US"/>
            </a:pPr>
            <a:r>
              <a:rPr lang="ru-RU"/>
              <a:t>Третий уровень</a:t>
            </a:r>
            <a:endParaRPr lang="ru-RU"/>
          </a:p>
          <a:p>
            <a:pPr lvl="3">
              <a:defRPr lang="ko-KR" altLang="en-US"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 lang="ko-KR" altLang="en-US"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ru-RU"/>
              <a:t/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5E284C95-AC36-47D7-BA46-D13F2CF6C509}" type="slidenum">
              <a:rPr lang="ru-RU"/>
              <a:pPr lvl="0">
                <a:defRPr lang="ko-KR" altLang="en-US"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6084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019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5787188" y="0"/>
            <a:ext cx="640481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4865573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1"/>
          </p:nvPr>
        </p:nvSpPr>
        <p:spPr>
          <a:xfrm>
            <a:off x="6745201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1" name="Рисунок 8"/>
          <p:cNvSpPr>
            <a:spLocks noGrp="1"/>
          </p:cNvSpPr>
          <p:nvPr>
            <p:ph type="pic" sz="quarter" idx="12"/>
          </p:nvPr>
        </p:nvSpPr>
        <p:spPr>
          <a:xfrm>
            <a:off x="8634052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4540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333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A474-A970-4111-AB00-CC07202BC5E5}" type="datetimeFigureOut">
              <a:rPr lang="ru-RU" smtClean="0"/>
              <a:t>04.12.2017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01CDA-C83E-414C-808C-D7CCDDEE976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34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/>
          <p:nvPr/>
        </p:nvSpPr>
        <p:spPr>
          <a:xfrm>
            <a:off x="2783958" y="2093205"/>
            <a:ext cx="6624084" cy="18290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ctr" defTabSz="90000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endParaRPr xmlns:mc="http://schemas.openxmlformats.org/markup-compatibility/2006" xmlns:hp="http://schemas.haansoft.com/office/presentation/8.0" lang="en-US" altLang="en-US" sz="2800" b="0" i="1" u="none" kern="1200" spc="100" baseline="0" mc:Ignorable="hp" hp:hslEmbossed="0">
              <a:solidFill>
                <a:srgbClr val="262626"/>
              </a:solidFill>
              <a:latin typeface="Adobe Caslon Pro"/>
              <a:ea typeface="Lato"/>
              <a:cs typeface="Poppins SemiBold"/>
            </a:endParaRPr>
          </a:p>
          <a:p>
            <a:pPr algn="ctr">
              <a:defRPr lang="ko-KR" altLang="en-US"/>
            </a:pPr>
            <a:r>
              <a:rPr lang="ko-KR" altLang="en-US" sz="7200" b="1" spc="100">
                <a:solidFill>
                  <a:schemeClr val="tx1">
                    <a:lumMod val="85000"/>
                    <a:lumOff val="15000"/>
                  </a:schemeClr>
                </a:solidFill>
                <a:latin typeface="Poppins SemiBold"/>
                <a:ea typeface="Lato"/>
                <a:cs typeface="Poppins SemiBold"/>
              </a:rPr>
              <a:t> </a:t>
            </a:r>
            <a:r>
              <a:rPr lang="en-US" altLang="ko-KR" sz="7200" b="1" spc="100">
                <a:solidFill>
                  <a:schemeClr val="tx1">
                    <a:lumMod val="85000"/>
                    <a:lumOff val="15000"/>
                  </a:schemeClr>
                </a:solidFill>
                <a:latin typeface="Poppins SemiBold"/>
                <a:ea typeface="Lato"/>
                <a:cs typeface="Poppins SemiBold"/>
              </a:rPr>
              <a:t>Postech R&amp;E</a:t>
            </a:r>
            <a:endParaRPr lang="en-US" altLang="ko-KR" sz="7200" b="1" spc="100">
              <a:solidFill>
                <a:schemeClr val="tx1">
                  <a:lumMod val="85000"/>
                  <a:lumOff val="15000"/>
                </a:schemeClr>
              </a:solidFill>
              <a:latin typeface="Poppins SemiBold"/>
              <a:ea typeface="Lato"/>
              <a:cs typeface="Poppins SemiBold"/>
            </a:endParaRPr>
          </a:p>
          <a:p>
            <a:pPr algn="ctr">
              <a:defRPr lang="ko-KR" altLang="en-US"/>
            </a:pPr>
            <a:endParaRPr lang="en-US" sz="4000" b="1" spc="100">
              <a:latin typeface="Nixie"/>
              <a:ea typeface="Lato"/>
              <a:cs typeface="Poppins SemiBold"/>
            </a:endParaRPr>
          </a:p>
          <a:p>
            <a:pPr algn="ctr">
              <a:defRPr lang="ko-KR" altLang="en-US"/>
            </a:pPr>
            <a:endParaRPr lang="en-US" sz="4000" b="1" spc="100">
              <a:latin typeface="Nixie"/>
              <a:ea typeface="Lato"/>
              <a:cs typeface="Poppins SemiBold"/>
            </a:endParaRPr>
          </a:p>
        </p:txBody>
      </p:sp>
      <p:sp>
        <p:nvSpPr>
          <p:cNvPr id="6" name="Подзаголовок 2"/>
          <p:cNvSpPr txBox="1"/>
          <p:nvPr/>
        </p:nvSpPr>
        <p:spPr>
          <a:xfrm>
            <a:off x="2961773" y="4373393"/>
            <a:ext cx="6268452" cy="115282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Font typeface="Arial"/>
              <a:buNone/>
              <a:defRPr lang="ko-KR" altLang="en-US"/>
            </a:pPr>
            <a:r>
              <a:rPr lang="en-US" sz="1100" b="0" spc="300">
                <a:solidFill>
                  <a:schemeClr val="bg1"/>
                </a:solidFill>
                <a:ea typeface="Karla"/>
                <a:cs typeface="Poppins"/>
              </a:rPr>
              <a:t>FREE PPT TEMPLATE BY DELIGHT.</a:t>
            </a:r>
            <a:endParaRPr lang="en-US" sz="1100" b="0" spc="300">
              <a:solidFill>
                <a:schemeClr val="bg1"/>
              </a:solidFill>
              <a:ea typeface="Karla"/>
              <a:cs typeface="Poppins"/>
            </a:endParaRPr>
          </a:p>
          <a:p>
            <a:pPr marL="0" indent="0" algn="ctr">
              <a:lnSpc>
                <a:spcPct val="100000"/>
              </a:lnSpc>
              <a:spcBef>
                <a:spcPts val="1200"/>
              </a:spcBef>
              <a:buFont typeface="Arial"/>
              <a:buNone/>
              <a:defRPr lang="ko-KR" altLang="en-US"/>
            </a:pPr>
            <a:r>
              <a:rPr lang="ko-KR" altLang="en-US" sz="1100" b="0" spc="300">
                <a:solidFill>
                  <a:schemeClr val="tx1">
                    <a:lumMod val="85000"/>
                    <a:lumOff val="15000"/>
                  </a:schemeClr>
                </a:solidFill>
                <a:ea typeface="Karla"/>
                <a:cs typeface="Poppins SemiBold"/>
              </a:rPr>
              <a:t>경북과학고등학교 1학년 김무선</a:t>
            </a:r>
            <a:endParaRPr lang="ko-KR" altLang="en-US" sz="1100" b="0" spc="300">
              <a:solidFill>
                <a:schemeClr val="tx1">
                  <a:lumMod val="85000"/>
                  <a:lumOff val="15000"/>
                </a:schemeClr>
              </a:solidFill>
              <a:ea typeface="Karla"/>
              <a:cs typeface="Poppins SemiBold"/>
            </a:endParaRPr>
          </a:p>
        </p:txBody>
      </p:sp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ru-RU"/>
          </a:p>
        </p:txBody>
      </p:sp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ru-RU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/>
          <p:nvPr/>
        </p:nvSpPr>
        <p:spPr>
          <a:xfrm>
            <a:off x="2261937" y="1189751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lang="ko-KR" altLang="en-US"/>
            </a:pPr>
            <a:r>
              <a:rPr lang="en-US" altLang="ko-KR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RNN</a:t>
            </a:r>
            <a:endParaRPr lang="en-US" altLang="ko-KR" b="1" spc="100">
              <a:solidFill>
                <a:schemeClr val="bg2">
                  <a:lumMod val="25000"/>
                </a:schemeClr>
              </a:solidFill>
              <a:latin typeface="Poppins SemiBold"/>
              <a:ea typeface="Lato"/>
              <a:cs typeface="Poppins SemiBold"/>
            </a:endParaRPr>
          </a:p>
          <a:p>
            <a:pPr algn="ctr">
              <a:defRPr lang="ko-KR" altLang="en-US"/>
            </a:pPr>
            <a:endParaRPr lang="en-US" sz="4000" b="1" spc="100">
              <a:solidFill>
                <a:schemeClr val="bg2">
                  <a:lumMod val="25000"/>
                </a:schemeClr>
              </a:solidFill>
              <a:latin typeface="Nixie"/>
              <a:ea typeface="Lato"/>
              <a:cs typeface="Poppins SemiBold"/>
            </a:endParaRPr>
          </a:p>
          <a:p>
            <a:pPr algn="ctr">
              <a:defRPr lang="ko-KR" altLang="en-US"/>
            </a:pPr>
            <a:endParaRPr lang="ru-RU" sz="4000" b="1" spc="100">
              <a:solidFill>
                <a:schemeClr val="bg2">
                  <a:lumMod val="25000"/>
                </a:schemeClr>
              </a:solidFill>
              <a:latin typeface="Nixie"/>
              <a:ea typeface="Lato"/>
              <a:cs typeface="Poppins SemiBold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652686" y="1874677"/>
            <a:ext cx="526983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lang="ko-KR" altLang="en-US"/>
            </a:pPr>
            <a:r>
              <a:rPr lang="en-US" altLang="ko-KR" sz="110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Recurrent neural network</a:t>
            </a:r>
            <a:endParaRPr lang="en-US" altLang="ko-KR" sz="110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</p:txBody>
      </p:sp>
      <p:pic>
        <p:nvPicPr>
          <p:cNvPr id="5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243666"/>
            <a:ext cx="12192000" cy="4064000"/>
          </a:xfrm>
          <a:prstGeom prst="rect">
            <a:avLst/>
          </a:prstGeom>
        </p:spPr>
      </p:pic>
      <p:sp>
        <p:nvSpPr>
          <p:cNvPr id="56" name="Текст 11"/>
          <p:cNvSpPr txBox="1"/>
          <p:nvPr/>
        </p:nvSpPr>
        <p:spPr>
          <a:xfrm>
            <a:off x="7926013" y="2126667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lnSpc>
                <a:spcPts val="1800"/>
              </a:lnSpc>
              <a:defRPr lang="ko-KR" altLang="en-US"/>
            </a:pPr>
            <a:r>
              <a:rPr lang="en-US" altLang="ko-KR" sz="1200" b="1" ker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Poppins"/>
              </a:rPr>
              <a:t>RNN</a:t>
            </a:r>
            <a:r>
              <a:rPr lang="ko-KR" altLang="en-US" sz="1200" b="1" ker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Poppins"/>
              </a:rPr>
              <a:t>의 기본 구조</a:t>
            </a:r>
            <a:endParaRPr lang="ko-KR" altLang="en-US" sz="1200" b="1" kern="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  <a:cs typeface="Poppin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push dir="u"/>
  </p:transition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/>
          <p:nvPr/>
        </p:nvSpPr>
        <p:spPr>
          <a:xfrm>
            <a:off x="2261937" y="1189751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lang="ko-KR" altLang="en-US"/>
            </a:pPr>
            <a:r>
              <a:rPr lang="en-US" altLang="ko-KR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RNN</a:t>
            </a:r>
            <a:endParaRPr lang="en-US" altLang="ko-KR" b="1" spc="100">
              <a:solidFill>
                <a:schemeClr val="bg2">
                  <a:lumMod val="25000"/>
                </a:schemeClr>
              </a:solidFill>
              <a:latin typeface="Poppins SemiBold"/>
              <a:ea typeface="Lato"/>
              <a:cs typeface="Poppins SemiBold"/>
            </a:endParaRPr>
          </a:p>
          <a:p>
            <a:pPr algn="ctr">
              <a:defRPr lang="ko-KR" altLang="en-US"/>
            </a:pPr>
            <a:endParaRPr lang="en-US" sz="4000" b="1" spc="100">
              <a:solidFill>
                <a:schemeClr val="bg2">
                  <a:lumMod val="25000"/>
                </a:schemeClr>
              </a:solidFill>
              <a:latin typeface="Nixie"/>
              <a:ea typeface="Lato"/>
              <a:cs typeface="Poppins SemiBold"/>
            </a:endParaRPr>
          </a:p>
          <a:p>
            <a:pPr algn="ctr">
              <a:defRPr lang="ko-KR" altLang="en-US"/>
            </a:pPr>
            <a:endParaRPr lang="ru-RU" sz="4000" b="1" spc="100">
              <a:solidFill>
                <a:schemeClr val="bg2">
                  <a:lumMod val="25000"/>
                </a:schemeClr>
              </a:solidFill>
              <a:latin typeface="Nixie"/>
              <a:ea typeface="Lato"/>
              <a:cs typeface="Poppins SemiBold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652686" y="1874677"/>
            <a:ext cx="526983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lang="ko-KR" altLang="en-US"/>
            </a:pPr>
            <a:r>
              <a:rPr lang="en-US" altLang="ko-KR" sz="110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Recurrent neural network</a:t>
            </a:r>
            <a:endParaRPr lang="en-US" altLang="ko-KR" sz="110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</p:txBody>
      </p:sp>
      <p:sp>
        <p:nvSpPr>
          <p:cNvPr id="38" name="Текст 11"/>
          <p:cNvSpPr txBox="1"/>
          <p:nvPr/>
        </p:nvSpPr>
        <p:spPr>
          <a:xfrm>
            <a:off x="7989675" y="2966383"/>
            <a:ext cx="2995713" cy="27051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50000"/>
              </a:lnSpc>
              <a:defRPr lang="ko-KR" altLang="en-US"/>
            </a:pPr>
            <a:endParaRPr lang="ko-KR" altLang="en-US" sz="1100" kern="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  <a:cs typeface="Poppins"/>
            </a:endParaRPr>
          </a:p>
          <a:p>
            <a:pPr algn="ctr">
              <a:lnSpc>
                <a:spcPct val="50000"/>
              </a:lnSpc>
              <a:defRPr lang="ko-KR" altLang="en-US"/>
            </a:pPr>
            <a:r>
              <a:rPr lang="en-US" altLang="ko-KR" sz="1400" ker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Poppins"/>
              </a:rPr>
              <a:t>RNN</a:t>
            </a:r>
            <a:r>
              <a:rPr lang="ko-KR" altLang="en-US" sz="1400" ker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Poppins"/>
              </a:rPr>
              <a:t>의 기본적인 구조</a:t>
            </a:r>
            <a:endParaRPr lang="ko-KR" altLang="en-US" sz="1400" kern="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  <a:cs typeface="Poppins"/>
            </a:endParaRPr>
          </a:p>
          <a:p>
            <a:pPr algn="ctr">
              <a:lnSpc>
                <a:spcPct val="50000"/>
              </a:lnSpc>
              <a:defRPr lang="ko-KR" altLang="en-US"/>
            </a:pPr>
            <a:r>
              <a:rPr lang="ko-KR" altLang="en-US" sz="1400" ker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Poppins"/>
              </a:rPr>
              <a:t>녹색은 은닉층을 의미</a:t>
            </a:r>
            <a:endParaRPr lang="ko-KR" altLang="en-US" sz="1400" kern="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  <a:cs typeface="Poppins"/>
            </a:endParaRPr>
          </a:p>
          <a:p>
            <a:pPr algn="ctr">
              <a:lnSpc>
                <a:spcPct val="50000"/>
              </a:lnSpc>
              <a:defRPr lang="ko-KR" altLang="en-US"/>
            </a:pPr>
            <a:r>
              <a:rPr lang="en-US" altLang="ko-KR" sz="1400" ker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Poppins"/>
              </a:rPr>
              <a:t>state ht</a:t>
            </a:r>
            <a:r>
              <a:rPr lang="ko-KR" altLang="en-US" sz="1400" ker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Poppins"/>
              </a:rPr>
              <a:t>는 바로 이전의 </a:t>
            </a:r>
            <a:r>
              <a:rPr lang="en-US" altLang="ko-KR" sz="1400" ker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Poppins"/>
              </a:rPr>
              <a:t>state ht-1</a:t>
            </a:r>
            <a:r>
              <a:rPr lang="ko-KR" altLang="en-US" sz="1400" ker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Poppins"/>
              </a:rPr>
              <a:t>을</a:t>
            </a:r>
            <a:endParaRPr lang="ko-KR" altLang="en-US" sz="1400" kern="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  <a:cs typeface="Poppins"/>
            </a:endParaRPr>
          </a:p>
          <a:p>
            <a:pPr algn="ctr">
              <a:lnSpc>
                <a:spcPct val="50000"/>
              </a:lnSpc>
              <a:defRPr lang="ko-KR" altLang="en-US"/>
            </a:pPr>
            <a:r>
              <a:rPr lang="ko-KR" altLang="en-US" sz="1400" ker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Poppins"/>
              </a:rPr>
              <a:t> 받아서 갱신됨.</a:t>
            </a:r>
            <a:endParaRPr lang="ko-KR" altLang="en-US" sz="1400" kern="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  <a:cs typeface="Poppins"/>
            </a:endParaRPr>
          </a:p>
          <a:p>
            <a:pPr algn="ctr">
              <a:lnSpc>
                <a:spcPct val="50000"/>
              </a:lnSpc>
              <a:defRPr lang="ko-KR" altLang="en-US"/>
            </a:pPr>
            <a:r>
              <a:rPr lang="ko-KR" altLang="en-US" sz="1400" ker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Poppins"/>
              </a:rPr>
              <a:t>활성함수 :하이퍼볼릭탄젠트</a:t>
            </a:r>
            <a:r>
              <a:rPr lang="en-US" altLang="ko-KR" sz="1400" ker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Poppins"/>
              </a:rPr>
              <a:t>(tanh)</a:t>
            </a:r>
            <a:endParaRPr lang="en-US" altLang="ko-KR" sz="1400" kern="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  <a:cs typeface="Poppins"/>
            </a:endParaRPr>
          </a:p>
          <a:p>
            <a:pPr algn="ctr">
              <a:lnSpc>
                <a:spcPct val="50000"/>
              </a:lnSpc>
              <a:defRPr lang="ko-KR" altLang="en-US"/>
            </a:pPr>
            <a:endParaRPr lang="en-US" altLang="ko-KR" sz="1400" kern="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  <a:cs typeface="Poppins"/>
            </a:endParaRPr>
          </a:p>
        </p:txBody>
      </p:sp>
      <p:pic>
        <p:nvPicPr>
          <p:cNvPr id="5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09040" y="2220961"/>
            <a:ext cx="6264101" cy="3955592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/>
          <p:nvPr/>
        </p:nvSpPr>
        <p:spPr>
          <a:xfrm>
            <a:off x="2261937" y="1189751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lang="ko-KR" altLang="en-US"/>
            </a:pPr>
            <a:r>
              <a:rPr lang="en-US" altLang="ko-KR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RNN</a:t>
            </a:r>
            <a:endParaRPr lang="en-US" altLang="ko-KR" b="1" spc="100">
              <a:solidFill>
                <a:schemeClr val="bg2">
                  <a:lumMod val="25000"/>
                </a:schemeClr>
              </a:solidFill>
              <a:latin typeface="Poppins SemiBold"/>
              <a:ea typeface="Lato"/>
              <a:cs typeface="Poppins SemiBold"/>
            </a:endParaRPr>
          </a:p>
          <a:p>
            <a:pPr algn="ctr">
              <a:defRPr lang="ko-KR" altLang="en-US"/>
            </a:pPr>
            <a:endParaRPr lang="en-US" sz="4000" b="1" spc="100">
              <a:solidFill>
                <a:schemeClr val="bg2">
                  <a:lumMod val="25000"/>
                </a:schemeClr>
              </a:solidFill>
              <a:latin typeface="Nixie"/>
              <a:ea typeface="Lato"/>
              <a:cs typeface="Poppins SemiBold"/>
            </a:endParaRPr>
          </a:p>
          <a:p>
            <a:pPr algn="ctr">
              <a:defRPr lang="ko-KR" altLang="en-US"/>
            </a:pPr>
            <a:endParaRPr lang="ru-RU" sz="4000" b="1" spc="100">
              <a:solidFill>
                <a:schemeClr val="bg2">
                  <a:lumMod val="25000"/>
                </a:schemeClr>
              </a:solidFill>
              <a:latin typeface="Nixie"/>
              <a:ea typeface="Lato"/>
              <a:cs typeface="Poppins SemiBold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652686" y="1874677"/>
            <a:ext cx="526983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lang="ko-KR" altLang="en-US"/>
            </a:pPr>
            <a:r>
              <a:rPr lang="en-US" altLang="ko-KR" sz="110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Recurrent neural network</a:t>
            </a:r>
            <a:endParaRPr lang="en-US" altLang="ko-KR" sz="110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</p:txBody>
      </p:sp>
      <p:sp>
        <p:nvSpPr>
          <p:cNvPr id="38" name="Текст 11"/>
          <p:cNvSpPr txBox="1"/>
          <p:nvPr/>
        </p:nvSpPr>
        <p:spPr>
          <a:xfrm>
            <a:off x="7441268" y="2119717"/>
            <a:ext cx="3948212" cy="38982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50000"/>
              </a:lnSpc>
              <a:defRPr lang="ko-KR" altLang="en-US"/>
            </a:pPr>
            <a:endParaRPr lang="ko-KR" altLang="en-US" sz="1100" kern="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  <a:cs typeface="Poppins"/>
            </a:endParaRPr>
          </a:p>
          <a:p>
            <a:pPr algn="ctr">
              <a:lnSpc>
                <a:spcPct val="50000"/>
              </a:lnSpc>
              <a:defRPr lang="ko-KR" altLang="en-US"/>
            </a:pPr>
            <a:r>
              <a:rPr lang="ko-KR" altLang="en-US" sz="1400" b="1" ker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Poppins"/>
              </a:rPr>
              <a:t>순전파</a:t>
            </a:r>
            <a:endParaRPr lang="ko-KR" altLang="en-US" sz="1400" kern="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  <a:cs typeface="Poppins"/>
            </a:endParaRPr>
          </a:p>
          <a:p>
            <a:pPr algn="ctr">
              <a:lnSpc>
                <a:spcPct val="50000"/>
              </a:lnSpc>
              <a:defRPr lang="ko-KR" altLang="en-US"/>
            </a:pPr>
            <a:endParaRPr lang="ko-KR" altLang="en-US" sz="1400" kern="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  <a:cs typeface="Poppins"/>
            </a:endParaRPr>
          </a:p>
          <a:p>
            <a:pPr algn="ctr">
              <a:lnSpc>
                <a:spcPct val="50000"/>
              </a:lnSpc>
              <a:defRPr lang="ko-KR" altLang="en-US"/>
            </a:pPr>
            <a:r>
              <a:rPr lang="ko-KR" altLang="en-US" sz="1400" ker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Poppins"/>
              </a:rPr>
              <a:t>어떤 글자가 주어졌을때, 그 다음 글자를 예측 하는</a:t>
            </a:r>
            <a:endParaRPr lang="ko-KR" altLang="en-US" sz="1400" kern="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  <a:cs typeface="Poppins"/>
            </a:endParaRPr>
          </a:p>
          <a:p>
            <a:pPr algn="ctr">
              <a:lnSpc>
                <a:spcPct val="50000"/>
              </a:lnSpc>
              <a:defRPr lang="ko-KR" altLang="en-US"/>
            </a:pPr>
            <a:r>
              <a:rPr lang="ko-KR" altLang="en-US" sz="1400" ker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Poppins"/>
              </a:rPr>
              <a:t> character-level-model. </a:t>
            </a:r>
            <a:r>
              <a:rPr lang="en-US" altLang="ko-KR" sz="1400" ker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Poppins"/>
              </a:rPr>
              <a:t>hell</a:t>
            </a:r>
            <a:r>
              <a:rPr lang="ko-KR" altLang="en-US" sz="1400" ker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Poppins"/>
              </a:rPr>
              <a:t>을 넣으면 </a:t>
            </a:r>
            <a:r>
              <a:rPr lang="en-US" altLang="ko-KR" sz="1400" ker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Poppins"/>
              </a:rPr>
              <a:t>o</a:t>
            </a:r>
            <a:r>
              <a:rPr lang="ko-KR" altLang="en-US" sz="1400" ker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Poppins"/>
              </a:rPr>
              <a:t>를</a:t>
            </a:r>
            <a:endParaRPr lang="ko-KR" altLang="en-US" sz="1400" kern="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  <a:cs typeface="Poppins"/>
            </a:endParaRPr>
          </a:p>
          <a:p>
            <a:pPr algn="ctr">
              <a:lnSpc>
                <a:spcPct val="50000"/>
              </a:lnSpc>
              <a:defRPr lang="ko-KR" altLang="en-US"/>
            </a:pPr>
            <a:r>
              <a:rPr lang="ko-KR" altLang="en-US" sz="1400" ker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Poppins"/>
              </a:rPr>
              <a:t>반환하여 </a:t>
            </a:r>
            <a:r>
              <a:rPr lang="en-US" altLang="ko-KR" sz="1400" ker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Poppins"/>
              </a:rPr>
              <a:t>hello</a:t>
            </a:r>
            <a:r>
              <a:rPr lang="ko-KR" altLang="en-US" sz="1400" ker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Poppins"/>
              </a:rPr>
              <a:t>를 출력하게함. 학습데이터의 글자 </a:t>
            </a:r>
            <a:endParaRPr lang="en-US" altLang="ko-KR" sz="1400" kern="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  <a:cs typeface="Poppins"/>
            </a:endParaRPr>
          </a:p>
          <a:p>
            <a:pPr algn="ctr">
              <a:lnSpc>
                <a:spcPct val="50000"/>
              </a:lnSpc>
              <a:defRPr lang="ko-KR" altLang="en-US"/>
            </a:pPr>
            <a:r>
              <a:rPr lang="en-US" altLang="ko-KR" sz="1400" ker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Poppins"/>
              </a:rPr>
              <a:t>'h','e','l','o'</a:t>
            </a:r>
            <a:r>
              <a:rPr lang="ko-KR" altLang="en-US" sz="1400" ker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Poppins"/>
              </a:rPr>
              <a:t>를 벡터로 변환하면, </a:t>
            </a:r>
            <a:endParaRPr lang="ko-KR" altLang="en-US" sz="1400" kern="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  <a:cs typeface="Poppins"/>
            </a:endParaRPr>
          </a:p>
          <a:p>
            <a:pPr algn="ctr">
              <a:lnSpc>
                <a:spcPct val="50000"/>
              </a:lnSpc>
              <a:defRPr lang="ko-KR" altLang="en-US"/>
            </a:pPr>
            <a:r>
              <a:rPr lang="ko-KR" altLang="en-US" sz="1400" ker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Poppins"/>
              </a:rPr>
              <a:t>[1,0,0,0],[0,1,0,0],[0,0,1,0],[0,0,0,1]이 된다.</a:t>
            </a:r>
            <a:endParaRPr lang="ko-KR" altLang="en-US" sz="1400" kern="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  <a:cs typeface="Poppins"/>
            </a:endParaRPr>
          </a:p>
          <a:p>
            <a:pPr algn="ctr">
              <a:lnSpc>
                <a:spcPct val="50000"/>
              </a:lnSpc>
              <a:defRPr lang="ko-KR" altLang="en-US"/>
            </a:pPr>
            <a:r>
              <a:rPr lang="ko-KR" altLang="en-US" sz="1400" ker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Poppins"/>
              </a:rPr>
              <a:t>초기값으로 [1,0,0,0]</a:t>
            </a:r>
            <a:r>
              <a:rPr lang="en-US" altLang="ko-KR" sz="1400" ker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Poppins"/>
              </a:rPr>
              <a:t>('h')</a:t>
            </a:r>
            <a:r>
              <a:rPr lang="ko-KR" altLang="en-US" sz="1400" ker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Poppins"/>
              </a:rPr>
              <a:t>를 넣는데, 이때 </a:t>
            </a:r>
            <a:r>
              <a:rPr lang="en-US" altLang="ko-KR" sz="1400" ker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Poppins"/>
              </a:rPr>
              <a:t>h0</a:t>
            </a:r>
            <a:r>
              <a:rPr lang="ko-KR" altLang="en-US" sz="1400" ker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Poppins"/>
              </a:rPr>
              <a:t>의 </a:t>
            </a:r>
            <a:endParaRPr lang="ko-KR" altLang="en-US" sz="1400" kern="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  <a:cs typeface="Poppins"/>
            </a:endParaRPr>
          </a:p>
          <a:p>
            <a:pPr algn="ctr">
              <a:lnSpc>
                <a:spcPct val="50000"/>
              </a:lnSpc>
              <a:defRPr lang="ko-KR" altLang="en-US"/>
            </a:pPr>
            <a:r>
              <a:rPr lang="ko-KR" altLang="en-US" sz="1400" ker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Poppins"/>
              </a:rPr>
              <a:t>값이 존재하지 않으므로 랜덤한 값을 대입한다.</a:t>
            </a:r>
            <a:endParaRPr lang="ko-KR" altLang="en-US" sz="1400" kern="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  <a:cs typeface="Poppins"/>
            </a:endParaRPr>
          </a:p>
          <a:p>
            <a:pPr algn="ctr">
              <a:lnSpc>
                <a:spcPct val="50000"/>
              </a:lnSpc>
              <a:defRPr lang="ko-KR" altLang="en-US"/>
            </a:pPr>
            <a:r>
              <a:rPr lang="ko-KR" altLang="en-US" sz="1400" ker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Poppins"/>
              </a:rPr>
              <a:t>이를 통하여 </a:t>
            </a:r>
            <a:r>
              <a:rPr lang="en-US" altLang="ko-KR" sz="1400" ker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Poppins"/>
              </a:rPr>
              <a:t>h</a:t>
            </a:r>
            <a:r>
              <a:rPr lang="ko-KR" altLang="en-US" sz="1400" ker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Poppins"/>
              </a:rPr>
              <a:t>1,</a:t>
            </a:r>
            <a:r>
              <a:rPr lang="en-US" altLang="ko-KR" sz="1400" ker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Poppins"/>
              </a:rPr>
              <a:t>y1</a:t>
            </a:r>
            <a:r>
              <a:rPr lang="ko-KR" altLang="en-US" sz="1400" ker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Poppins"/>
              </a:rPr>
              <a:t>의 값을 생성하고, 다음 단계도</a:t>
            </a:r>
            <a:endParaRPr lang="ko-KR" altLang="en-US" sz="1400" kern="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  <a:cs typeface="Poppins"/>
            </a:endParaRPr>
          </a:p>
          <a:p>
            <a:pPr algn="ctr">
              <a:lnSpc>
                <a:spcPct val="50000"/>
              </a:lnSpc>
              <a:defRPr lang="ko-KR" altLang="en-US"/>
            </a:pPr>
            <a:r>
              <a:rPr lang="ko-KR" altLang="en-US" sz="1400" ker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Poppins"/>
              </a:rPr>
              <a:t>마찬가지의 방법으로 갱신한다. </a:t>
            </a:r>
            <a:endParaRPr lang="ko-KR" altLang="en-US" sz="1400" kern="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  <a:cs typeface="Poppins"/>
            </a:endParaRPr>
          </a:p>
        </p:txBody>
      </p:sp>
      <p:pic>
        <p:nvPicPr>
          <p:cNvPr id="5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69687" y="2310261"/>
            <a:ext cx="4960004" cy="397214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/>
          <p:nvPr/>
        </p:nvSpPr>
        <p:spPr>
          <a:xfrm>
            <a:off x="2261937" y="1189751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lang="ko-KR" altLang="en-US"/>
            </a:pPr>
            <a:r>
              <a:rPr lang="en-US" altLang="ko-KR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RNN(LSTM)</a:t>
            </a:r>
            <a:endParaRPr lang="en-US" altLang="ko-KR" b="1" spc="100">
              <a:solidFill>
                <a:schemeClr val="bg2">
                  <a:lumMod val="25000"/>
                </a:schemeClr>
              </a:solidFill>
              <a:latin typeface="Poppins SemiBold"/>
              <a:ea typeface="Lato"/>
              <a:cs typeface="Poppins SemiBold"/>
            </a:endParaRPr>
          </a:p>
          <a:p>
            <a:pPr algn="ctr">
              <a:defRPr lang="ko-KR" altLang="en-US"/>
            </a:pPr>
            <a:endParaRPr lang="en-US" sz="4000" b="1" spc="100">
              <a:solidFill>
                <a:schemeClr val="bg2">
                  <a:lumMod val="25000"/>
                </a:schemeClr>
              </a:solidFill>
              <a:latin typeface="Nixie"/>
              <a:ea typeface="Lato"/>
              <a:cs typeface="Poppins SemiBold"/>
            </a:endParaRPr>
          </a:p>
          <a:p>
            <a:pPr algn="ctr">
              <a:defRPr lang="ko-KR" altLang="en-US"/>
            </a:pPr>
            <a:endParaRPr lang="ru-RU" sz="4000" b="1" spc="100">
              <a:solidFill>
                <a:schemeClr val="bg2">
                  <a:lumMod val="25000"/>
                </a:schemeClr>
              </a:solidFill>
              <a:latin typeface="Nixie"/>
              <a:ea typeface="Lato"/>
              <a:cs typeface="Poppins SemiBold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652686" y="1874677"/>
            <a:ext cx="526983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lang="ko-KR" altLang="en-US"/>
            </a:pPr>
            <a:r>
              <a:rPr lang="en-US" altLang="ko-KR" sz="110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Long short-term memory</a:t>
            </a:r>
            <a:endParaRPr lang="en-US" altLang="ko-KR" sz="110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</p:txBody>
      </p:sp>
      <p:sp>
        <p:nvSpPr>
          <p:cNvPr id="38" name="Текст 11"/>
          <p:cNvSpPr txBox="1"/>
          <p:nvPr/>
        </p:nvSpPr>
        <p:spPr>
          <a:xfrm>
            <a:off x="6825511" y="2870171"/>
            <a:ext cx="4563969" cy="31477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50000"/>
              </a:lnSpc>
              <a:defRPr lang="ko-KR" altLang="en-US"/>
            </a:pPr>
            <a:endParaRPr lang="ko-KR" altLang="en-US" sz="1100" kern="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  <a:cs typeface="Poppins"/>
            </a:endParaRPr>
          </a:p>
          <a:p>
            <a:pPr algn="ctr">
              <a:lnSpc>
                <a:spcPct val="50000"/>
              </a:lnSpc>
              <a:defRPr lang="ko-KR" altLang="en-US"/>
            </a:pPr>
            <a:r>
              <a:rPr lang="en-US" altLang="ko-KR" sz="1400" b="1" ker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Poppins"/>
              </a:rPr>
              <a:t>RNN</a:t>
            </a:r>
            <a:r>
              <a:rPr lang="ko-KR" altLang="en-US" sz="1400" b="1" ker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Poppins"/>
              </a:rPr>
              <a:t>의 문제점</a:t>
            </a:r>
            <a:endParaRPr lang="ko-KR" altLang="en-US" sz="1400" b="1" kern="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  <a:cs typeface="Poppins"/>
            </a:endParaRPr>
          </a:p>
          <a:p>
            <a:pPr algn="ctr">
              <a:lnSpc>
                <a:spcPct val="50000"/>
              </a:lnSpc>
              <a:defRPr lang="ko-KR" altLang="en-US"/>
            </a:pPr>
            <a:r>
              <a:rPr lang="ko-KR" altLang="en-US" sz="1400" ker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Poppins"/>
              </a:rPr>
              <a:t>관련 정보와 그 정보를 사용하는 지점 사이 거리가 멀 경우</a:t>
            </a:r>
            <a:endParaRPr lang="ko-KR" altLang="en-US" sz="1400" kern="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  <a:cs typeface="Poppins"/>
            </a:endParaRPr>
          </a:p>
          <a:p>
            <a:pPr algn="ctr">
              <a:lnSpc>
                <a:spcPct val="50000"/>
              </a:lnSpc>
              <a:defRPr lang="ko-KR" altLang="en-US"/>
            </a:pPr>
            <a:r>
              <a:rPr lang="ko-KR" altLang="en-US" sz="1400" ker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Poppins"/>
              </a:rPr>
              <a:t> 역전파시 학습능력이 크게 저하된다. 이를 vanishing </a:t>
            </a:r>
            <a:endParaRPr lang="ko-KR" altLang="en-US" sz="1400" kern="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  <a:cs typeface="Poppins"/>
            </a:endParaRPr>
          </a:p>
          <a:p>
            <a:pPr algn="ctr">
              <a:lnSpc>
                <a:spcPct val="50000"/>
              </a:lnSpc>
              <a:defRPr lang="ko-KR" altLang="en-US"/>
            </a:pPr>
            <a:r>
              <a:rPr lang="ko-KR" altLang="en-US" sz="1400" ker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Poppins"/>
              </a:rPr>
              <a:t>gradient problem이라 한다.</a:t>
            </a:r>
            <a:endParaRPr lang="ko-KR" altLang="en-US" sz="1400" kern="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  <a:cs typeface="Poppins"/>
            </a:endParaRPr>
          </a:p>
          <a:p>
            <a:pPr algn="ctr">
              <a:lnSpc>
                <a:spcPct val="50000"/>
              </a:lnSpc>
              <a:defRPr lang="ko-KR" altLang="en-US"/>
            </a:pPr>
            <a:endParaRPr lang="ko-KR" altLang="en-US" sz="1400" kern="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  <a:cs typeface="Poppins"/>
            </a:endParaRPr>
          </a:p>
        </p:txBody>
      </p:sp>
      <p:pic>
        <p:nvPicPr>
          <p:cNvPr id="57" name=""/>
          <p:cNvPicPr>
            <a:picLocks noChangeAspect="1"/>
          </p:cNvPicPr>
          <p:nvPr/>
        </p:nvPicPr>
        <p:blipFill rotWithShape="1">
          <a:blip r:embed="rId2"/>
          <a:srcRect b="11370"/>
          <a:stretch>
            <a:fillRect/>
          </a:stretch>
        </p:blipFill>
        <p:spPr>
          <a:xfrm>
            <a:off x="990331" y="2523490"/>
            <a:ext cx="5496944" cy="3150558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/>
          <p:nvPr/>
        </p:nvSpPr>
        <p:spPr>
          <a:xfrm>
            <a:off x="2261937" y="1189751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lang="ko-KR" altLang="en-US"/>
            </a:pPr>
            <a:r>
              <a:rPr lang="en-US" altLang="ko-KR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RNN(LSTM)</a:t>
            </a:r>
            <a:endParaRPr lang="en-US" altLang="ko-KR" b="1" spc="100">
              <a:solidFill>
                <a:schemeClr val="bg2">
                  <a:lumMod val="25000"/>
                </a:schemeClr>
              </a:solidFill>
              <a:latin typeface="Poppins SemiBold"/>
              <a:ea typeface="Lato"/>
              <a:cs typeface="Poppins SemiBold"/>
            </a:endParaRPr>
          </a:p>
          <a:p>
            <a:pPr algn="ctr">
              <a:defRPr lang="ko-KR" altLang="en-US"/>
            </a:pPr>
            <a:endParaRPr lang="en-US" sz="4000" b="1" spc="100">
              <a:solidFill>
                <a:schemeClr val="bg2">
                  <a:lumMod val="25000"/>
                </a:schemeClr>
              </a:solidFill>
              <a:latin typeface="Nixie"/>
              <a:ea typeface="Lato"/>
              <a:cs typeface="Poppins SemiBold"/>
            </a:endParaRPr>
          </a:p>
          <a:p>
            <a:pPr algn="ctr">
              <a:defRPr lang="ko-KR" altLang="en-US"/>
            </a:pPr>
            <a:endParaRPr lang="ru-RU" sz="4000" b="1" spc="100">
              <a:solidFill>
                <a:schemeClr val="bg2">
                  <a:lumMod val="25000"/>
                </a:schemeClr>
              </a:solidFill>
              <a:latin typeface="Nixie"/>
              <a:ea typeface="Lato"/>
              <a:cs typeface="Poppins SemiBold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652686" y="1874677"/>
            <a:ext cx="526983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lang="ko-KR" altLang="en-US"/>
            </a:pPr>
            <a:r>
              <a:rPr lang="en-US" altLang="ko-KR" sz="110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Long short-term memory</a:t>
            </a:r>
            <a:endParaRPr lang="en-US" altLang="ko-KR" sz="110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</p:txBody>
      </p:sp>
      <p:sp>
        <p:nvSpPr>
          <p:cNvPr id="38" name="Текст 11"/>
          <p:cNvSpPr txBox="1"/>
          <p:nvPr/>
        </p:nvSpPr>
        <p:spPr>
          <a:xfrm>
            <a:off x="6825511" y="2870171"/>
            <a:ext cx="4563969" cy="31477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50000"/>
              </a:lnSpc>
              <a:defRPr lang="ko-KR" altLang="en-US"/>
            </a:pPr>
            <a:endParaRPr lang="ko-KR" altLang="en-US" sz="1100" kern="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  <a:cs typeface="Poppins"/>
            </a:endParaRPr>
          </a:p>
          <a:p>
            <a:pPr algn="ctr">
              <a:lnSpc>
                <a:spcPct val="50000"/>
              </a:lnSpc>
              <a:defRPr lang="ko-KR" altLang="en-US"/>
            </a:pPr>
            <a:r>
              <a:rPr lang="en-US" altLang="ko-KR" sz="1400" ker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Poppins"/>
              </a:rPr>
              <a:t>RNN</a:t>
            </a:r>
            <a:r>
              <a:rPr lang="ko-KR" altLang="en-US" sz="1400" ker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Poppins"/>
              </a:rPr>
              <a:t>의 문제점을 해결하기위해 </a:t>
            </a:r>
            <a:r>
              <a:rPr lang="en-US" altLang="ko-KR" sz="1400" ker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Poppins"/>
              </a:rPr>
              <a:t>RNN</a:t>
            </a:r>
            <a:r>
              <a:rPr lang="ko-KR" altLang="en-US" sz="1400" ker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Poppins"/>
              </a:rPr>
              <a:t>의 은닉층에 </a:t>
            </a:r>
            <a:r>
              <a:rPr lang="en-US" altLang="ko-KR" sz="1400" ker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Poppins"/>
              </a:rPr>
              <a:t>cell state</a:t>
            </a:r>
            <a:endParaRPr lang="ko-KR" altLang="en-US" sz="1400" kern="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  <a:cs typeface="Poppins"/>
            </a:endParaRPr>
          </a:p>
          <a:p>
            <a:pPr algn="ctr">
              <a:lnSpc>
                <a:spcPct val="50000"/>
              </a:lnSpc>
              <a:defRPr lang="ko-KR" altLang="en-US"/>
            </a:pPr>
            <a:r>
              <a:rPr lang="ko-KR" altLang="en-US" sz="1400" ker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Poppins"/>
              </a:rPr>
              <a:t>를 추가한 </a:t>
            </a:r>
            <a:r>
              <a:rPr lang="en-US" altLang="ko-KR" sz="1400" ker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Poppins"/>
              </a:rPr>
              <a:t>LSTM</a:t>
            </a:r>
            <a:r>
              <a:rPr lang="ko-KR" altLang="en-US" sz="1400" ker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Poppins"/>
              </a:rPr>
              <a:t>이 고안되었다.</a:t>
            </a:r>
            <a:endParaRPr lang="ko-KR" altLang="en-US" sz="1400" kern="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  <a:cs typeface="Poppins"/>
            </a:endParaRPr>
          </a:p>
          <a:p>
            <a:pPr algn="ctr">
              <a:lnSpc>
                <a:spcPct val="50000"/>
              </a:lnSpc>
              <a:defRPr lang="ko-KR" altLang="en-US"/>
            </a:pPr>
            <a:endParaRPr lang="ko-KR" altLang="en-US" sz="1400" kern="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  <a:cs typeface="Poppins"/>
            </a:endParaRPr>
          </a:p>
        </p:txBody>
      </p:sp>
      <p:pic>
        <p:nvPicPr>
          <p:cNvPr id="5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3602" y="2324946"/>
            <a:ext cx="5086312" cy="4003894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0"/>
            <a:ext cx="12191999" cy="6857999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ru-RU"/>
          </a:p>
        </p:txBody>
      </p:sp>
      <p:sp>
        <p:nvSpPr>
          <p:cNvPr id="5" name="Заголовок 1"/>
          <p:cNvSpPr txBox="1"/>
          <p:nvPr/>
        </p:nvSpPr>
        <p:spPr>
          <a:xfrm>
            <a:off x="3216341" y="3259228"/>
            <a:ext cx="5759319" cy="65714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lang="ko-KR" altLang="en-US"/>
            </a:pPr>
            <a:r>
              <a:rPr lang="en-US" sz="4800" b="0" spc="100">
                <a:latin typeface="Poppins SemiBold"/>
                <a:ea typeface="Lato"/>
                <a:cs typeface="Poppins SemiBold"/>
              </a:rPr>
              <a:t>THANK YOU</a:t>
            </a:r>
            <a:endParaRPr lang="en-US" sz="4800" b="1" spc="100">
              <a:latin typeface="Poppins SemiBold"/>
              <a:ea typeface="Lato"/>
              <a:cs typeface="Poppi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diakov.net</ep:Company>
  <ep:Words>351</ep:Words>
  <ep:PresentationFormat>와이드스크린</ep:PresentationFormat>
  <ep:Paragraphs>83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Специальное оформление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2016-05-17T07:43:39.000</dcterms:created>
  <dc:creator>DELIGHT</dc:creator>
  <cp:lastModifiedBy>SEC</cp:lastModifiedBy>
  <dcterms:modified xsi:type="dcterms:W3CDTF">2018-09-03T11:57:19.775</dcterms:modified>
  <cp:revision>687</cp:revision>
  <dc:title>Презентация PowerPoint</dc:title>
</cp:coreProperties>
</file>