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2" r:id="rId3"/>
    <p:sldId id="268" r:id="rId4"/>
    <p:sldId id="257" r:id="rId5"/>
    <p:sldId id="258" r:id="rId6"/>
    <p:sldId id="260" r:id="rId7"/>
    <p:sldId id="261" r:id="rId8"/>
    <p:sldId id="259" r:id="rId9"/>
    <p:sldId id="263" r:id="rId10"/>
    <p:sldId id="270" r:id="rId11"/>
    <p:sldId id="264" r:id="rId12"/>
    <p:sldId id="267" r:id="rId13"/>
    <p:sldId id="265" r:id="rId14"/>
    <p:sldId id="266" r:id="rId15"/>
    <p:sldId id="272" r:id="rId16"/>
    <p:sldId id="273" r:id="rId17"/>
    <p:sldId id="275" r:id="rId18"/>
    <p:sldId id="269" r:id="rId19"/>
    <p:sldId id="271" r:id="rId20"/>
    <p:sldId id="27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376" autoAdjust="0"/>
  </p:normalViewPr>
  <p:slideViewPr>
    <p:cSldViewPr snapToGrid="0">
      <p:cViewPr varScale="1">
        <p:scale>
          <a:sx n="53" d="100"/>
          <a:sy n="53" d="100"/>
        </p:scale>
        <p:origin x="10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6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8E00D-881C-40A7-B653-FF866F06B21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1561F-CCEE-4AC7-BE38-3E4BDCE09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545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1561F-CCEE-4AC7-BE38-3E4BDCE0940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824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13294-A1AA-4108-B5C7-7CE5711DE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E6B523-0500-498C-B361-61C256688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1CA0C-1770-49B9-BA82-8FFAD0427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D4DD-1B3A-46D1-95B2-E198E2BFBE77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9FF510-CB24-4EDB-8CD6-1C55436DE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0B40C-B10D-49BB-9AAC-98FE2F364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D668-2680-4E97-A662-784043DB8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55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05275-EE5D-4740-BEDF-14FF68495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A09FDD-292D-445B-94FD-8D258722E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D75EAE-7235-42FF-8A33-F0571270D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D4DD-1B3A-46D1-95B2-E198E2BFBE77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48FC4-F2B3-44AB-8AD1-DE3A9789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59E25F-39A8-4A10-9613-6338142E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D668-2680-4E97-A662-784043DB8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6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94090E-36F0-4C01-9E0A-D0D04CDA4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6E94F8-997B-407F-9B09-973210B45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1CA192-10F8-4D3D-86E0-3194FD283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D4DD-1B3A-46D1-95B2-E198E2BFBE77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135C6A-CAC5-4FA6-9DC2-F4528874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F4C582-740E-4FBF-A6F6-482691E0E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D668-2680-4E97-A662-784043DB8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08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BD3FE-42BF-46E8-B4C0-39282D2E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96E9A-A2A4-4F88-A890-776232DA5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E47A86-1767-4F82-A0AB-8085E3B4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D4DD-1B3A-46D1-95B2-E198E2BFBE77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9886D7-74BA-4A13-95AC-649ACB11F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208ADF-04DC-4E2C-9D7C-19A82E91B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D668-2680-4E97-A662-784043DB8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56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10F2F-C6F4-46B1-A118-26BB3E51B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EDB33A-9391-4478-B019-262DAB4BD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68129-A5BE-4EFB-99D7-DEFEE20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D4DD-1B3A-46D1-95B2-E198E2BFBE77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EDF594-0E1D-4120-960D-02AD3CD1A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54D2B0-9763-4D4E-9CD5-1AF4BDE1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D668-2680-4E97-A662-784043DB8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112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B41CE-DD8A-4331-AB16-F0B4C920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DBE729-CC12-482E-9361-B048794332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B28C32-26FB-4DCF-85B4-41DC654E8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7F562F-1AD5-4CEA-BB22-3D37BEF2D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D4DD-1B3A-46D1-95B2-E198E2BFBE77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3D7B2B-83D1-401F-8807-9402B7987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2BB9DD-6E04-443F-811E-808B4A50B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D668-2680-4E97-A662-784043DB8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48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16995-A219-404C-8A89-F916766E4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6818BD-5CC5-4DC2-A32D-397B2812B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61B8B6-AC58-44C9-806F-23D1F8DE1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337EF4-161B-4537-881E-F41540AE0D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7A21CA-0359-4894-A04A-292DACC3A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798058-624A-4E09-BB31-583EDDF07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D4DD-1B3A-46D1-95B2-E198E2BFBE77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1B6730-190E-45ED-86D7-A4DA044CB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AE41ED-D6BD-4965-94FA-D17F9D9B8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D668-2680-4E97-A662-784043DB8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259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7C1F9-B9C3-41A9-A6DB-29DACEF34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7524C2-DF30-445A-AE10-D3B8053A8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D4DD-1B3A-46D1-95B2-E198E2BFBE77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971A53-8C79-45F2-BB2A-D07639B5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B349DB-BD8D-495D-825D-2A90309A1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D668-2680-4E97-A662-784043DB8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661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2690CC-1854-4157-85D5-CBC28DC53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D4DD-1B3A-46D1-95B2-E198E2BFBE77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81E78E-F3A6-42F8-930E-049F34D0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9347F8-90FE-4C10-A86C-5F68FE6C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D668-2680-4E97-A662-784043DB8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96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09043-9791-4B79-931B-102CC8EE0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CCE7C9-1A85-4891-8469-1F3C1A712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511875-DDD6-4A79-B040-41442F8AF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697086-5456-4752-86E3-EF47CC5F1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D4DD-1B3A-46D1-95B2-E198E2BFBE77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2367A9-97E4-4C5E-AF27-F5468915A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6C3702-38AB-4631-96DC-9D03FF21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D668-2680-4E97-A662-784043DB8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09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A247E-817C-40E0-B9CB-032DD1FE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5EDFA4-A425-44BC-974B-48F4A8DC83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BA5815-F67B-46BD-9938-B0AD96E7A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91FC9F-2DCA-4195-8B9F-E8C9178A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D4DD-1B3A-46D1-95B2-E198E2BFBE77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BAF690-8420-43CD-AAB3-A083450ED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BAEC0D-2C34-4796-8E1F-87A1952FD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D668-2680-4E97-A662-784043DB8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97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68296F-19CF-4C52-A00F-3F024304A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761A82-B77F-4077-BFF7-EFE83D407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4305C8-3E67-4C4C-8CA2-57E984477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9D4DD-1B3A-46D1-95B2-E198E2BFBE77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D8E6A6-9F66-4572-A745-D4EF25776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612644-E6DF-419D-89E7-6910D34AB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FD668-2680-4E97-A662-784043DB8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27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F9A08-5399-4920-8143-23AFE46AB5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Kostar" panose="02020601020101020101" pitchFamily="18" charset="-127"/>
                <a:ea typeface="Kostar" panose="02020601020101020101" pitchFamily="18" charset="-127"/>
              </a:rPr>
              <a:t>Linear</a:t>
            </a:r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 </a:t>
            </a:r>
            <a:r>
              <a:rPr lang="en-US" altLang="ko-KR" dirty="0">
                <a:latin typeface="Kostar" panose="02020601020101020101" pitchFamily="18" charset="-127"/>
                <a:ea typeface="Kostar" panose="02020601020101020101" pitchFamily="18" charset="-127"/>
              </a:rPr>
              <a:t>Regression</a:t>
            </a:r>
            <a:endParaRPr lang="ko-KR" altLang="en-US" dirty="0">
              <a:latin typeface="Kostar" panose="02020601020101020101" pitchFamily="18" charset="-127"/>
              <a:ea typeface="Kostar" panose="02020601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2A4FAF-FB46-4CC0-9CCA-BE249A801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선형 회귀</a:t>
            </a:r>
          </a:p>
        </p:txBody>
      </p:sp>
    </p:spTree>
    <p:extLst>
      <p:ext uri="{BB962C8B-B14F-4D97-AF65-F5344CB8AC3E}">
        <p14:creationId xmlns:p14="http://schemas.microsoft.com/office/powerpoint/2010/main" val="3078749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9DA3E-13E2-45A1-843F-15C33798D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latin typeface="Kostar" panose="02020601020101020101" pitchFamily="18" charset="-127"/>
                <a:ea typeface="Kostar" panose="02020601020101020101" pitchFamily="18" charset="-127"/>
              </a:rPr>
              <a:t>Cost </a:t>
            </a:r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함수의 최솟값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CAA66A-EEBA-419A-BB39-9D6E96DE2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862" y="1872805"/>
            <a:ext cx="44862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65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latin typeface="Kostar" panose="02020601020101020101" pitchFamily="18" charset="-127"/>
                <a:ea typeface="Kostar" panose="02020601020101020101" pitchFamily="18" charset="-127"/>
              </a:rPr>
              <a:t>Gradient Descent</a:t>
            </a:r>
            <a:endParaRPr lang="ko-KR" altLang="en-US" dirty="0">
              <a:latin typeface="Kostar" panose="02020601020101020101" pitchFamily="18" charset="-127"/>
              <a:ea typeface="Kostar" panose="02020601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9782"/>
            <a:ext cx="5095875" cy="35147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75" y="2055668"/>
            <a:ext cx="5343525" cy="12382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20735" y="6030829"/>
            <a:ext cx="399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star" panose="02020601020101020101" pitchFamily="18" charset="-127"/>
                <a:ea typeface="Kostar" panose="02020601020101020101" pitchFamily="18" charset="-127"/>
              </a:rPr>
              <a:t>&lt;</a:t>
            </a:r>
            <a:r>
              <a:rPr lang="el-GR" altLang="ko-KR" dirty="0">
                <a:latin typeface="Kostar" panose="02020601020101020101" pitchFamily="18" charset="-127"/>
                <a:ea typeface="Kostar" panose="02020601020101020101" pitchFamily="18" charset="-127"/>
              </a:rPr>
              <a:t> θ </a:t>
            </a:r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의 변화에 따른 </a:t>
            </a:r>
            <a:r>
              <a:rPr lang="ko-KR" altLang="en-US" dirty="0" err="1">
                <a:latin typeface="Kostar" panose="02020601020101020101" pitchFamily="18" charset="-127"/>
                <a:ea typeface="Kostar" panose="02020601020101020101" pitchFamily="18" charset="-127"/>
              </a:rPr>
              <a:t>비용함수의</a:t>
            </a:r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 값</a:t>
            </a:r>
            <a:r>
              <a:rPr lang="en-US" altLang="ko-KR" dirty="0">
                <a:latin typeface="Kostar" panose="02020601020101020101" pitchFamily="18" charset="-127"/>
                <a:ea typeface="Kostar" panose="02020601020101020101" pitchFamily="18" charset="-127"/>
              </a:rPr>
              <a:t>&gt;</a:t>
            </a:r>
            <a:endParaRPr lang="ko-KR" altLang="en-US" dirty="0">
              <a:latin typeface="Kostar" panose="02020601020101020101" pitchFamily="18" charset="-127"/>
              <a:ea typeface="Kostar" panose="02020601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74130" y="1503846"/>
            <a:ext cx="4081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Kostar" panose="02020601020101020101" pitchFamily="18" charset="-127"/>
                <a:ea typeface="Kostar" panose="02020601020101020101" pitchFamily="18" charset="-127"/>
              </a:rPr>
              <a:t>α</a:t>
            </a:r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는 계수</a:t>
            </a:r>
            <a:r>
              <a:rPr lang="en-US" altLang="ko-KR" dirty="0">
                <a:latin typeface="Kostar" panose="02020601020101020101" pitchFamily="18" charset="-127"/>
                <a:ea typeface="Kostar" panose="02020601020101020101" pitchFamily="18" charset="-127"/>
              </a:rPr>
              <a:t>(Learning rate)</a:t>
            </a:r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로</a:t>
            </a:r>
            <a:r>
              <a:rPr lang="en-US" altLang="ko-KR" dirty="0">
                <a:latin typeface="Kostar" panose="02020601020101020101" pitchFamily="18" charset="-127"/>
                <a:ea typeface="Kostar" panose="02020601020101020101" pitchFamily="18" charset="-127"/>
              </a:rPr>
              <a:t>, </a:t>
            </a:r>
          </a:p>
          <a:p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너무 작거나 크면 안된다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0" y="4630189"/>
            <a:ext cx="338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최솟값에 도달할 때까지 반복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925" y="2505507"/>
            <a:ext cx="50863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4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star" panose="02020601020101020101" pitchFamily="18" charset="-127"/>
                <a:ea typeface="Kostar" panose="02020601020101020101" pitchFamily="18" charset="-127"/>
              </a:rPr>
              <a:t>Learning rate (</a:t>
            </a:r>
            <a:r>
              <a:rPr lang="el-GR" altLang="ko-KR" dirty="0">
                <a:latin typeface="Kostar" panose="02020601020101020101" pitchFamily="18" charset="-127"/>
                <a:ea typeface="Kostar" panose="02020601020101020101" pitchFamily="18" charset="-127"/>
              </a:rPr>
              <a:t>α</a:t>
            </a:r>
            <a:r>
              <a:rPr lang="en-US" altLang="ko-KR" dirty="0">
                <a:latin typeface="Kostar" panose="02020601020101020101" pitchFamily="18" charset="-127"/>
                <a:ea typeface="Kostar" panose="02020601020101020101" pitchFamily="18" charset="-127"/>
              </a:rPr>
              <a:t>)</a:t>
            </a:r>
            <a:endParaRPr lang="ko-KR" altLang="en-US" dirty="0">
              <a:latin typeface="Kostar" panose="02020601020101020101" pitchFamily="18" charset="-127"/>
              <a:ea typeface="Kostar" panose="02020601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1609725"/>
            <a:ext cx="9572625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83077" y="5471712"/>
            <a:ext cx="369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Kostar" panose="02020601020101020101" pitchFamily="18" charset="-127"/>
                <a:ea typeface="Kostar" panose="02020601020101020101" pitchFamily="18" charset="-127"/>
              </a:rPr>
              <a:t>α</a:t>
            </a:r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값이 작으면 시간이 </a:t>
            </a:r>
            <a:r>
              <a:rPr lang="ko-KR" altLang="en-US" dirty="0" err="1">
                <a:latin typeface="Kostar" panose="02020601020101020101" pitchFamily="18" charset="-127"/>
                <a:ea typeface="Kostar" panose="02020601020101020101" pitchFamily="18" charset="-127"/>
              </a:rPr>
              <a:t>오래걸린다</a:t>
            </a:r>
            <a:endParaRPr lang="ko-KR" altLang="en-US" dirty="0">
              <a:latin typeface="Kostar" panose="02020601020101020101" pitchFamily="18" charset="-127"/>
              <a:ea typeface="Kostar" panose="02020601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977265-E730-4EA2-9C27-638AE1095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599" y="365125"/>
            <a:ext cx="4406713" cy="10211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14FD72-574F-4175-AD4C-8B5962D3DABC}"/>
              </a:ext>
            </a:extLst>
          </p:cNvPr>
          <p:cNvSpPr txBox="1"/>
          <p:nvPr/>
        </p:nvSpPr>
        <p:spPr>
          <a:xfrm>
            <a:off x="6832470" y="5483918"/>
            <a:ext cx="452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Kostar" panose="02020601020101020101" pitchFamily="18" charset="-127"/>
                <a:ea typeface="Kostar" panose="02020601020101020101" pitchFamily="18" charset="-127"/>
              </a:rPr>
              <a:t>α</a:t>
            </a:r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값이 크면 결과가 엉뚱하게 나올 수 있다</a:t>
            </a:r>
          </a:p>
        </p:txBody>
      </p:sp>
    </p:spTree>
    <p:extLst>
      <p:ext uri="{BB962C8B-B14F-4D97-AF65-F5344CB8AC3E}">
        <p14:creationId xmlns:p14="http://schemas.microsoft.com/office/powerpoint/2010/main" val="3598684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결과는</a:t>
            </a:r>
            <a:r>
              <a:rPr lang="en-US" altLang="ko-KR" dirty="0">
                <a:latin typeface="Kostar" panose="02020601020101020101" pitchFamily="18" charset="-127"/>
                <a:ea typeface="Kostar" panose="02020601020101020101" pitchFamily="18" charset="-127"/>
              </a:rPr>
              <a:t>?</a:t>
            </a:r>
            <a:endParaRPr lang="ko-KR" altLang="en-US" dirty="0">
              <a:latin typeface="Kostar" panose="02020601020101020101" pitchFamily="18" charset="-127"/>
              <a:ea typeface="Kostar" panose="02020601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372" y="1569287"/>
            <a:ext cx="9191625" cy="4600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46324" y="1690688"/>
            <a:ext cx="370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92D050"/>
                </a:solidFill>
                <a:latin typeface="Kostar" panose="02020601020101020101" pitchFamily="18" charset="-127"/>
                <a:ea typeface="Kostar" panose="02020601020101020101" pitchFamily="18" charset="-127"/>
              </a:rPr>
              <a:t>Linear Regression Line</a:t>
            </a:r>
            <a:endParaRPr lang="ko-KR" altLang="en-US" dirty="0">
              <a:solidFill>
                <a:srgbClr val="92D050"/>
              </a:solidFill>
              <a:latin typeface="Kostar" panose="02020601020101020101" pitchFamily="18" charset="-127"/>
              <a:ea typeface="Kostar" panose="02020601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2421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latin typeface="Kostar" panose="02020601020101020101" pitchFamily="18" charset="-127"/>
                <a:ea typeface="Kostar" panose="02020601020101020101" pitchFamily="18" charset="-127"/>
              </a:rPr>
              <a:t>Y = </a:t>
            </a:r>
            <a:r>
              <a:rPr lang="en-US" altLang="ko-KR" dirty="0" err="1">
                <a:latin typeface="Kostar" panose="02020601020101020101" pitchFamily="18" charset="-127"/>
                <a:ea typeface="Kostar" panose="02020601020101020101" pitchFamily="18" charset="-127"/>
              </a:rPr>
              <a:t>aX</a:t>
            </a:r>
            <a:r>
              <a:rPr lang="en-US" altLang="ko-KR" dirty="0">
                <a:latin typeface="Kostar" panose="02020601020101020101" pitchFamily="18" charset="-127"/>
                <a:ea typeface="Kostar" panose="02020601020101020101" pitchFamily="18" charset="-127"/>
              </a:rPr>
              <a:t> + b </a:t>
            </a:r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913" y="2152650"/>
            <a:ext cx="9277350" cy="47053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2D55A5-4C6C-4489-A5E5-32F1182507A6}"/>
              </a:ext>
            </a:extLst>
          </p:cNvPr>
          <p:cNvSpPr txBox="1"/>
          <p:nvPr/>
        </p:nvSpPr>
        <p:spPr>
          <a:xfrm>
            <a:off x="7479792" y="1993392"/>
            <a:ext cx="2029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star" panose="02020601020101020101" pitchFamily="18" charset="-127"/>
                <a:ea typeface="Kostar" panose="02020601020101020101" pitchFamily="18" charset="-127"/>
              </a:rPr>
              <a:t>Convex function</a:t>
            </a:r>
            <a:endParaRPr lang="ko-KR" altLang="en-US" dirty="0">
              <a:latin typeface="Kostar" panose="02020601020101020101" pitchFamily="18" charset="-127"/>
              <a:ea typeface="Kostar" panose="02020601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663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17F54-5451-4DB9-8A66-559521CB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변수가 </a:t>
            </a:r>
            <a:r>
              <a:rPr lang="en-US" altLang="ko-KR" dirty="0">
                <a:latin typeface="Kostar" panose="02020601020101020101" pitchFamily="18" charset="-127"/>
                <a:ea typeface="Kostar" panose="02020601020101020101" pitchFamily="18" charset="-127"/>
              </a:rPr>
              <a:t>1</a:t>
            </a:r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개보다 많다면</a:t>
            </a:r>
            <a:r>
              <a:rPr lang="en-US" altLang="ko-KR" dirty="0">
                <a:latin typeface="Kostar" panose="02020601020101020101" pitchFamily="18" charset="-127"/>
                <a:ea typeface="Kostar" panose="02020601020101020101" pitchFamily="18" charset="-127"/>
              </a:rPr>
              <a:t>??</a:t>
            </a:r>
            <a:endParaRPr lang="ko-KR" altLang="en-US" dirty="0">
              <a:latin typeface="Kostar" panose="02020601020101020101" pitchFamily="18" charset="-127"/>
              <a:ea typeface="Kostar" panose="02020601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9F861D-85B8-47BF-B24A-31850A4A8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883" y="3308668"/>
            <a:ext cx="7986405" cy="31842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953A86-749F-4149-BCF7-3C8AAA06CF3A}"/>
              </a:ext>
            </a:extLst>
          </p:cNvPr>
          <p:cNvSpPr txBox="1"/>
          <p:nvPr/>
        </p:nvSpPr>
        <p:spPr>
          <a:xfrm>
            <a:off x="6800089" y="2420714"/>
            <a:ext cx="455371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예를 들어</a:t>
            </a:r>
            <a:r>
              <a:rPr lang="en-US" altLang="ko-KR" dirty="0">
                <a:latin typeface="Kostar" panose="02020601020101020101" pitchFamily="18" charset="-127"/>
                <a:ea typeface="Kostar" panose="02020601020101020101" pitchFamily="18" charset="-127"/>
              </a:rPr>
              <a:t>, x1,</a:t>
            </a:r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 </a:t>
            </a:r>
            <a:r>
              <a:rPr lang="en-US" altLang="ko-KR" dirty="0">
                <a:latin typeface="Kostar" panose="02020601020101020101" pitchFamily="18" charset="-127"/>
                <a:ea typeface="Kostar" panose="02020601020101020101" pitchFamily="18" charset="-127"/>
              </a:rPr>
              <a:t>x2,</a:t>
            </a:r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 </a:t>
            </a:r>
            <a:r>
              <a:rPr lang="en-US" altLang="ko-KR" dirty="0">
                <a:latin typeface="Kostar" panose="02020601020101020101" pitchFamily="18" charset="-127"/>
                <a:ea typeface="Kostar" panose="02020601020101020101" pitchFamily="18" charset="-127"/>
              </a:rPr>
              <a:t>x3</a:t>
            </a:r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 세번의 시험점수를 통해</a:t>
            </a:r>
            <a:endParaRPr lang="en-US" altLang="ko-KR" dirty="0">
              <a:latin typeface="Kostar" panose="02020601020101020101" pitchFamily="18" charset="-127"/>
              <a:ea typeface="Kostar" panose="02020601020101020101" pitchFamily="18" charset="-127"/>
            </a:endParaRPr>
          </a:p>
          <a:p>
            <a:r>
              <a:rPr lang="en-US" altLang="ko-KR" dirty="0">
                <a:latin typeface="Kostar" panose="02020601020101020101" pitchFamily="18" charset="-127"/>
                <a:ea typeface="Kostar" panose="02020601020101020101" pitchFamily="18" charset="-127"/>
              </a:rPr>
              <a:t>final test</a:t>
            </a:r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의 점수를 예측하여라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E8BF30F-D26E-433C-941A-0E3A61728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5712" y="3429000"/>
            <a:ext cx="5324475" cy="1543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927669-68FB-4E7B-A2B5-428BE5E6FDAF}"/>
              </a:ext>
            </a:extLst>
          </p:cNvPr>
          <p:cNvSpPr txBox="1"/>
          <p:nvPr/>
        </p:nvSpPr>
        <p:spPr>
          <a:xfrm>
            <a:off x="8360187" y="3722385"/>
            <a:ext cx="1512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개일 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개일 때</a:t>
            </a:r>
          </a:p>
        </p:txBody>
      </p:sp>
    </p:spTree>
    <p:extLst>
      <p:ext uri="{BB962C8B-B14F-4D97-AF65-F5344CB8AC3E}">
        <p14:creationId xmlns:p14="http://schemas.microsoft.com/office/powerpoint/2010/main" val="213402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80DBEE-49D0-459D-9E5A-3F7198985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latin typeface="Kostar" panose="02020601020101020101" pitchFamily="18" charset="-127"/>
                <a:ea typeface="Kostar" panose="02020601020101020101" pitchFamily="18" charset="-127"/>
              </a:rPr>
              <a:t>Matrix = </a:t>
            </a:r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행렬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421D78-978A-4E1C-9861-70842490A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97" y="1945559"/>
            <a:ext cx="5572593" cy="22855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BDE62F4-0F05-41D5-A416-49C40CCE8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565" y="1930981"/>
            <a:ext cx="5204573" cy="20277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0A000E-83CA-41C6-A5FE-B6F84FE10E94}"/>
              </a:ext>
            </a:extLst>
          </p:cNvPr>
          <p:cNvSpPr txBox="1"/>
          <p:nvPr/>
        </p:nvSpPr>
        <p:spPr>
          <a:xfrm>
            <a:off x="8190099" y="1760893"/>
            <a:ext cx="169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Kostar" panose="02020601020101020101" pitchFamily="18" charset="-127"/>
                <a:ea typeface="Kostar" panose="02020601020101020101" pitchFamily="18" charset="-127"/>
              </a:rPr>
              <a:t>행렬 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0D7C71-0339-4453-A402-A70C1C1EA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430" y="3997325"/>
            <a:ext cx="56673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05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13D42-89E5-460B-A9AB-8343B6694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소감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9DCD4F-F27B-4FA3-9C3A-EE028E6F8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Kostar" panose="02020601020101020101" pitchFamily="18" charset="-127"/>
                <a:ea typeface="Kostar" panose="02020601020101020101" pitchFamily="18" charset="-127"/>
              </a:rPr>
              <a:t>Linear regression</a:t>
            </a:r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이 </a:t>
            </a:r>
            <a:r>
              <a:rPr lang="ko-KR" altLang="en-US" dirty="0" err="1">
                <a:latin typeface="Kostar" panose="02020601020101020101" pitchFamily="18" charset="-127"/>
                <a:ea typeface="Kostar" panose="02020601020101020101" pitchFamily="18" charset="-127"/>
              </a:rPr>
              <a:t>뭔지는</a:t>
            </a:r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 이해가 된다</a:t>
            </a:r>
            <a:endParaRPr lang="en-US" altLang="ko-KR" dirty="0">
              <a:latin typeface="Kostar" panose="02020601020101020101" pitchFamily="18" charset="-127"/>
              <a:ea typeface="Kostar" panose="02020601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행렬이 나오는 부분부터 어렵다고 느꼈다</a:t>
            </a:r>
            <a:endParaRPr lang="en-US" altLang="ko-KR" dirty="0">
              <a:latin typeface="Kostar" panose="02020601020101020101" pitchFamily="18" charset="-127"/>
              <a:ea typeface="Kostar" panose="02020601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Kostar" panose="02020601020101020101" pitchFamily="18" charset="-127"/>
                <a:ea typeface="Kostar" panose="02020601020101020101" pitchFamily="18" charset="-127"/>
              </a:rPr>
              <a:t>Python</a:t>
            </a:r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으로 구현을 </a:t>
            </a:r>
            <a:r>
              <a:rPr lang="ko-KR" altLang="en-US" dirty="0" err="1">
                <a:latin typeface="Kostar" panose="02020601020101020101" pitchFamily="18" charset="-127"/>
                <a:ea typeface="Kostar" panose="02020601020101020101" pitchFamily="18" charset="-127"/>
              </a:rPr>
              <a:t>해보려한다</a:t>
            </a:r>
            <a:endParaRPr lang="ko-KR" altLang="en-US" dirty="0">
              <a:latin typeface="Kostar" panose="02020601020101020101" pitchFamily="18" charset="-127"/>
              <a:ea typeface="Kostar" panose="02020601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1423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5729B-02AE-4DF0-A209-81C10658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청각 장애인 체험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E77974-28BA-4934-B8DA-F489C7756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오후 </a:t>
            </a:r>
            <a:r>
              <a:rPr lang="en-US" altLang="ko-KR" dirty="0">
                <a:latin typeface="Kostar" panose="02020601020101020101" pitchFamily="18" charset="-127"/>
                <a:ea typeface="Kostar" panose="02020601020101020101" pitchFamily="18" charset="-127"/>
              </a:rPr>
              <a:t>7 : 30 ~ </a:t>
            </a:r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오후 </a:t>
            </a:r>
            <a:r>
              <a:rPr lang="en-US" altLang="ko-KR" dirty="0">
                <a:latin typeface="Kostar" panose="02020601020101020101" pitchFamily="18" charset="-127"/>
                <a:ea typeface="Kostar" panose="02020601020101020101" pitchFamily="18" charset="-127"/>
              </a:rPr>
              <a:t>9 : 00  </a:t>
            </a:r>
          </a:p>
          <a:p>
            <a:r>
              <a:rPr lang="en-US" altLang="ko-KR" dirty="0">
                <a:latin typeface="Kostar" panose="02020601020101020101" pitchFamily="18" charset="-127"/>
                <a:ea typeface="Kostar" panose="02020601020101020101" pitchFamily="18" charset="-127"/>
              </a:rPr>
              <a:t> 1</a:t>
            </a:r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시간 </a:t>
            </a:r>
            <a:r>
              <a:rPr lang="en-US" altLang="ko-KR" dirty="0">
                <a:latin typeface="Kostar" panose="02020601020101020101" pitchFamily="18" charset="-127"/>
                <a:ea typeface="Kostar" panose="02020601020101020101" pitchFamily="18" charset="-127"/>
              </a:rPr>
              <a:t>30</a:t>
            </a:r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분 동안 동아리실에서 체험을 해 보았다</a:t>
            </a:r>
          </a:p>
        </p:txBody>
      </p:sp>
    </p:spTree>
    <p:extLst>
      <p:ext uri="{BB962C8B-B14F-4D97-AF65-F5344CB8AC3E}">
        <p14:creationId xmlns:p14="http://schemas.microsoft.com/office/powerpoint/2010/main" val="3803748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2D898-030C-40EB-90F2-5254405AD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불편했던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1794D-59AD-4D84-BB08-2B8F73EE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3491167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대화할 때 </a:t>
            </a:r>
            <a:r>
              <a:rPr lang="ko-KR" altLang="en-US" dirty="0" err="1">
                <a:latin typeface="Kostar" panose="02020601020101020101" pitchFamily="18" charset="-127"/>
                <a:ea typeface="Kostar" panose="02020601020101020101" pitchFamily="18" charset="-127"/>
              </a:rPr>
              <a:t>글로써서</a:t>
            </a:r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 </a:t>
            </a:r>
            <a:r>
              <a:rPr lang="ko-KR" altLang="en-US" dirty="0" err="1">
                <a:latin typeface="Kostar" panose="02020601020101020101" pitchFamily="18" charset="-127"/>
                <a:ea typeface="Kostar" panose="02020601020101020101" pitchFamily="18" charset="-127"/>
              </a:rPr>
              <a:t>말해야한다</a:t>
            </a:r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 </a:t>
            </a:r>
            <a:r>
              <a:rPr lang="en-US" altLang="ko-KR" dirty="0">
                <a:latin typeface="Kostar" panose="02020601020101020101" pitchFamily="18" charset="-127"/>
                <a:ea typeface="Kostar" panose="02020601020101020101" pitchFamily="18" charset="-127"/>
              </a:rPr>
              <a:t>-&gt; </a:t>
            </a:r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대화 속도가 무지무지 느리다  </a:t>
            </a:r>
            <a:endParaRPr lang="en-US" altLang="ko-KR" dirty="0">
              <a:latin typeface="Kostar" panose="02020601020101020101" pitchFamily="18" charset="-127"/>
              <a:ea typeface="Kostar" panose="02020601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Kostar" panose="02020601020101020101" pitchFamily="18" charset="-127"/>
                <a:ea typeface="Kostar" panose="02020601020101020101" pitchFamily="18" charset="-127"/>
              </a:rPr>
              <a:t>     (</a:t>
            </a:r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상대방이 </a:t>
            </a:r>
            <a:r>
              <a:rPr lang="ko-KR" altLang="en-US" dirty="0" err="1">
                <a:latin typeface="Kostar" panose="02020601020101020101" pitchFamily="18" charset="-127"/>
                <a:ea typeface="Kostar" panose="02020601020101020101" pitchFamily="18" charset="-127"/>
              </a:rPr>
              <a:t>나한테</a:t>
            </a:r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 </a:t>
            </a:r>
            <a:r>
              <a:rPr lang="ko-KR" altLang="en-US" dirty="0" err="1">
                <a:latin typeface="Kostar" panose="02020601020101020101" pitchFamily="18" charset="-127"/>
                <a:ea typeface="Kostar" panose="02020601020101020101" pitchFamily="18" charset="-127"/>
              </a:rPr>
              <a:t>말할때도</a:t>
            </a:r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 마찬가지</a:t>
            </a:r>
            <a:r>
              <a:rPr lang="en-US" altLang="ko-KR" dirty="0">
                <a:latin typeface="Kostar" panose="02020601020101020101" pitchFamily="18" charset="-127"/>
                <a:ea typeface="Kostar" panose="02020601020101020101" pitchFamily="18" charset="-127"/>
              </a:rPr>
              <a:t>)</a:t>
            </a:r>
            <a:endParaRPr lang="ko-KR" altLang="en-US" dirty="0">
              <a:latin typeface="Kostar" panose="02020601020101020101" pitchFamily="18" charset="-127"/>
              <a:ea typeface="Kostar" panose="02020601020101020101" pitchFamily="18" charset="-127"/>
            </a:endParaRPr>
          </a:p>
          <a:p>
            <a:pPr marL="514350" indent="-514350">
              <a:buFont typeface="+mj-ea"/>
              <a:buAutoNum type="circleNumDbPlain"/>
            </a:pPr>
            <a:endParaRPr lang="ko-KR" altLang="en-US" dirty="0">
              <a:latin typeface="Kostar" panose="02020601020101020101" pitchFamily="18" charset="-127"/>
              <a:ea typeface="Kostar" panose="02020601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Kostar" panose="02020601020101020101" pitchFamily="18" charset="-127"/>
                <a:ea typeface="Kostar" panose="02020601020101020101" pitchFamily="18" charset="-127"/>
              </a:rPr>
              <a:t>2. </a:t>
            </a:r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영상을 </a:t>
            </a:r>
            <a:r>
              <a:rPr lang="ko-KR" altLang="en-US" dirty="0" err="1">
                <a:latin typeface="Kostar" panose="02020601020101020101" pitchFamily="18" charset="-127"/>
                <a:ea typeface="Kostar" panose="02020601020101020101" pitchFamily="18" charset="-127"/>
              </a:rPr>
              <a:t>보려고하는데</a:t>
            </a:r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 자막이 없으면 전혀 알아들을 수가 없다</a:t>
            </a:r>
            <a:endParaRPr lang="en-US" altLang="ko-KR" dirty="0">
              <a:latin typeface="Kostar" panose="02020601020101020101" pitchFamily="18" charset="-127"/>
              <a:ea typeface="Kostar" panose="02020601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    </a:t>
            </a:r>
            <a:r>
              <a:rPr lang="en-US" altLang="ko-KR" dirty="0">
                <a:latin typeface="Kostar" panose="02020601020101020101" pitchFamily="18" charset="-127"/>
                <a:ea typeface="Kostar" panose="02020601020101020101" pitchFamily="18" charset="-127"/>
              </a:rPr>
              <a:t>-&gt; </a:t>
            </a:r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영상학습이 불가능하고 유튜브 등 여가생활도 어렵다    </a:t>
            </a:r>
            <a:endParaRPr lang="en-US" altLang="ko-KR" dirty="0">
              <a:latin typeface="Kostar" panose="02020601020101020101" pitchFamily="18" charset="-127"/>
              <a:ea typeface="Kostar" panose="02020601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          </a:t>
            </a:r>
          </a:p>
          <a:p>
            <a:pPr marL="0" indent="0">
              <a:buNone/>
            </a:pPr>
            <a:r>
              <a:rPr lang="en-US" altLang="ko-KR" dirty="0">
                <a:latin typeface="Kostar" panose="02020601020101020101" pitchFamily="18" charset="-127"/>
                <a:ea typeface="Kostar" panose="02020601020101020101" pitchFamily="18" charset="-127"/>
              </a:rPr>
              <a:t>3. </a:t>
            </a:r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누군가가 나를 멀리서 부를 수 없고 나한테까지 </a:t>
            </a:r>
            <a:r>
              <a:rPr lang="ko-KR" altLang="en-US" dirty="0" err="1">
                <a:latin typeface="Kostar" panose="02020601020101020101" pitchFamily="18" charset="-127"/>
                <a:ea typeface="Kostar" panose="02020601020101020101" pitchFamily="18" charset="-127"/>
              </a:rPr>
              <a:t>직접와야한다</a:t>
            </a:r>
            <a:endParaRPr lang="ko-KR" altLang="en-US" dirty="0">
              <a:latin typeface="Kostar" panose="02020601020101020101" pitchFamily="18" charset="-127"/>
              <a:ea typeface="Kostar" panose="02020601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9205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2C238-C11E-4C2F-8ACA-2D080E877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>
                <a:latin typeface="Kostar" panose="02020601020101020101" pitchFamily="18" charset="-127"/>
                <a:ea typeface="Kostar" panose="02020601020101020101" pitchFamily="18" charset="-127"/>
              </a:rPr>
              <a:t>머신러닝</a:t>
            </a:r>
            <a:endParaRPr lang="ko-KR" altLang="en-US" dirty="0">
              <a:latin typeface="Kostar" panose="02020601020101020101" pitchFamily="18" charset="-127"/>
              <a:ea typeface="Kostar" panose="02020601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0960D9-0CBC-4EC5-9A19-3DA90D658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668"/>
            <a:ext cx="10515600" cy="4660207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데이터를 통해 학습</a:t>
            </a:r>
            <a:endParaRPr lang="en-US" altLang="ko-KR" dirty="0">
              <a:latin typeface="Kostar" panose="02020601020101020101" pitchFamily="18" charset="-127"/>
              <a:ea typeface="Kostar" panose="02020601020101020101" pitchFamily="18" charset="-127"/>
            </a:endParaRPr>
          </a:p>
          <a:p>
            <a:endParaRPr lang="en-US" altLang="ko-KR" dirty="0">
              <a:latin typeface="Kostar" panose="02020601020101020101" pitchFamily="18" charset="-127"/>
              <a:ea typeface="Kostar" panose="02020601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Kostar" panose="02020601020101020101" pitchFamily="18" charset="-127"/>
                <a:ea typeface="Kostar" panose="02020601020101020101" pitchFamily="18" charset="-127"/>
              </a:rPr>
              <a:t>1.Supervised learning	</a:t>
            </a:r>
          </a:p>
          <a:p>
            <a:pPr marL="0" indent="0">
              <a:buNone/>
            </a:pPr>
            <a:r>
              <a:rPr lang="ko-KR" altLang="en-US" dirty="0" err="1">
                <a:latin typeface="Kostar" panose="02020601020101020101" pitchFamily="18" charset="-127"/>
                <a:ea typeface="Kostar" panose="02020601020101020101" pitchFamily="18" charset="-127"/>
              </a:rPr>
              <a:t>정해져있는</a:t>
            </a:r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 데이터</a:t>
            </a:r>
            <a:r>
              <a:rPr lang="en-US" altLang="ko-KR" dirty="0">
                <a:latin typeface="Kostar" panose="02020601020101020101" pitchFamily="18" charset="-127"/>
                <a:ea typeface="Kostar" panose="02020601020101020101" pitchFamily="18" charset="-127"/>
              </a:rPr>
              <a:t>, </a:t>
            </a:r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레이블이 </a:t>
            </a:r>
            <a:r>
              <a:rPr lang="ko-KR" altLang="en-US" dirty="0" err="1">
                <a:latin typeface="Kostar" panose="02020601020101020101" pitchFamily="18" charset="-127"/>
                <a:ea typeface="Kostar" panose="02020601020101020101" pitchFamily="18" charset="-127"/>
              </a:rPr>
              <a:t>정해져있음</a:t>
            </a:r>
            <a:endParaRPr lang="en-US" altLang="ko-KR" dirty="0">
              <a:latin typeface="Kostar" panose="02020601020101020101" pitchFamily="18" charset="-127"/>
              <a:ea typeface="Kostar" panose="02020601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Kostar" panose="02020601020101020101" pitchFamily="18" charset="-127"/>
                <a:ea typeface="Kostar" panose="02020601020101020101" pitchFamily="18" charset="-127"/>
              </a:rPr>
              <a:t>Ex)</a:t>
            </a:r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이미지를 주면 고양이인지</a:t>
            </a:r>
            <a:r>
              <a:rPr lang="en-US" altLang="ko-KR" dirty="0">
                <a:latin typeface="Kostar" panose="02020601020101020101" pitchFamily="18" charset="-127"/>
                <a:ea typeface="Kostar" panose="02020601020101020101" pitchFamily="18" charset="-127"/>
              </a:rPr>
              <a:t>, </a:t>
            </a:r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강아지인지 구별</a:t>
            </a:r>
            <a:r>
              <a:rPr lang="en-US" altLang="ko-KR" dirty="0">
                <a:latin typeface="Kostar" panose="02020601020101020101" pitchFamily="18" charset="-127"/>
                <a:ea typeface="Kostar" panose="02020601020101020101" pitchFamily="18" charset="-127"/>
              </a:rPr>
              <a:t>, </a:t>
            </a:r>
            <a:r>
              <a:rPr lang="en-US" altLang="ko-KR" dirty="0" err="1">
                <a:latin typeface="Kostar" panose="02020601020101020101" pitchFamily="18" charset="-127"/>
                <a:ea typeface="Kostar" panose="02020601020101020101" pitchFamily="18" charset="-127"/>
              </a:rPr>
              <a:t>alphago</a:t>
            </a:r>
            <a:endParaRPr lang="en-US" altLang="ko-KR" dirty="0">
              <a:latin typeface="Kostar" panose="02020601020101020101" pitchFamily="18" charset="-127"/>
              <a:ea typeface="Kostar" panose="02020601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star" panose="02020601020101020101" pitchFamily="18" charset="-127"/>
              <a:ea typeface="Kostar" panose="02020601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Kostar" panose="02020601020101020101" pitchFamily="18" charset="-127"/>
                <a:ea typeface="Kostar" panose="02020601020101020101" pitchFamily="18" charset="-127"/>
              </a:rPr>
              <a:t>2.Unsupervised learning </a:t>
            </a:r>
          </a:p>
          <a:p>
            <a:pPr marL="0" indent="0">
              <a:buNone/>
            </a:pPr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데이터를 보고 스스로 학습</a:t>
            </a:r>
            <a:r>
              <a:rPr lang="en-US" altLang="ko-KR" dirty="0">
                <a:latin typeface="Kostar" panose="02020601020101020101" pitchFamily="18" charset="-127"/>
                <a:ea typeface="Kostar" panose="02020601020101020101" pitchFamily="18" charset="-127"/>
              </a:rPr>
              <a:t>, </a:t>
            </a:r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레이블이 </a:t>
            </a:r>
            <a:r>
              <a:rPr lang="ko-KR" altLang="en-US" dirty="0" err="1">
                <a:latin typeface="Kostar" panose="02020601020101020101" pitchFamily="18" charset="-127"/>
                <a:ea typeface="Kostar" panose="02020601020101020101" pitchFamily="18" charset="-127"/>
              </a:rPr>
              <a:t>정해져있지</a:t>
            </a:r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 않음</a:t>
            </a:r>
            <a:endParaRPr lang="en-US" altLang="ko-KR" dirty="0">
              <a:latin typeface="Kostar" panose="02020601020101020101" pitchFamily="18" charset="-127"/>
              <a:ea typeface="Kostar" panose="02020601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Kostar" panose="02020601020101020101" pitchFamily="18" charset="-127"/>
                <a:ea typeface="Kostar" panose="02020601020101020101" pitchFamily="18" charset="-127"/>
              </a:rPr>
              <a:t>Ex)</a:t>
            </a:r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구글 뉴스</a:t>
            </a:r>
            <a:endParaRPr lang="en-US" altLang="ko-KR" dirty="0">
              <a:latin typeface="Kostar" panose="02020601020101020101" pitchFamily="18" charset="-127"/>
              <a:ea typeface="Kostar" panose="02020601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8694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5BD7D-0086-492D-9527-3E9B28A45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까먹을까봐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..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45FF62-6CB6-4182-96F0-0C97AC252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3429000"/>
            <a:ext cx="8134350" cy="2381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247173-807B-4DB9-80E1-ED3114746EE3}"/>
              </a:ext>
            </a:extLst>
          </p:cNvPr>
          <p:cNvSpPr txBox="1"/>
          <p:nvPr/>
        </p:nvSpPr>
        <p:spPr>
          <a:xfrm>
            <a:off x="7607808" y="2176272"/>
            <a:ext cx="160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이까지 들음</a:t>
            </a:r>
          </a:p>
        </p:txBody>
      </p:sp>
    </p:spTree>
    <p:extLst>
      <p:ext uri="{BB962C8B-B14F-4D97-AF65-F5344CB8AC3E}">
        <p14:creationId xmlns:p14="http://schemas.microsoft.com/office/powerpoint/2010/main" val="225420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B893B-E952-4714-B95E-BD1C13B9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latin typeface="Kostar" panose="02020601020101020101" pitchFamily="18" charset="-127"/>
                <a:ea typeface="Kostar" panose="02020601020101020101" pitchFamily="18" charset="-127"/>
              </a:rPr>
              <a:t>Regression  = </a:t>
            </a:r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회귀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F1A09-B4A2-4B24-A6B8-B4873FA2E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두 변수 </a:t>
            </a:r>
            <a:r>
              <a:rPr lang="en-US" altLang="ko-KR" i="1" dirty="0">
                <a:latin typeface="Kostar" panose="02020601020101020101" pitchFamily="18" charset="-127"/>
                <a:ea typeface="Kostar" panose="02020601020101020101" pitchFamily="18" charset="-127"/>
              </a:rPr>
              <a:t>x</a:t>
            </a:r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와 </a:t>
            </a:r>
            <a:r>
              <a:rPr lang="en-US" altLang="ko-KR" i="1" dirty="0">
                <a:latin typeface="Kostar" panose="02020601020101020101" pitchFamily="18" charset="-127"/>
                <a:ea typeface="Kostar" panose="02020601020101020101" pitchFamily="18" charset="-127"/>
              </a:rPr>
              <a:t>y</a:t>
            </a:r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와의 관계에 적합한 선</a:t>
            </a:r>
            <a:r>
              <a:rPr lang="en-US" altLang="ko-KR" dirty="0">
                <a:latin typeface="Kostar" panose="02020601020101020101" pitchFamily="18" charset="-127"/>
                <a:ea typeface="Kostar" panose="02020601020101020101" pitchFamily="18" charset="-127"/>
              </a:rPr>
              <a:t>. </a:t>
            </a:r>
            <a:r>
              <a:rPr lang="ko-KR" altLang="en-US" dirty="0" err="1">
                <a:latin typeface="Kostar" panose="02020601020101020101" pitchFamily="18" charset="-127"/>
                <a:ea typeface="Kostar" panose="02020601020101020101" pitchFamily="18" charset="-127"/>
              </a:rPr>
              <a:t>회귀선이라고도</a:t>
            </a:r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 한다</a:t>
            </a:r>
            <a:r>
              <a:rPr lang="en-US" altLang="ko-KR" dirty="0">
                <a:latin typeface="Kostar" panose="02020601020101020101" pitchFamily="18" charset="-127"/>
                <a:ea typeface="Kostar" panose="02020601020101020101" pitchFamily="18" charset="-127"/>
              </a:rPr>
              <a:t>.</a:t>
            </a:r>
            <a:endParaRPr lang="ko-KR" altLang="en-US" dirty="0">
              <a:latin typeface="Kostar" panose="02020601020101020101" pitchFamily="18" charset="-127"/>
              <a:ea typeface="Kostar" panose="02020601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1682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9ABA7-E542-49EC-86E0-790444091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6000" dirty="0">
                <a:latin typeface="Kostar" panose="02020601020101020101" pitchFamily="18" charset="-127"/>
                <a:ea typeface="Kostar" panose="02020601020101020101" pitchFamily="18" charset="-127"/>
              </a:rPr>
              <a:t>Linear regression</a:t>
            </a:r>
            <a:endParaRPr lang="ko-KR" altLang="en-US" sz="6000" dirty="0">
              <a:latin typeface="Kostar" panose="02020601020101020101" pitchFamily="18" charset="-127"/>
              <a:ea typeface="Kostar" panose="02020601020101020101" pitchFamily="18" charset="-127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34E52E5-D559-4677-A5A3-4297F41BB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773" y="3034514"/>
            <a:ext cx="4591050" cy="31337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3905D5E-308A-4CBA-91D4-3F780B165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803" y="3032304"/>
            <a:ext cx="4231023" cy="31359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8A92E1-AF44-4691-9EAE-014D2CDF130D}"/>
              </a:ext>
            </a:extLst>
          </p:cNvPr>
          <p:cNvSpPr txBox="1"/>
          <p:nvPr/>
        </p:nvSpPr>
        <p:spPr>
          <a:xfrm>
            <a:off x="3827265" y="2509084"/>
            <a:ext cx="4591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Kostar" panose="02020601020101020101" pitchFamily="18" charset="-127"/>
                <a:ea typeface="Kostar" panose="02020601020101020101" pitchFamily="18" charset="-127"/>
              </a:rPr>
              <a:t>일차함수</a:t>
            </a:r>
            <a:r>
              <a:rPr lang="en-US" altLang="ko-KR" sz="2800" dirty="0">
                <a:latin typeface="Kostar" panose="02020601020101020101" pitchFamily="18" charset="-127"/>
                <a:ea typeface="Kostar" panose="02020601020101020101" pitchFamily="18" charset="-127"/>
              </a:rPr>
              <a:t>(y = ax + b)</a:t>
            </a:r>
            <a:r>
              <a:rPr lang="ko-KR" altLang="en-US" sz="2800" dirty="0">
                <a:latin typeface="Kostar" panose="02020601020101020101" pitchFamily="18" charset="-127"/>
                <a:ea typeface="Kostar" panose="02020601020101020101" pitchFamily="18" charset="-127"/>
              </a:rPr>
              <a:t>로 예측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23278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A53AC-D736-4B6A-B50E-488A6C6DF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스퀘어 에러</a:t>
            </a:r>
            <a:r>
              <a:rPr lang="en-US" altLang="ko-KR" dirty="0">
                <a:latin typeface="Kostar" panose="02020601020101020101" pitchFamily="18" charset="-127"/>
                <a:ea typeface="Kostar" panose="02020601020101020101" pitchFamily="18" charset="-127"/>
              </a:rPr>
              <a:t>(</a:t>
            </a:r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에러의 제곱</a:t>
            </a:r>
            <a:r>
              <a:rPr lang="en-US" altLang="ko-KR" dirty="0">
                <a:latin typeface="Kostar" panose="02020601020101020101" pitchFamily="18" charset="-127"/>
                <a:ea typeface="Kostar" panose="02020601020101020101" pitchFamily="18" charset="-127"/>
              </a:rPr>
              <a:t>)</a:t>
            </a:r>
            <a:endParaRPr lang="ko-KR" altLang="en-US" dirty="0">
              <a:latin typeface="Kostar" panose="02020601020101020101" pitchFamily="18" charset="-127"/>
              <a:ea typeface="Kostar" panose="02020601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ED934A-2253-4B38-9E04-73B436BDD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873" y="2710779"/>
            <a:ext cx="3995914" cy="38462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4B33F03-D427-4408-B8E6-71B1093A2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370" y="2710780"/>
            <a:ext cx="3959334" cy="3846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89B535-93C7-47CC-AEDD-84FA9753FD2F}"/>
              </a:ext>
            </a:extLst>
          </p:cNvPr>
          <p:cNvSpPr txBox="1"/>
          <p:nvPr/>
        </p:nvSpPr>
        <p:spPr>
          <a:xfrm>
            <a:off x="4559591" y="1690688"/>
            <a:ext cx="307281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star" panose="02020601020101020101" pitchFamily="18" charset="-127"/>
                <a:ea typeface="Kostar" panose="02020601020101020101" pitchFamily="18" charset="-127"/>
              </a:rPr>
              <a:t>1.</a:t>
            </a:r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에러 값을 한눈에 볼 수 있다</a:t>
            </a:r>
            <a:endParaRPr lang="en-US" altLang="ko-KR" dirty="0">
              <a:latin typeface="Kostar" panose="02020601020101020101" pitchFamily="18" charset="-127"/>
              <a:ea typeface="Kostar" panose="02020601020101020101" pitchFamily="18" charset="-127"/>
            </a:endParaRPr>
          </a:p>
          <a:p>
            <a:r>
              <a:rPr lang="en-US" altLang="ko-KR" dirty="0">
                <a:latin typeface="Kostar" panose="02020601020101020101" pitchFamily="18" charset="-127"/>
                <a:ea typeface="Kostar" panose="02020601020101020101" pitchFamily="18" charset="-127"/>
              </a:rPr>
              <a:t>2.</a:t>
            </a:r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에러 값을 증폭시킨다</a:t>
            </a:r>
          </a:p>
        </p:txBody>
      </p:sp>
    </p:spTree>
    <p:extLst>
      <p:ext uri="{BB962C8B-B14F-4D97-AF65-F5344CB8AC3E}">
        <p14:creationId xmlns:p14="http://schemas.microsoft.com/office/powerpoint/2010/main" val="3932159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144FC-926E-4F35-80EB-8BFE51A02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latin typeface="Kostar" panose="02020601020101020101" pitchFamily="18" charset="-127"/>
                <a:ea typeface="Kostar" panose="02020601020101020101" pitchFamily="18" charset="-127"/>
              </a:rPr>
              <a:t>Mean</a:t>
            </a:r>
            <a:endParaRPr lang="ko-KR" altLang="en-US" dirty="0">
              <a:latin typeface="Kostar" panose="02020601020101020101" pitchFamily="18" charset="-127"/>
              <a:ea typeface="Kostar" panose="02020601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9DC221-671D-4108-860D-D6F12EB5E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Kostar" panose="02020601020101020101" pitchFamily="18" charset="-127"/>
                <a:ea typeface="Kostar" panose="02020601020101020101" pitchFamily="18" charset="-127"/>
              </a:rPr>
              <a:t>Mean = </a:t>
            </a:r>
            <a:r>
              <a:rPr lang="ko-KR" altLang="en-US" sz="3600" dirty="0">
                <a:latin typeface="Kostar" panose="02020601020101020101" pitchFamily="18" charset="-127"/>
                <a:ea typeface="Kostar" panose="02020601020101020101" pitchFamily="18" charset="-127"/>
              </a:rPr>
              <a:t>평균</a:t>
            </a:r>
            <a:endParaRPr lang="en-US" altLang="ko-KR" sz="3600" dirty="0">
              <a:latin typeface="Kostar" panose="02020601020101020101" pitchFamily="18" charset="-127"/>
              <a:ea typeface="Kostar" panose="02020601020101020101" pitchFamily="18" charset="-127"/>
            </a:endParaRPr>
          </a:p>
          <a:p>
            <a:r>
              <a:rPr lang="en-US" altLang="ko-KR" sz="3600" dirty="0">
                <a:latin typeface="Kostar" panose="02020601020101020101" pitchFamily="18" charset="-127"/>
                <a:ea typeface="Kostar" panose="02020601020101020101" pitchFamily="18" charset="-127"/>
              </a:rPr>
              <a:t>Mean</a:t>
            </a:r>
            <a:r>
              <a:rPr lang="ko-KR" altLang="en-US" sz="3600" dirty="0">
                <a:latin typeface="Kostar" panose="02020601020101020101" pitchFamily="18" charset="-127"/>
                <a:ea typeface="Kostar" panose="02020601020101020101" pitchFamily="18" charset="-127"/>
              </a:rPr>
              <a:t> </a:t>
            </a:r>
            <a:r>
              <a:rPr lang="en-US" altLang="ko-KR" sz="3600" dirty="0">
                <a:latin typeface="Kostar" panose="02020601020101020101" pitchFamily="18" charset="-127"/>
                <a:ea typeface="Kostar" panose="02020601020101020101" pitchFamily="18" charset="-127"/>
              </a:rPr>
              <a:t>square error(</a:t>
            </a:r>
            <a:r>
              <a:rPr lang="ko-KR" altLang="en-US" sz="3600" dirty="0">
                <a:latin typeface="Kostar" panose="02020601020101020101" pitchFamily="18" charset="-127"/>
                <a:ea typeface="Kostar" panose="02020601020101020101" pitchFamily="18" charset="-127"/>
              </a:rPr>
              <a:t>스퀘어 오류의 </a:t>
            </a:r>
            <a:r>
              <a:rPr lang="ko-KR" altLang="en-US" sz="3600" dirty="0" err="1">
                <a:latin typeface="Kostar" panose="02020601020101020101" pitchFamily="18" charset="-127"/>
                <a:ea typeface="Kostar" panose="02020601020101020101" pitchFamily="18" charset="-127"/>
              </a:rPr>
              <a:t>제곱값들의</a:t>
            </a:r>
            <a:r>
              <a:rPr lang="ko-KR" altLang="en-US" sz="3600" dirty="0">
                <a:latin typeface="Kostar" panose="02020601020101020101" pitchFamily="18" charset="-127"/>
                <a:ea typeface="Kostar" panose="02020601020101020101" pitchFamily="18" charset="-127"/>
              </a:rPr>
              <a:t> 평균</a:t>
            </a:r>
            <a:r>
              <a:rPr lang="en-US" altLang="ko-KR" sz="3600" dirty="0">
                <a:latin typeface="Kostar" panose="02020601020101020101" pitchFamily="18" charset="-127"/>
                <a:ea typeface="Kostar" panose="02020601020101020101" pitchFamily="18" charset="-127"/>
              </a:rPr>
              <a:t>)</a:t>
            </a:r>
            <a:r>
              <a:rPr lang="ko-KR" altLang="en-US" sz="3600" dirty="0">
                <a:latin typeface="Kostar" panose="02020601020101020101" pitchFamily="18" charset="-127"/>
                <a:ea typeface="Kostar" panose="02020601020101020101" pitchFamily="18" charset="-127"/>
              </a:rPr>
              <a:t>이 작을수록 예측을 잘한다고 할 수 있다</a:t>
            </a:r>
          </a:p>
        </p:txBody>
      </p:sp>
    </p:spTree>
    <p:extLst>
      <p:ext uri="{BB962C8B-B14F-4D97-AF65-F5344CB8AC3E}">
        <p14:creationId xmlns:p14="http://schemas.microsoft.com/office/powerpoint/2010/main" val="3204544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D046F-F373-4784-B4D1-A64B1515D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>
                <a:latin typeface="Kostar" panose="02020601020101020101" pitchFamily="18" charset="-127"/>
                <a:ea typeface="Kostar" panose="02020601020101020101" pitchFamily="18" charset="-127"/>
              </a:rPr>
              <a:t>Cost  Function </a:t>
            </a:r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비용 함수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D0D76C-ED91-4983-A28F-48C0D72EC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592" y="3229769"/>
            <a:ext cx="7675715" cy="326310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68FDD8-6CEA-4581-9FE5-CE4E46B21A44}"/>
                  </a:ext>
                </a:extLst>
              </p:cNvPr>
              <p:cNvSpPr txBox="1"/>
              <p:nvPr/>
            </p:nvSpPr>
            <p:spPr>
              <a:xfrm>
                <a:off x="2159000" y="1721406"/>
                <a:ext cx="6946900" cy="13525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Kostar" panose="02020601020101020101" pitchFamily="18" charset="-127"/>
                    <a:ea typeface="Kostar" panose="02020601020101020101" pitchFamily="18" charset="-127"/>
                  </a:rPr>
                  <a:t>Error = l f(x) – y l  (</a:t>
                </a:r>
                <a:r>
                  <a:rPr lang="ko-KR" altLang="en-US" sz="2400" dirty="0">
                    <a:latin typeface="Kostar" panose="02020601020101020101" pitchFamily="18" charset="-127"/>
                    <a:ea typeface="Kostar" panose="02020601020101020101" pitchFamily="18" charset="-127"/>
                  </a:rPr>
                  <a:t>거리</a:t>
                </a:r>
                <a:r>
                  <a:rPr lang="en-US" altLang="ko-KR" sz="2400" dirty="0">
                    <a:latin typeface="Kostar" panose="02020601020101020101" pitchFamily="18" charset="-127"/>
                    <a:ea typeface="Kostar" panose="02020601020101020101" pitchFamily="18" charset="-127"/>
                  </a:rPr>
                  <a:t>)</a:t>
                </a:r>
              </a:p>
              <a:p>
                <a:r>
                  <a:rPr lang="en-US" altLang="ko-KR" sz="2400" dirty="0">
                    <a:latin typeface="Kostar" panose="02020601020101020101" pitchFamily="18" charset="-127"/>
                    <a:ea typeface="Kostar" panose="02020601020101020101" pitchFamily="18" charset="-127"/>
                  </a:rPr>
                  <a:t>Square Error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2400">
                                <a:latin typeface="Cambria Math" panose="02040503050406030204" pitchFamily="18" charset="0"/>
                              </a:rPr>
                              <m:t>f</m:t>
                            </m:r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40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  <m:r>
                              <a:rPr lang="en-US" altLang="ko-KR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ko-KR" sz="240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d>
                      </m:e>
                      <m:sup>
                        <m:r>
                          <a:rPr lang="en-US" altLang="ko-KR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400" dirty="0">
                    <a:latin typeface="Kostar" panose="02020601020101020101" pitchFamily="18" charset="-127"/>
                    <a:ea typeface="Kostar" panose="02020601020101020101" pitchFamily="18" charset="-127"/>
                  </a:rPr>
                  <a:t> (</a:t>
                </a:r>
                <a:r>
                  <a:rPr lang="ko-KR" altLang="en-US" sz="2400" dirty="0">
                    <a:latin typeface="Kostar" panose="02020601020101020101" pitchFamily="18" charset="-127"/>
                    <a:ea typeface="Kostar" panose="02020601020101020101" pitchFamily="18" charset="-127"/>
                  </a:rPr>
                  <a:t>넓이</a:t>
                </a:r>
                <a:r>
                  <a:rPr lang="en-US" altLang="ko-KR" sz="2400" dirty="0">
                    <a:latin typeface="Kostar" panose="02020601020101020101" pitchFamily="18" charset="-127"/>
                    <a:ea typeface="Kostar" panose="02020601020101020101" pitchFamily="18" charset="-127"/>
                  </a:rPr>
                  <a:t>)</a:t>
                </a:r>
              </a:p>
              <a:p>
                <a:r>
                  <a:rPr lang="en-US" altLang="ko-KR" sz="2400" dirty="0">
                    <a:latin typeface="Kostar" panose="02020601020101020101" pitchFamily="18" charset="-127"/>
                    <a:ea typeface="Kostar" panose="02020601020101020101" pitchFamily="18" charset="-127"/>
                  </a:rPr>
                  <a:t>Mean Square Error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40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d>
                                  <m:d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240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d>
                                <m:r>
                                  <a:rPr lang="en-US" altLang="ko-KR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240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ko-KR" altLang="en-US" sz="2400" dirty="0">
                    <a:latin typeface="Kostar" panose="02020601020101020101" pitchFamily="18" charset="-127"/>
                    <a:ea typeface="Kostar" panose="02020601020101020101" pitchFamily="18" charset="-127"/>
                  </a:rPr>
                  <a:t> </a:t>
                </a:r>
                <a:r>
                  <a:rPr lang="en-US" altLang="ko-KR" sz="2400" dirty="0">
                    <a:latin typeface="Kostar" panose="02020601020101020101" pitchFamily="18" charset="-127"/>
                    <a:ea typeface="Kostar" panose="02020601020101020101" pitchFamily="18" charset="-127"/>
                  </a:rPr>
                  <a:t>(</a:t>
                </a:r>
                <a:r>
                  <a:rPr lang="ko-KR" altLang="en-US" sz="2400" dirty="0">
                    <a:latin typeface="Kostar" panose="02020601020101020101" pitchFamily="18" charset="-127"/>
                    <a:ea typeface="Kostar" panose="02020601020101020101" pitchFamily="18" charset="-127"/>
                  </a:rPr>
                  <a:t>넓이의 평균</a:t>
                </a:r>
                <a:r>
                  <a:rPr lang="en-US" altLang="ko-KR" sz="2400" dirty="0">
                    <a:latin typeface="Kostar" panose="02020601020101020101" pitchFamily="18" charset="-127"/>
                    <a:ea typeface="Kostar" panose="02020601020101020101" pitchFamily="18" charset="-127"/>
                  </a:rPr>
                  <a:t>)</a:t>
                </a:r>
                <a:endParaRPr lang="ko-KR" altLang="en-US" sz="2400" dirty="0">
                  <a:latin typeface="Kostar" panose="02020601020101020101" pitchFamily="18" charset="-127"/>
                  <a:ea typeface="Kostar" panose="02020601020101020101" pitchFamily="18" charset="-127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68FDD8-6CEA-4581-9FE5-CE4E46B21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000" y="1721406"/>
                <a:ext cx="6946900" cy="1352550"/>
              </a:xfrm>
              <a:prstGeom prst="rect">
                <a:avLst/>
              </a:prstGeom>
              <a:blipFill>
                <a:blip r:embed="rId3"/>
                <a:stretch>
                  <a:fillRect l="-1226" t="-3125" b="-312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935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030CB-112E-4E26-A907-49F38189B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942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어떤 모델이 예측을 더 잘하는가</a:t>
            </a:r>
            <a:r>
              <a:rPr lang="en-US" altLang="ko-KR" dirty="0">
                <a:latin typeface="Kostar" panose="02020601020101020101" pitchFamily="18" charset="-127"/>
                <a:ea typeface="Kostar" panose="02020601020101020101" pitchFamily="18" charset="-127"/>
              </a:rPr>
              <a:t>?</a:t>
            </a:r>
            <a:endParaRPr lang="ko-KR" altLang="en-US" dirty="0">
              <a:latin typeface="Kostar" panose="02020601020101020101" pitchFamily="18" charset="-127"/>
              <a:ea typeface="Kostar" panose="02020601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79356C-B179-401E-B781-E2795651F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236" y="2712657"/>
            <a:ext cx="6210300" cy="26574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4ADC5C5-8956-45B1-9A5A-E49EFE0F9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186" y="2626932"/>
            <a:ext cx="6229350" cy="2743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B66078-4569-4B7F-AF6E-BF37F87DC0BE}"/>
              </a:ext>
            </a:extLst>
          </p:cNvPr>
          <p:cNvSpPr txBox="1"/>
          <p:nvPr/>
        </p:nvSpPr>
        <p:spPr>
          <a:xfrm>
            <a:off x="5405716" y="1861415"/>
            <a:ext cx="57643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스퀘어 오류의 평균</a:t>
            </a:r>
            <a:r>
              <a:rPr lang="en-US" altLang="ko-KR" dirty="0">
                <a:latin typeface="Kostar" panose="02020601020101020101" pitchFamily="18" charset="-127"/>
                <a:ea typeface="Kostar" panose="02020601020101020101" pitchFamily="18" charset="-127"/>
              </a:rPr>
              <a:t>(</a:t>
            </a:r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정사각형 넓이의 합 </a:t>
            </a:r>
            <a:r>
              <a:rPr lang="en-US" altLang="ko-KR" dirty="0">
                <a:latin typeface="Kostar" panose="02020601020101020101" pitchFamily="18" charset="-127"/>
                <a:ea typeface="Kostar" panose="02020601020101020101" pitchFamily="18" charset="-127"/>
              </a:rPr>
              <a:t>/ 5)</a:t>
            </a:r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이 작은 </a:t>
            </a:r>
            <a:endParaRPr lang="en-US" altLang="ko-KR" dirty="0">
              <a:latin typeface="Kostar" panose="02020601020101020101" pitchFamily="18" charset="-127"/>
              <a:ea typeface="Kostar" panose="02020601020101020101" pitchFamily="18" charset="-127"/>
            </a:endParaRPr>
          </a:p>
          <a:p>
            <a:r>
              <a:rPr lang="ko-KR" altLang="en-US" dirty="0">
                <a:solidFill>
                  <a:srgbClr val="92D050"/>
                </a:solidFill>
                <a:latin typeface="Kostar" panose="02020601020101020101" pitchFamily="18" charset="-127"/>
                <a:ea typeface="Kostar" panose="02020601020101020101" pitchFamily="18" charset="-127"/>
              </a:rPr>
              <a:t>왼쪽 모델</a:t>
            </a:r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이 예측을 더 잘한다고 할 수 있다</a:t>
            </a:r>
          </a:p>
        </p:txBody>
      </p:sp>
    </p:spTree>
    <p:extLst>
      <p:ext uri="{BB962C8B-B14F-4D97-AF65-F5344CB8AC3E}">
        <p14:creationId xmlns:p14="http://schemas.microsoft.com/office/powerpoint/2010/main" val="75020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예를 들어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186" y="2691244"/>
            <a:ext cx="4000500" cy="2838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55327" y="2535382"/>
            <a:ext cx="45013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star" panose="02020601020101020101" pitchFamily="18" charset="-127"/>
                <a:ea typeface="Kostar" panose="02020601020101020101" pitchFamily="18" charset="-127"/>
              </a:rPr>
              <a:t>h(x) = </a:t>
            </a:r>
            <a:r>
              <a:rPr lang="el-GR" altLang="ko-KR" dirty="0">
                <a:latin typeface="Kostar" panose="02020601020101020101" pitchFamily="18" charset="-127"/>
                <a:ea typeface="Kostar" panose="02020601020101020101" pitchFamily="18" charset="-127"/>
              </a:rPr>
              <a:t>θ</a:t>
            </a:r>
            <a:r>
              <a:rPr lang="en-US" altLang="ko-KR" dirty="0">
                <a:latin typeface="Kostar" panose="02020601020101020101" pitchFamily="18" charset="-127"/>
                <a:ea typeface="Kostar" panose="02020601020101020101" pitchFamily="18" charset="-127"/>
              </a:rPr>
              <a:t>x </a:t>
            </a:r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인 원점을 지나는 직선이 있다</a:t>
            </a:r>
            <a:endParaRPr lang="en-US" altLang="ko-KR" dirty="0">
              <a:latin typeface="Kostar" panose="02020601020101020101" pitchFamily="18" charset="-127"/>
              <a:ea typeface="Kostar" panose="02020601020101020101" pitchFamily="18" charset="-127"/>
            </a:endParaRPr>
          </a:p>
          <a:p>
            <a:endParaRPr lang="en-US" altLang="ko-KR" dirty="0">
              <a:latin typeface="Kostar" panose="02020601020101020101" pitchFamily="18" charset="-127"/>
              <a:ea typeface="Kostar" panose="02020601020101020101" pitchFamily="18" charset="-127"/>
            </a:endParaRPr>
          </a:p>
          <a:p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비용 함수</a:t>
            </a:r>
            <a:r>
              <a:rPr lang="en-US" altLang="ko-KR" dirty="0">
                <a:latin typeface="Kostar" panose="02020601020101020101" pitchFamily="18" charset="-127"/>
                <a:ea typeface="Kostar" panose="02020601020101020101" pitchFamily="18" charset="-127"/>
              </a:rPr>
              <a:t>(Mean Square Error)</a:t>
            </a:r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의 값을 </a:t>
            </a:r>
            <a:endParaRPr lang="en-US" altLang="ko-KR" dirty="0">
              <a:latin typeface="Kostar" panose="02020601020101020101" pitchFamily="18" charset="-127"/>
              <a:ea typeface="Kostar" panose="02020601020101020101" pitchFamily="18" charset="-127"/>
            </a:endParaRPr>
          </a:p>
          <a:p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최소로 하는 </a:t>
            </a:r>
            <a:r>
              <a:rPr lang="el-GR" altLang="ko-KR" dirty="0">
                <a:latin typeface="Kostar" panose="02020601020101020101" pitchFamily="18" charset="-127"/>
                <a:ea typeface="Kostar" panose="02020601020101020101" pitchFamily="18" charset="-127"/>
              </a:rPr>
              <a:t>θ</a:t>
            </a:r>
            <a:r>
              <a:rPr lang="ko-KR" altLang="en-US" dirty="0">
                <a:latin typeface="Kostar" panose="02020601020101020101" pitchFamily="18" charset="-127"/>
                <a:ea typeface="Kostar" panose="02020601020101020101" pitchFamily="18" charset="-127"/>
              </a:rPr>
              <a:t>의 값을 </a:t>
            </a:r>
            <a:r>
              <a:rPr lang="ko-KR" altLang="en-US" dirty="0" err="1">
                <a:latin typeface="Kostar" panose="02020601020101020101" pitchFamily="18" charset="-127"/>
                <a:ea typeface="Kostar" panose="02020601020101020101" pitchFamily="18" charset="-127"/>
              </a:rPr>
              <a:t>찾는법</a:t>
            </a:r>
            <a:r>
              <a:rPr lang="en-US" altLang="ko-KR" dirty="0">
                <a:latin typeface="Kostar" panose="02020601020101020101" pitchFamily="18" charset="-127"/>
                <a:ea typeface="Kostar" panose="02020601020101020101" pitchFamily="18" charset="-127"/>
              </a:rPr>
              <a:t>?</a:t>
            </a:r>
          </a:p>
          <a:p>
            <a:endParaRPr lang="ko-KR" altLang="en-US" dirty="0">
              <a:latin typeface="Kostar" panose="02020601020101020101" pitchFamily="18" charset="-127"/>
              <a:ea typeface="Kostar" panose="02020601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934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352</Words>
  <Application>Microsoft Office PowerPoint</Application>
  <PresentationFormat>와이드스크린</PresentationFormat>
  <Paragraphs>73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HY견명조</vt:lpstr>
      <vt:lpstr>Kostar</vt:lpstr>
      <vt:lpstr>맑은 고딕</vt:lpstr>
      <vt:lpstr>Arial</vt:lpstr>
      <vt:lpstr>Cambria Math</vt:lpstr>
      <vt:lpstr>Office 테마</vt:lpstr>
      <vt:lpstr>Linear Regression</vt:lpstr>
      <vt:lpstr>머신러닝</vt:lpstr>
      <vt:lpstr>Regression  = 회귀</vt:lpstr>
      <vt:lpstr>Linear regression</vt:lpstr>
      <vt:lpstr>스퀘어 에러(에러의 제곱)</vt:lpstr>
      <vt:lpstr>Mean</vt:lpstr>
      <vt:lpstr>Cost  Function 비용 함수</vt:lpstr>
      <vt:lpstr>어떤 모델이 예측을 더 잘하는가?</vt:lpstr>
      <vt:lpstr>예를 들어</vt:lpstr>
      <vt:lpstr>Cost 함수의 최솟값</vt:lpstr>
      <vt:lpstr>Gradient Descent</vt:lpstr>
      <vt:lpstr>Learning rate (α)</vt:lpstr>
      <vt:lpstr>결과는?</vt:lpstr>
      <vt:lpstr>Y = aX + b 꼴</vt:lpstr>
      <vt:lpstr>변수가 1개보다 많다면??</vt:lpstr>
      <vt:lpstr>Matrix = 행렬</vt:lpstr>
      <vt:lpstr>소감</vt:lpstr>
      <vt:lpstr>청각 장애인 체험</vt:lpstr>
      <vt:lpstr>불편했던 점</vt:lpstr>
      <vt:lpstr>까먹을까봐..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석준 김</dc:creator>
  <cp:lastModifiedBy>석준 김</cp:lastModifiedBy>
  <cp:revision>15</cp:revision>
  <dcterms:created xsi:type="dcterms:W3CDTF">2018-09-01T00:51:09Z</dcterms:created>
  <dcterms:modified xsi:type="dcterms:W3CDTF">2018-09-03T11:43:09Z</dcterms:modified>
</cp:coreProperties>
</file>