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80"/>
  </p:notesMasterIdLst>
  <p:sldIdLst>
    <p:sldId id="256" r:id="rId2"/>
    <p:sldId id="5427" r:id="rId3"/>
    <p:sldId id="5441" r:id="rId4"/>
    <p:sldId id="5442" r:id="rId5"/>
    <p:sldId id="5443" r:id="rId6"/>
    <p:sldId id="5444" r:id="rId7"/>
    <p:sldId id="5449" r:id="rId8"/>
    <p:sldId id="5450" r:id="rId9"/>
    <p:sldId id="5451" r:id="rId10"/>
    <p:sldId id="5453" r:id="rId11"/>
    <p:sldId id="5455" r:id="rId12"/>
    <p:sldId id="6726" r:id="rId13"/>
    <p:sldId id="5458" r:id="rId14"/>
    <p:sldId id="5460" r:id="rId15"/>
    <p:sldId id="5462" r:id="rId16"/>
    <p:sldId id="5464" r:id="rId17"/>
    <p:sldId id="6727" r:id="rId18"/>
    <p:sldId id="5470" r:id="rId19"/>
    <p:sldId id="5471" r:id="rId20"/>
    <p:sldId id="5472" r:id="rId21"/>
    <p:sldId id="6625" r:id="rId22"/>
    <p:sldId id="5480" r:id="rId23"/>
    <p:sldId id="5489" r:id="rId24"/>
    <p:sldId id="5481" r:id="rId25"/>
    <p:sldId id="5486" r:id="rId26"/>
    <p:sldId id="6720" r:id="rId27"/>
    <p:sldId id="5493" r:id="rId28"/>
    <p:sldId id="5497" r:id="rId29"/>
    <p:sldId id="6679" r:id="rId30"/>
    <p:sldId id="6716" r:id="rId31"/>
    <p:sldId id="6717" r:id="rId32"/>
    <p:sldId id="6721" r:id="rId33"/>
    <p:sldId id="6722" r:id="rId34"/>
    <p:sldId id="6680" r:id="rId35"/>
    <p:sldId id="6681" r:id="rId36"/>
    <p:sldId id="6682" r:id="rId37"/>
    <p:sldId id="6683" r:id="rId38"/>
    <p:sldId id="6684" r:id="rId39"/>
    <p:sldId id="6658" r:id="rId40"/>
    <p:sldId id="6723" r:id="rId41"/>
    <p:sldId id="6724" r:id="rId42"/>
    <p:sldId id="6725" r:id="rId43"/>
    <p:sldId id="6676" r:id="rId44"/>
    <p:sldId id="6661" r:id="rId45"/>
    <p:sldId id="6695" r:id="rId46"/>
    <p:sldId id="6718" r:id="rId47"/>
    <p:sldId id="6719" r:id="rId48"/>
    <p:sldId id="6696" r:id="rId49"/>
    <p:sldId id="6697" r:id="rId50"/>
    <p:sldId id="6728" r:id="rId51"/>
    <p:sldId id="6678" r:id="rId52"/>
    <p:sldId id="6699" r:id="rId53"/>
    <p:sldId id="6700" r:id="rId54"/>
    <p:sldId id="6705" r:id="rId55"/>
    <p:sldId id="6729" r:id="rId56"/>
    <p:sldId id="6706" r:id="rId57"/>
    <p:sldId id="6709" r:id="rId58"/>
    <p:sldId id="6627" r:id="rId59"/>
    <p:sldId id="6628" r:id="rId60"/>
    <p:sldId id="6630" r:id="rId61"/>
    <p:sldId id="6631" r:id="rId62"/>
    <p:sldId id="6633" r:id="rId63"/>
    <p:sldId id="6634" r:id="rId64"/>
    <p:sldId id="6670" r:id="rId65"/>
    <p:sldId id="6671" r:id="rId66"/>
    <p:sldId id="6672" r:id="rId67"/>
    <p:sldId id="6673" r:id="rId68"/>
    <p:sldId id="6674" r:id="rId69"/>
    <p:sldId id="6675" r:id="rId70"/>
    <p:sldId id="6647" r:id="rId71"/>
    <p:sldId id="6648" r:id="rId72"/>
    <p:sldId id="6650" r:id="rId73"/>
    <p:sldId id="6651" r:id="rId74"/>
    <p:sldId id="6653" r:id="rId75"/>
    <p:sldId id="6654" r:id="rId76"/>
    <p:sldId id="6655" r:id="rId77"/>
    <p:sldId id="6656" r:id="rId78"/>
    <p:sldId id="6657" r:id="rId7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9512" autoAdjust="0"/>
  </p:normalViewPr>
  <p:slideViewPr>
    <p:cSldViewPr>
      <p:cViewPr varScale="1">
        <p:scale>
          <a:sx n="87" d="100"/>
          <a:sy n="87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Python</a:t>
            </a:r>
            <a:br>
              <a:rPr lang="en-US" altLang="ko-KR" sz="9600" dirty="0"/>
            </a:br>
            <a:r>
              <a:rPr lang="ko-KR" altLang="en-US" sz="9600"/>
              <a:t>완전정복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참조변수</a:t>
            </a:r>
            <a:r>
              <a:rPr lang="en-US" altLang="ko-KR" dirty="0"/>
              <a:t>( Reference Variable)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변수는 객체를 관리하기 위한 참조를 관리하는 공간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/>
              <a:t>변수는 객체를 가리키는 참조변수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3707825"/>
            <a:ext cx="1800200" cy="50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 내의 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056" y="3344856"/>
            <a:ext cx="1666448" cy="286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4781812"/>
            <a:ext cx="1699076" cy="50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객체의 참조 즉</a:t>
            </a:r>
            <a:r>
              <a:rPr lang="en-US" altLang="ko-KR" dirty="0"/>
              <a:t>, </a:t>
            </a:r>
            <a:r>
              <a:rPr lang="ko-KR" altLang="en-US" dirty="0"/>
              <a:t>주소 저장</a:t>
            </a:r>
          </a:p>
        </p:txBody>
      </p:sp>
      <p:sp>
        <p:nvSpPr>
          <p:cNvPr id="16" name="아래쪽 화살표 15"/>
          <p:cNvSpPr/>
          <p:nvPr/>
        </p:nvSpPr>
        <p:spPr>
          <a:xfrm rot="10800000">
            <a:off x="1691680" y="4340345"/>
            <a:ext cx="484632" cy="35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07056" y="2843644"/>
            <a:ext cx="451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Variable </a:t>
            </a:r>
            <a:r>
              <a:rPr lang="ko-KR" altLang="en-US" dirty="0"/>
              <a:t>정의</a:t>
            </a:r>
            <a:r>
              <a:rPr lang="en-US" altLang="ko-KR" dirty="0"/>
              <a:t>= </a:t>
            </a:r>
            <a:r>
              <a:rPr lang="ko-KR" altLang="en-US" dirty="0"/>
              <a:t>값 할당 </a:t>
            </a:r>
            <a:r>
              <a:rPr lang="ko-KR" altLang="en-US" dirty="0" err="1"/>
              <a:t>리터럴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23928" y="3908435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변수만 </a:t>
            </a:r>
            <a:r>
              <a:rPr lang="ko-KR" altLang="en-US" sz="1600" b="1" dirty="0" err="1"/>
              <a:t>정의시</a:t>
            </a:r>
            <a:r>
              <a:rPr lang="ko-KR" altLang="en-US" sz="1600" b="1" dirty="0"/>
              <a:t> 오류 발생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반드시 </a:t>
            </a:r>
            <a:r>
              <a:rPr lang="ko-KR" altLang="en-US" sz="1600" b="1" dirty="0" err="1"/>
              <a:t>참조값</a:t>
            </a:r>
            <a:r>
              <a:rPr lang="ko-KR" altLang="en-US" sz="1600" b="1" dirty="0"/>
              <a:t> 할당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4502919"/>
            <a:ext cx="547260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65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참조변수</a:t>
            </a:r>
            <a:r>
              <a:rPr lang="en-US" altLang="ko-KR" dirty="0"/>
              <a:t>  </a:t>
            </a:r>
            <a:r>
              <a:rPr lang="ko-KR" altLang="en-US" dirty="0"/>
              <a:t>정의 및 초기화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참조변수는 반드시 </a:t>
            </a:r>
            <a:r>
              <a:rPr lang="en-US" altLang="ko-KR" dirty="0"/>
              <a:t>None </a:t>
            </a:r>
            <a:r>
              <a:rPr lang="ko-KR" altLang="en-US" dirty="0"/>
              <a:t>객체라도 </a:t>
            </a:r>
            <a:r>
              <a:rPr lang="ko-KR" altLang="en-US" dirty="0" err="1"/>
              <a:t>세팅해야</a:t>
            </a:r>
            <a:r>
              <a:rPr lang="ko-KR" altLang="en-US" dirty="0"/>
              <a:t> 함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3707825"/>
            <a:ext cx="1800200" cy="50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 내의 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056" y="3344856"/>
            <a:ext cx="1666448" cy="286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4781812"/>
            <a:ext cx="1699076" cy="50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객체의 참조 즉</a:t>
            </a:r>
            <a:r>
              <a:rPr lang="en-US" altLang="ko-KR" dirty="0"/>
              <a:t>, </a:t>
            </a:r>
            <a:r>
              <a:rPr lang="ko-KR" altLang="en-US" dirty="0"/>
              <a:t>주소 저장</a:t>
            </a:r>
          </a:p>
        </p:txBody>
      </p:sp>
      <p:sp>
        <p:nvSpPr>
          <p:cNvPr id="16" name="아래쪽 화살표 15"/>
          <p:cNvSpPr/>
          <p:nvPr/>
        </p:nvSpPr>
        <p:spPr>
          <a:xfrm rot="10800000">
            <a:off x="1691680" y="4340345"/>
            <a:ext cx="484632" cy="358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07056" y="2843644"/>
            <a:ext cx="451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Variable </a:t>
            </a:r>
            <a:r>
              <a:rPr lang="ko-KR" altLang="en-US" dirty="0"/>
              <a:t>정의</a:t>
            </a:r>
            <a:r>
              <a:rPr lang="en-US" altLang="ko-KR" dirty="0"/>
              <a:t>= </a:t>
            </a:r>
            <a:r>
              <a:rPr lang="ko-KR" altLang="en-US" dirty="0"/>
              <a:t>값 할당 </a:t>
            </a:r>
            <a:r>
              <a:rPr lang="ko-KR" altLang="en-US" dirty="0" err="1"/>
              <a:t>리터럴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D160618-DB90-4238-BB62-90B9CA76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429000"/>
            <a:ext cx="403244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이름과 값의 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9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값과 클래스의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/>
              <a:t>파이썬은</a:t>
            </a:r>
            <a:r>
              <a:rPr lang="ko-KR" altLang="en-US" sz="2800" dirty="0"/>
              <a:t> </a:t>
            </a:r>
            <a:r>
              <a:rPr lang="en-US" altLang="ko-KR" sz="2800" dirty="0"/>
              <a:t>instance object</a:t>
            </a:r>
            <a:r>
              <a:rPr lang="ko-KR" altLang="en-US" sz="2800" dirty="0"/>
              <a:t> 들이 값이고 그</a:t>
            </a:r>
            <a:r>
              <a:rPr lang="en-US" altLang="ko-KR" sz="2800" dirty="0"/>
              <a:t> </a:t>
            </a:r>
            <a:r>
              <a:rPr lang="ko-KR" altLang="en-US" sz="2800" dirty="0"/>
              <a:t>자료형은 </a:t>
            </a:r>
            <a:r>
              <a:rPr lang="en-US" altLang="ko-KR" sz="2800" dirty="0"/>
              <a:t>class object</a:t>
            </a:r>
            <a:r>
              <a:rPr lang="ko-KR" altLang="en-US" sz="2800" dirty="0"/>
              <a:t>로 구성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56848" y="4704410"/>
            <a:ext cx="180020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13232" y="4679258"/>
            <a:ext cx="180020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Instance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945080" y="4940998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63688" y="5907050"/>
            <a:ext cx="160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자료형 객체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1820" y="5907050"/>
            <a:ext cx="15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 </a:t>
            </a:r>
            <a:r>
              <a:rPr lang="ko-KR" altLang="en-US" dirty="0"/>
              <a:t>객체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7088" y="55027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</a:t>
            </a:r>
            <a:endParaRPr lang="ko-KR" altLang="en-US" dirty="0"/>
          </a:p>
        </p:txBody>
      </p:sp>
      <p:sp>
        <p:nvSpPr>
          <p:cNvPr id="8" name="오른쪽 중괄호 7"/>
          <p:cNvSpPr/>
          <p:nvPr/>
        </p:nvSpPr>
        <p:spPr>
          <a:xfrm rot="5400000" flipH="1">
            <a:off x="4211535" y="2118429"/>
            <a:ext cx="619218" cy="3960440"/>
          </a:xfrm>
          <a:prstGeom prst="rightBrace">
            <a:avLst>
              <a:gd name="adj1" fmla="val 95067"/>
              <a:gd name="adj2" fmla="val 497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06192" y="339090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Value/Class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18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r>
              <a:rPr lang="ko-KR" altLang="en-US" dirty="0"/>
              <a:t>와 객체</a:t>
            </a:r>
            <a:r>
              <a:rPr lang="en-US" altLang="ko-KR" dirty="0"/>
              <a:t>(object)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변수는 객체를 관리하기 위한 참조를 관리하는 공간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/>
              <a:t>변수는 객체를 가리키는 것</a:t>
            </a:r>
            <a:endParaRPr lang="en-US" altLang="ko-KR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07056" y="3344856"/>
            <a:ext cx="7725384" cy="2820447"/>
            <a:chOff x="807056" y="1998132"/>
            <a:chExt cx="7725384" cy="4167172"/>
          </a:xfrm>
        </p:grpSpPr>
        <p:sp>
          <p:nvSpPr>
            <p:cNvPr id="4" name="직사각형 3"/>
            <p:cNvSpPr/>
            <p:nvPr/>
          </p:nvSpPr>
          <p:spPr>
            <a:xfrm>
              <a:off x="971600" y="2534414"/>
              <a:ext cx="1800200" cy="739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변수 내의 값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894192" y="2492896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수치값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16216" y="2305448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문자열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94192" y="3549013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컨테이너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94192" y="4605130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94192" y="5661248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클래스</a:t>
              </a:r>
            </a:p>
          </p:txBody>
        </p:sp>
        <p:sp>
          <p:nvSpPr>
            <p:cNvPr id="10" name="왼쪽 중괄호 9"/>
            <p:cNvSpPr/>
            <p:nvPr/>
          </p:nvSpPr>
          <p:spPr>
            <a:xfrm>
              <a:off x="2958088" y="2564904"/>
              <a:ext cx="648072" cy="3528392"/>
            </a:xfrm>
            <a:prstGeom prst="leftBrace">
              <a:avLst>
                <a:gd name="adj1" fmla="val 7605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16216" y="3551106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튜플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16216" y="4173935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리스트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16216" y="4796764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딕션너리</a:t>
              </a:r>
              <a:endParaRPr lang="ko-KR" altLang="en-US" dirty="0"/>
            </a:p>
          </p:txBody>
        </p:sp>
        <p:cxnSp>
          <p:nvCxnSpPr>
            <p:cNvPr id="15" name="꺾인 연결선 14"/>
            <p:cNvCxnSpPr>
              <a:stCxn id="7" idx="3"/>
              <a:endCxn id="11" idx="1"/>
            </p:cNvCxnSpPr>
            <p:nvPr/>
          </p:nvCxnSpPr>
          <p:spPr>
            <a:xfrm>
              <a:off x="5910416" y="3801041"/>
              <a:ext cx="605800" cy="209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7" idx="3"/>
              <a:endCxn id="13" idx="1"/>
            </p:cNvCxnSpPr>
            <p:nvPr/>
          </p:nvCxnSpPr>
          <p:spPr>
            <a:xfrm>
              <a:off x="5910416" y="3801041"/>
              <a:ext cx="605800" cy="124775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7" idx="3"/>
              <a:endCxn id="12" idx="1"/>
            </p:cNvCxnSpPr>
            <p:nvPr/>
          </p:nvCxnSpPr>
          <p:spPr>
            <a:xfrm>
              <a:off x="5910416" y="3801041"/>
              <a:ext cx="605800" cy="62492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6516216" y="2928277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집합</a:t>
              </a:r>
            </a:p>
          </p:txBody>
        </p:sp>
        <p:cxnSp>
          <p:nvCxnSpPr>
            <p:cNvPr id="25" name="꺾인 연결선 24"/>
            <p:cNvCxnSpPr>
              <a:stCxn id="7" idx="3"/>
              <a:endCxn id="6" idx="1"/>
            </p:cNvCxnSpPr>
            <p:nvPr/>
          </p:nvCxnSpPr>
          <p:spPr>
            <a:xfrm flipV="1">
              <a:off x="5910416" y="2557476"/>
              <a:ext cx="605800" cy="124356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7" idx="3"/>
              <a:endCxn id="23" idx="1"/>
            </p:cNvCxnSpPr>
            <p:nvPr/>
          </p:nvCxnSpPr>
          <p:spPr>
            <a:xfrm flipV="1">
              <a:off x="5910416" y="3180305"/>
              <a:ext cx="605800" cy="62073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807056" y="1998132"/>
              <a:ext cx="1666448" cy="423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변수 </a:t>
              </a:r>
              <a:r>
                <a:rPr lang="en-US" altLang="ko-KR" dirty="0"/>
                <a:t>Variable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31640" y="4121215"/>
              <a:ext cx="1699076" cy="741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참조 즉</a:t>
              </a:r>
              <a:r>
                <a:rPr lang="en-US" altLang="ko-KR" dirty="0"/>
                <a:t>, </a:t>
              </a:r>
              <a:r>
                <a:rPr lang="ko-KR" altLang="en-US" dirty="0"/>
                <a:t>주소 저장</a:t>
              </a:r>
            </a:p>
          </p:txBody>
        </p:sp>
        <p:sp>
          <p:nvSpPr>
            <p:cNvPr id="16" name="아래쪽 화살표 15"/>
            <p:cNvSpPr/>
            <p:nvPr/>
          </p:nvSpPr>
          <p:spPr>
            <a:xfrm rot="10800000">
              <a:off x="1691680" y="3468953"/>
              <a:ext cx="484632" cy="5292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07056" y="2843644"/>
            <a:ext cx="451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Variable </a:t>
            </a:r>
            <a:r>
              <a:rPr lang="ko-KR" altLang="en-US" dirty="0"/>
              <a:t>정의</a:t>
            </a:r>
            <a:r>
              <a:rPr lang="en-US" altLang="ko-KR" dirty="0"/>
              <a:t>= </a:t>
            </a:r>
            <a:r>
              <a:rPr lang="ko-KR" altLang="en-US" dirty="0"/>
              <a:t>값 할당 </a:t>
            </a:r>
            <a:r>
              <a:rPr lang="ko-KR" altLang="en-US" dirty="0" err="1"/>
              <a:t>리터럴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00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  <a:r>
              <a:rPr lang="en-US" altLang="ko-KR" dirty="0"/>
              <a:t>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044823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파이썬은</a:t>
            </a:r>
            <a:r>
              <a:rPr lang="ko-KR" altLang="en-US" dirty="0"/>
              <a:t> 객체가 만들어지고 객체의 참조만 변수에서 보관하므로 실제 객체의 정보를 확인해서 처리하므로 타입에 대한 추론은 변수에 할당되는 순간 명확해 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032" y="3780412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ko-KR" altLang="en-US" dirty="0"/>
              <a:t>은 변수이지만 변수 정의와 변수할당이 동시에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변수에 </a:t>
            </a:r>
            <a:r>
              <a:rPr lang="ko-KR" altLang="en-US" dirty="0" err="1"/>
              <a:t>할당시</a:t>
            </a:r>
            <a:r>
              <a:rPr lang="ko-KR" altLang="en-US" dirty="0"/>
              <a:t> 타입을 추정해서 동적으로 정해진다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연속적으로 </a:t>
            </a:r>
            <a:r>
              <a:rPr lang="ko-KR" altLang="en-US" dirty="0" err="1"/>
              <a:t>할당시</a:t>
            </a:r>
            <a:r>
              <a:rPr lang="ko-KR" altLang="en-US" dirty="0"/>
              <a:t> 변수에 저장된 타입이 변경된다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36099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2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형변환은</a:t>
            </a:r>
            <a:r>
              <a:rPr lang="ko-KR" altLang="en-US" dirty="0"/>
              <a:t> 새로운 객체를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형변환은</a:t>
            </a:r>
            <a:r>
              <a:rPr lang="ko-KR" altLang="en-US" dirty="0"/>
              <a:t> 기존 객체를 가지고 새로운 객체를 생성하는 것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35696" y="2996782"/>
            <a:ext cx="180020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기존자료형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92080" y="2971630"/>
            <a:ext cx="180020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새로운 자료형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3923928" y="3233370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39752" y="43443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43558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5936" y="37950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11674"/>
            <a:ext cx="532859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68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이름 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15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r>
              <a:rPr lang="ko-KR" altLang="en-US" dirty="0"/>
              <a:t> 란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식별자는</a:t>
            </a:r>
            <a:r>
              <a:rPr lang="ko-KR" altLang="en-US" dirty="0"/>
              <a:t> 이름공간에서 별도로 구별할 수 있는 이름 정의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err="1"/>
              <a:t>식별자</a:t>
            </a:r>
            <a:r>
              <a:rPr lang="ko-KR" altLang="en-US" dirty="0"/>
              <a:t> 대상</a:t>
            </a:r>
            <a:r>
              <a:rPr lang="en-US" altLang="ko-KR" dirty="0"/>
              <a:t>: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</a:t>
            </a:r>
            <a:r>
              <a:rPr lang="ko-KR" altLang="en-US" dirty="0"/>
              <a:t>객체</a:t>
            </a:r>
            <a:r>
              <a:rPr lang="en-US" altLang="ko-KR" dirty="0"/>
              <a:t>,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패키지 등등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err="1"/>
              <a:t>파이썬은</a:t>
            </a:r>
            <a:r>
              <a:rPr lang="ko-KR" altLang="en-US" dirty="0"/>
              <a:t> 이름으로 식별하기 때문에 동일한 이름이 만들어지면 재할당되어 다르게 인식이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2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r>
              <a:rPr lang="ko-KR" altLang="en-US" dirty="0"/>
              <a:t> 명명 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00808"/>
            <a:ext cx="8153400" cy="4392488"/>
          </a:xfrm>
        </p:spPr>
        <p:txBody>
          <a:bodyPr>
            <a:normAutofit/>
          </a:bodyPr>
          <a:lstStyle/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상수와 클래스는 대문자</a:t>
            </a:r>
            <a:endParaRPr lang="en-US" altLang="ko-KR" dirty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변수와 함수는 소문자</a:t>
            </a:r>
            <a:r>
              <a:rPr lang="en-US" altLang="ko-KR" dirty="0"/>
              <a:t>(</a:t>
            </a:r>
            <a:r>
              <a:rPr lang="ko-KR" altLang="en-US" dirty="0" err="1"/>
              <a:t>카멜</a:t>
            </a:r>
            <a:r>
              <a:rPr lang="ko-KR" altLang="en-US" dirty="0"/>
              <a:t> 표기 등</a:t>
            </a:r>
            <a:r>
              <a:rPr lang="en-US" altLang="ko-KR" dirty="0"/>
              <a:t>)</a:t>
            </a:r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앞에 하나의 밑줄과 </a:t>
            </a:r>
            <a:r>
              <a:rPr lang="ko-KR" altLang="en-US" dirty="0" err="1"/>
              <a:t>식별자를</a:t>
            </a:r>
            <a:r>
              <a:rPr lang="ko-KR" altLang="en-US" dirty="0"/>
              <a:t> 시작하면 </a:t>
            </a:r>
            <a:r>
              <a:rPr lang="en-US" altLang="ko-KR" dirty="0"/>
              <a:t>Private</a:t>
            </a:r>
          </a:p>
          <a:p>
            <a:pPr marL="457200" lvl="1" indent="0" fontAlgn="base">
              <a:buNone/>
            </a:pPr>
            <a:r>
              <a:rPr lang="en-US" altLang="ko-KR" dirty="0"/>
              <a:t>    (property, </a:t>
            </a:r>
            <a:r>
              <a:rPr lang="ko-KR" altLang="en-US" dirty="0"/>
              <a:t>사용자 </a:t>
            </a:r>
            <a:r>
              <a:rPr lang="ko-KR" altLang="en-US" dirty="0" err="1"/>
              <a:t>식별자로</a:t>
            </a:r>
            <a:r>
              <a:rPr lang="ko-KR" altLang="en-US" dirty="0"/>
              <a:t> 정의</a:t>
            </a:r>
            <a:r>
              <a:rPr lang="en-US" altLang="ko-KR" dirty="0"/>
              <a:t>)</a:t>
            </a:r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앞에 두 개의 주요 밑줄 </a:t>
            </a:r>
            <a:r>
              <a:rPr lang="ko-KR" altLang="en-US" dirty="0" err="1"/>
              <a:t>식별자를</a:t>
            </a:r>
            <a:r>
              <a:rPr lang="ko-KR" altLang="en-US" dirty="0"/>
              <a:t> 시작하면 강력한 </a:t>
            </a:r>
            <a:r>
              <a:rPr lang="en-US" altLang="ko-KR" dirty="0"/>
              <a:t>Private(</a:t>
            </a:r>
            <a:r>
              <a:rPr lang="ko-KR" altLang="en-US" dirty="0"/>
              <a:t>사용자 </a:t>
            </a:r>
            <a:r>
              <a:rPr lang="ko-KR" altLang="en-US" dirty="0" err="1"/>
              <a:t>식별자로</a:t>
            </a:r>
            <a:r>
              <a:rPr lang="ko-KR" altLang="en-US" dirty="0"/>
              <a:t> 정의</a:t>
            </a:r>
            <a:r>
              <a:rPr lang="en-US" altLang="ko-KR" dirty="0"/>
              <a:t>)</a:t>
            </a:r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앞뒤로 </a:t>
            </a:r>
            <a:r>
              <a:rPr lang="ko-KR" altLang="en-US" dirty="0" err="1"/>
              <a:t>두개의</a:t>
            </a:r>
            <a:r>
              <a:rPr lang="ko-KR" altLang="en-US" dirty="0"/>
              <a:t> 밑줄로 끝나는 경우</a:t>
            </a:r>
            <a:r>
              <a:rPr lang="en-US" altLang="ko-KR" dirty="0"/>
              <a:t>, </a:t>
            </a:r>
            <a:r>
              <a:rPr lang="ko-KR" altLang="en-US" dirty="0"/>
              <a:t>언어 정의 특별한 이름</a:t>
            </a:r>
            <a:r>
              <a:rPr lang="en-US" altLang="ko-KR" dirty="0"/>
              <a:t>(special method)</a:t>
            </a:r>
            <a:r>
              <a:rPr lang="ko-KR" altLang="en-US" dirty="0"/>
              <a:t>으로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0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412776"/>
            <a:ext cx="714752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1. </a:t>
            </a:r>
            <a:r>
              <a:rPr lang="ko-KR" altLang="en-US" sz="9600" dirty="0"/>
              <a:t>개념 보기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40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r>
              <a:rPr lang="ko-KR" altLang="en-US" dirty="0"/>
              <a:t> 충돌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동일한 </a:t>
            </a:r>
            <a:r>
              <a:rPr lang="en-US" altLang="ko-KR" sz="2800" dirty="0"/>
              <a:t>namespace</a:t>
            </a:r>
            <a:r>
              <a:rPr lang="ko-KR" altLang="en-US" sz="2800" dirty="0"/>
              <a:t>를 관리하므로 이름이 동일시 재할당이 발생해 버림</a:t>
            </a:r>
            <a:endParaRPr lang="en-US" altLang="ko-KR" sz="28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6992"/>
            <a:ext cx="275272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3140968"/>
            <a:ext cx="3312368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780928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3645024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 rot="16200000">
            <a:off x="2002170" y="4756008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5562174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1678" y="4459715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같은 이름이 존재하면 나중에 할당되는 값으로 변경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32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Keyword </a:t>
            </a:r>
            <a:r>
              <a:rPr lang="ko-KR" altLang="en-US" dirty="0"/>
              <a:t>정보 확인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keyword </a:t>
            </a:r>
            <a:r>
              <a:rPr lang="ko-KR" altLang="en-US" dirty="0"/>
              <a:t>정보는 확인하기 위해 </a:t>
            </a:r>
            <a:r>
              <a:rPr lang="en-US" altLang="ko-KR" dirty="0"/>
              <a:t>keyword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  <a:r>
              <a:rPr lang="ko-KR" altLang="en-US" dirty="0"/>
              <a:t>하여 확인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36766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24944"/>
            <a:ext cx="35718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77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정의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변수 정의는 항상 값을 할당할 경우에만 가능함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627784" y="2969975"/>
            <a:ext cx="295232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489654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5940152" y="4638303"/>
            <a:ext cx="331236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어휘분석에 따른 할당 될 경우 </a:t>
            </a:r>
            <a:r>
              <a:rPr lang="en-US" altLang="ko-KR" sz="1800" dirty="0"/>
              <a:t> iii + 1  </a:t>
            </a:r>
            <a:r>
              <a:rPr lang="ko-KR" altLang="en-US" sz="1800" dirty="0"/>
              <a:t>부터 처리시 </a:t>
            </a:r>
            <a:r>
              <a:rPr lang="en-US" altLang="ko-KR" sz="1800" dirty="0"/>
              <a:t>Unbinding </a:t>
            </a:r>
            <a:r>
              <a:rPr lang="ko-KR" altLang="en-US" sz="1800" dirty="0"/>
              <a:t>에러가 발생함 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NameError</a:t>
            </a:r>
            <a:r>
              <a:rPr lang="en-US" altLang="ko-KR" sz="1800" dirty="0"/>
              <a:t>: name 'iii' is not defined)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20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binding </a:t>
            </a:r>
            <a:r>
              <a:rPr lang="ko-KR" altLang="en-US" dirty="0"/>
              <a:t>규칙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34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변수</a:t>
            </a:r>
            <a:r>
              <a:rPr lang="en-US" altLang="ko-KR" dirty="0"/>
              <a:t> </a:t>
            </a:r>
            <a:r>
              <a:rPr lang="ko-KR" altLang="en-US" dirty="0"/>
              <a:t>정의 및 할당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변수 정의는 값과 </a:t>
            </a:r>
            <a:r>
              <a:rPr lang="en-US" altLang="ko-KR" dirty="0"/>
              <a:t>binding(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  <a:r>
              <a:rPr lang="ko-KR" altLang="en-US" dirty="0"/>
              <a:t>될 때 정의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/>
              <a:t>변수 정의 없이 사용되면 에러가 발생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Scope </a:t>
            </a:r>
            <a:r>
              <a:rPr lang="ko-KR" altLang="en-US" dirty="0"/>
              <a:t>원칙에 따라 동일한 이름이 발생시는 변수 내에 저장된 것을 변경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976" y="5461655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 + 1 </a:t>
            </a:r>
            <a:r>
              <a:rPr lang="ko-KR" altLang="en-US" sz="1200" dirty="0"/>
              <a:t>에서 </a:t>
            </a:r>
            <a:r>
              <a:rPr lang="en-US" altLang="ko-KR" sz="1200" dirty="0"/>
              <a:t>I </a:t>
            </a:r>
            <a:r>
              <a:rPr lang="ko-KR" altLang="en-US" sz="1200" dirty="0"/>
              <a:t>를 검색</a:t>
            </a:r>
            <a:endParaRPr lang="en-US" altLang="ko-KR" sz="1200" dirty="0"/>
          </a:p>
          <a:p>
            <a:r>
              <a:rPr lang="en-US" altLang="ko-KR" sz="1200" dirty="0"/>
              <a:t>I</a:t>
            </a:r>
            <a:r>
              <a:rPr lang="ko-KR" altLang="en-US" sz="1200" dirty="0"/>
              <a:t>변수에 값이 할당되기 이전에  즉 이름공간에 생성되기 전이므로 </a:t>
            </a:r>
            <a:r>
              <a:rPr lang="en-US" altLang="ko-KR" sz="1200" dirty="0"/>
              <a:t>“ </a:t>
            </a:r>
            <a:r>
              <a:rPr lang="en-US" altLang="ko-KR" sz="1200" dirty="0" err="1"/>
              <a:t>NameError</a:t>
            </a:r>
            <a:r>
              <a:rPr lang="en-US" altLang="ko-KR" sz="1200" dirty="0"/>
              <a:t>: name 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 is not defined “ </a:t>
            </a:r>
            <a:r>
              <a:rPr lang="ko-KR" altLang="en-US" sz="1200" dirty="0"/>
              <a:t>에러가 발생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05006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변수 정의 없이 할당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9912" y="357301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변수 정의</a:t>
            </a:r>
            <a:r>
              <a:rPr lang="en-US" altLang="ko-KR" sz="1400" dirty="0"/>
              <a:t>(</a:t>
            </a:r>
            <a:r>
              <a:rPr lang="ko-KR" altLang="en-US" sz="1400" dirty="0"/>
              <a:t> 할당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37656" y="4221677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할당 연산자를 이용하여 값을 변수에 할당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실제 값의 참조가 변수에 보관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63" y="4076271"/>
            <a:ext cx="30956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5357845"/>
            <a:ext cx="3096345" cy="116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21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Reference Variable</a:t>
            </a:r>
            <a:r>
              <a:rPr lang="ko-KR" altLang="en-US" dirty="0"/>
              <a:t>에 값을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변수를 정의하고 문자열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을 할당한다는 것은 실제 </a:t>
            </a:r>
            <a:r>
              <a:rPr lang="en-US" altLang="ko-KR" dirty="0"/>
              <a:t>reference</a:t>
            </a:r>
            <a:r>
              <a:rPr lang="ko-KR" altLang="en-US" dirty="0"/>
              <a:t>를 </a:t>
            </a:r>
            <a:r>
              <a:rPr lang="en-US" altLang="ko-KR" dirty="0"/>
              <a:t>binding </a:t>
            </a:r>
            <a:r>
              <a:rPr lang="ko-KR" altLang="en-US" dirty="0"/>
              <a:t>하는 것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372200" y="342900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변수에 할당된 객체에  타입 및 </a:t>
            </a:r>
            <a:r>
              <a:rPr lang="ko-KR" altLang="en-US" dirty="0" err="1"/>
              <a:t>레퍼런스</a:t>
            </a:r>
            <a:r>
              <a:rPr lang="ko-KR" altLang="en-US" dirty="0"/>
              <a:t> 확인하기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2200" y="4725144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dir</a:t>
            </a:r>
            <a:r>
              <a:rPr lang="en-US" altLang="ko-KR" dirty="0"/>
              <a:t>()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실행하면 현재 </a:t>
            </a:r>
            <a:r>
              <a:rPr lang="en-US" altLang="ko-KR" dirty="0"/>
              <a:t>context </a:t>
            </a:r>
            <a:r>
              <a:rPr lang="ko-KR" altLang="en-US" dirty="0"/>
              <a:t>내의 지정된 </a:t>
            </a:r>
            <a:r>
              <a:rPr lang="ko-KR" altLang="en-US" dirty="0" err="1"/>
              <a:t>변수등을</a:t>
            </a:r>
            <a:r>
              <a:rPr lang="ko-KR" altLang="en-US" dirty="0"/>
              <a:t> 볼 수 있음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831"/>
            <a:ext cx="5616624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525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별칭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객체가 먼저 생성되어 변수에 참조를 부여하므로 </a:t>
            </a:r>
            <a:r>
              <a:rPr lang="en-US" altLang="ko-KR" dirty="0"/>
              <a:t>copy </a:t>
            </a:r>
            <a:r>
              <a:rPr lang="ko-KR" altLang="en-US" dirty="0"/>
              <a:t>없이 변수에 </a:t>
            </a:r>
            <a:r>
              <a:rPr lang="ko-KR" altLang="en-US" dirty="0" err="1"/>
              <a:t>매핑시</a:t>
            </a:r>
            <a:r>
              <a:rPr lang="ko-KR" altLang="en-US" dirty="0"/>
              <a:t> 별칭이 생김</a:t>
            </a:r>
            <a:endParaRPr lang="en-US" altLang="ko-KR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14800"/>
            <a:ext cx="25622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160" y="4286071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j</a:t>
            </a:r>
            <a:r>
              <a:rPr lang="ko-KR" altLang="en-US" dirty="0"/>
              <a:t>는 동일한 객체를 </a:t>
            </a:r>
            <a:r>
              <a:rPr lang="ko-KR" altLang="en-US" dirty="0" err="1"/>
              <a:t>가르키므로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  <a:r>
              <a:rPr lang="ko-KR" altLang="en-US" dirty="0"/>
              <a:t>는</a:t>
            </a:r>
            <a:r>
              <a:rPr lang="en-US" altLang="ko-KR" dirty="0"/>
              <a:t>  </a:t>
            </a:r>
            <a:r>
              <a:rPr lang="en-US" altLang="ko-KR" dirty="0" err="1"/>
              <a:t>i</a:t>
            </a:r>
            <a:r>
              <a:rPr lang="ko-KR" altLang="en-US" dirty="0"/>
              <a:t>의 별칭으로 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19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04482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Context </a:t>
            </a:r>
            <a:r>
              <a:rPr lang="ko-KR" altLang="en-US" sz="2800" dirty="0"/>
              <a:t>내에서 변수 삭제</a:t>
            </a:r>
            <a:r>
              <a:rPr lang="en-US" altLang="ko-KR" sz="2800" dirty="0"/>
              <a:t> del </a:t>
            </a:r>
            <a:r>
              <a:rPr lang="ko-KR" altLang="en-US" sz="2800" dirty="0" err="1"/>
              <a:t>변수명</a:t>
            </a:r>
            <a:r>
              <a:rPr lang="en-US" altLang="ko-KR" sz="2800" dirty="0"/>
              <a:t>, del(</a:t>
            </a:r>
            <a:r>
              <a:rPr lang="ko-KR" altLang="en-US" sz="2800" dirty="0" err="1"/>
              <a:t>변수명</a:t>
            </a:r>
            <a:r>
              <a:rPr lang="en-US" altLang="ko-KR" sz="2800" dirty="0"/>
              <a:t>) </a:t>
            </a:r>
            <a:r>
              <a:rPr lang="ko-KR" altLang="en-US" sz="2800" dirty="0"/>
              <a:t>으로 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924944"/>
            <a:ext cx="7219950" cy="368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513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 계산 후 자신에게 할당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여러 변수에 여러 할당이 가능함</a:t>
            </a:r>
            <a:r>
              <a:rPr lang="en-US" altLang="ko-KR" dirty="0"/>
              <a:t>. </a:t>
            </a:r>
            <a:r>
              <a:rPr lang="ko-KR" altLang="en-US" dirty="0"/>
              <a:t>제일 마지막은 값이 들어오면 동일한 값이 연속할당 처리됨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89040"/>
            <a:ext cx="568863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670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객체 처리 이유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8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리터럴</a:t>
            </a:r>
            <a:r>
              <a:rPr lang="en-US" altLang="ko-KR" dirty="0"/>
              <a:t>, </a:t>
            </a:r>
            <a:r>
              <a:rPr lang="ko-KR" altLang="en-US" dirty="0" err="1"/>
              <a:t>표현식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85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왜 객체화 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043608" y="2774720"/>
            <a:ext cx="7200800" cy="3318576"/>
            <a:chOff x="467544" y="2374951"/>
            <a:chExt cx="7200800" cy="3718345"/>
          </a:xfrm>
        </p:grpSpPr>
        <p:sp>
          <p:nvSpPr>
            <p:cNvPr id="4" name="직사각형 3"/>
            <p:cNvSpPr/>
            <p:nvPr/>
          </p:nvSpPr>
          <p:spPr>
            <a:xfrm>
              <a:off x="467544" y="3921616"/>
              <a:ext cx="1800200" cy="739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값 객체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652120" y="2374951"/>
              <a:ext cx="2016224" cy="1656184"/>
              <a:chOff x="5004048" y="2492896"/>
              <a:chExt cx="2016224" cy="208823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004048" y="2492896"/>
                <a:ext cx="201622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수치값</a:t>
                </a:r>
                <a:endParaRPr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004048" y="3284984"/>
                <a:ext cx="201622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문자열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004048" y="4077072"/>
                <a:ext cx="201622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튜플</a:t>
                </a:r>
                <a:endParaRPr lang="ko-KR" altLang="en-US" dirty="0"/>
              </a:p>
            </p:txBody>
          </p:sp>
        </p:grpSp>
        <p:sp>
          <p:nvSpPr>
            <p:cNvPr id="10" name="왼쪽 중괄호 9"/>
            <p:cNvSpPr/>
            <p:nvPr/>
          </p:nvSpPr>
          <p:spPr>
            <a:xfrm>
              <a:off x="5076056" y="2381815"/>
              <a:ext cx="432048" cy="1584176"/>
            </a:xfrm>
            <a:prstGeom prst="leftBrace">
              <a:avLst>
                <a:gd name="adj1" fmla="val 7605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03848" y="2797287"/>
              <a:ext cx="1800200" cy="739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Immutuable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 err="1">
                  <a:solidFill>
                    <a:schemeClr val="tx1"/>
                  </a:solidFill>
                </a:rPr>
                <a:t>값객체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03848" y="5209556"/>
              <a:ext cx="1800200" cy="739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Mutuable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참조객체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52120" y="5039247"/>
              <a:ext cx="2016224" cy="1027976"/>
              <a:chOff x="5004048" y="2492896"/>
              <a:chExt cx="2016224" cy="129614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004048" y="2492896"/>
                <a:ext cx="201622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리스트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004048" y="3284984"/>
                <a:ext cx="201622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딕션너리</a:t>
                </a:r>
                <a:endParaRPr lang="ko-KR" altLang="en-US" dirty="0"/>
              </a:p>
            </p:txBody>
          </p:sp>
        </p:grpSp>
        <p:sp>
          <p:nvSpPr>
            <p:cNvPr id="18" name="왼쪽 중괄호 17"/>
            <p:cNvSpPr/>
            <p:nvPr/>
          </p:nvSpPr>
          <p:spPr>
            <a:xfrm>
              <a:off x="5076056" y="5065320"/>
              <a:ext cx="432048" cy="1027976"/>
            </a:xfrm>
            <a:prstGeom prst="leftBrace">
              <a:avLst>
                <a:gd name="adj1" fmla="val 3408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11560" y="148824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모두 객체이므로 변경여부 관리가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객체가 생성되고 함수 </a:t>
            </a:r>
            <a:r>
              <a:rPr lang="ko-KR" altLang="en-US" dirty="0" err="1"/>
              <a:t>파라미터</a:t>
            </a:r>
            <a:r>
              <a:rPr lang="ko-KR" altLang="en-US" dirty="0"/>
              <a:t> 등으로 전달될 때에도 변경이 가능한 객체와 불가능한 객체를 동일한 방식으로 관리한다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4" idx="3"/>
            <a:endCxn id="11" idx="1"/>
          </p:cNvCxnSpPr>
          <p:nvPr/>
        </p:nvCxnSpPr>
        <p:spPr>
          <a:xfrm flipV="1">
            <a:off x="2843808" y="3481649"/>
            <a:ext cx="936104" cy="10034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3"/>
            <a:endCxn id="12" idx="1"/>
          </p:cNvCxnSpPr>
          <p:nvPr/>
        </p:nvCxnSpPr>
        <p:spPr>
          <a:xfrm>
            <a:off x="2843808" y="4485098"/>
            <a:ext cx="936104" cy="11494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39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</a:t>
            </a:r>
            <a:r>
              <a:rPr lang="ko-KR" altLang="en-US" dirty="0"/>
              <a:t>갱신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 err="1"/>
              <a:t>Immutuable</a:t>
            </a:r>
            <a:r>
              <a:rPr lang="en-US" altLang="ko-KR" sz="2800" dirty="0"/>
              <a:t>(</a:t>
            </a:r>
            <a:r>
              <a:rPr lang="ko-KR" altLang="en-US" sz="2800" dirty="0" err="1"/>
              <a:t>값객체</a:t>
            </a:r>
            <a:r>
              <a:rPr lang="en-US" altLang="ko-KR" sz="2800" dirty="0"/>
              <a:t>) : </a:t>
            </a:r>
            <a:r>
              <a:rPr lang="ko-KR" altLang="en-US" sz="2800" dirty="0"/>
              <a:t>변수에 저장된 것을 값으로 인식하여 변수를 치환이 가능하지만 변경은 안됨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- </a:t>
            </a:r>
            <a:r>
              <a:rPr lang="ko-KR" altLang="en-US" sz="2800" dirty="0"/>
              <a:t>문자열은 임의적으로 </a:t>
            </a:r>
            <a:r>
              <a:rPr lang="ko-KR" altLang="en-US" sz="2800" dirty="0" err="1"/>
              <a:t>값객체로</a:t>
            </a:r>
            <a:r>
              <a:rPr lang="ko-KR" altLang="en-US" sz="2800" dirty="0"/>
              <a:t> 정의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 err="1"/>
              <a:t>Mutuable</a:t>
            </a:r>
            <a:r>
              <a:rPr lang="en-US" altLang="ko-KR" sz="2800" dirty="0"/>
              <a:t>(</a:t>
            </a:r>
            <a:r>
              <a:rPr lang="ko-KR" altLang="en-US" sz="2800" dirty="0"/>
              <a:t>참조객체</a:t>
            </a:r>
            <a:r>
              <a:rPr lang="en-US" altLang="ko-KR" sz="2800" dirty="0"/>
              <a:t>) : </a:t>
            </a:r>
            <a:r>
              <a:rPr lang="ko-KR" altLang="en-US" sz="2800" dirty="0"/>
              <a:t>변수에 저장된 것은 객체의 요소</a:t>
            </a:r>
            <a:r>
              <a:rPr lang="en-US" altLang="ko-KR" sz="2800" dirty="0"/>
              <a:t>(</a:t>
            </a:r>
            <a:r>
              <a:rPr lang="ko-KR" altLang="en-US" sz="2800" dirty="0"/>
              <a:t>값</a:t>
            </a:r>
            <a:r>
              <a:rPr lang="en-US" altLang="ko-KR" sz="2800" dirty="0"/>
              <a:t>)</a:t>
            </a:r>
            <a:r>
              <a:rPr lang="ko-KR" altLang="en-US" sz="2800" dirty="0"/>
              <a:t>들이 저장된 참조이므로 실제 값들이 변경이 가능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- </a:t>
            </a:r>
            <a:r>
              <a:rPr lang="ko-KR" altLang="en-US" sz="2800" dirty="0"/>
              <a:t>함수 </a:t>
            </a:r>
            <a:r>
              <a:rPr lang="ko-KR" altLang="en-US" sz="2800" dirty="0" err="1"/>
              <a:t>파라미터</a:t>
            </a:r>
            <a:r>
              <a:rPr lang="en-US" altLang="ko-KR" sz="2800" dirty="0"/>
              <a:t>, </a:t>
            </a:r>
            <a:r>
              <a:rPr lang="ko-KR" altLang="en-US" sz="2800" dirty="0"/>
              <a:t>할당을 할 경우 참조만 넘어가므로 요소들이 변경이 가능</a:t>
            </a:r>
            <a:endParaRPr lang="en-US" altLang="ko-KR" sz="2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76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17" y="4869160"/>
            <a:ext cx="2695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Values and data types:</a:t>
            </a:r>
            <a:r>
              <a:rPr lang="ko-KR" altLang="en-US" dirty="0"/>
              <a:t>원자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파이썬은</a:t>
            </a:r>
            <a:r>
              <a:rPr lang="ko-KR" altLang="en-US" dirty="0"/>
              <a:t> 실제 </a:t>
            </a:r>
            <a:r>
              <a:rPr lang="ko-KR" altLang="en-US" dirty="0" err="1"/>
              <a:t>리터럴</a:t>
            </a:r>
            <a:r>
              <a:rPr lang="ko-KR" altLang="en-US" dirty="0"/>
              <a:t> 즉 값이 객체이므로 기본 객체의 구성을 이해해야</a:t>
            </a:r>
            <a:endParaRPr lang="en-US" altLang="ko-KR" dirty="0"/>
          </a:p>
        </p:txBody>
      </p:sp>
      <p:sp>
        <p:nvSpPr>
          <p:cNvPr id="41" name="TextBox 40"/>
          <p:cNvSpPr txBox="1"/>
          <p:nvPr/>
        </p:nvSpPr>
        <p:spPr>
          <a:xfrm>
            <a:off x="4427984" y="5284889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값을 </a:t>
            </a:r>
            <a:r>
              <a:rPr lang="en-US" altLang="ko-KR" dirty="0"/>
              <a:t>type() </a:t>
            </a:r>
            <a:r>
              <a:rPr lang="ko-KR" altLang="en-US" dirty="0"/>
              <a:t>함수를 이용해 데이터 타입을 확인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04317" y="4960555"/>
            <a:ext cx="1867483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4317" y="5661248"/>
            <a:ext cx="1147403" cy="4080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41" idx="1"/>
          </p:cNvCxnSpPr>
          <p:nvPr/>
        </p:nvCxnSpPr>
        <p:spPr>
          <a:xfrm>
            <a:off x="2771800" y="5176579"/>
            <a:ext cx="1656184" cy="431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7" idx="3"/>
            <a:endCxn id="41" idx="1"/>
          </p:cNvCxnSpPr>
          <p:nvPr/>
        </p:nvCxnSpPr>
        <p:spPr>
          <a:xfrm flipV="1">
            <a:off x="2051720" y="5608055"/>
            <a:ext cx="2376264" cy="2572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115616" y="3462622"/>
            <a:ext cx="3168352" cy="914063"/>
            <a:chOff x="5508104" y="2996952"/>
            <a:chExt cx="4608512" cy="1749731"/>
          </a:xfrm>
        </p:grpSpPr>
        <p:sp>
          <p:nvSpPr>
            <p:cNvPr id="4" name="직사각형 3"/>
            <p:cNvSpPr/>
            <p:nvPr/>
          </p:nvSpPr>
          <p:spPr>
            <a:xfrm>
              <a:off x="5508104" y="2996952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reference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11496" y="3560824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type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11496" y="4149080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value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36232" y="3645024"/>
              <a:ext cx="1152128" cy="53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float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6232" y="3064314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ko-KR" altLang="en-US" sz="1200" dirty="0"/>
                <a:t>주소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6232" y="4216442"/>
              <a:ext cx="2680384" cy="53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1.1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995936" y="3462622"/>
            <a:ext cx="3168352" cy="865194"/>
            <a:chOff x="5508104" y="2996952"/>
            <a:chExt cx="4608512" cy="1656184"/>
          </a:xfrm>
        </p:grpSpPr>
        <p:sp>
          <p:nvSpPr>
            <p:cNvPr id="18" name="직사각형 17"/>
            <p:cNvSpPr/>
            <p:nvPr/>
          </p:nvSpPr>
          <p:spPr>
            <a:xfrm>
              <a:off x="5508104" y="2996952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reference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11496" y="3560824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type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11496" y="4149080"/>
              <a:ext cx="187220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value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36232" y="3645024"/>
              <a:ext cx="1152128" cy="34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36232" y="3064314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ko-KR" altLang="en-US" sz="1200" dirty="0"/>
                <a:t>주소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36232" y="4216442"/>
              <a:ext cx="2680384" cy="34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17</a:t>
              </a:r>
              <a:endParaRPr lang="ko-KR" altLang="en-US" sz="1200" dirty="0"/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 flipV="1">
            <a:off x="1619672" y="4335735"/>
            <a:ext cx="288032" cy="749449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0" idx="2"/>
          </p:cNvCxnSpPr>
          <p:nvPr/>
        </p:nvCxnSpPr>
        <p:spPr>
          <a:xfrm flipV="1">
            <a:off x="2051720" y="4327816"/>
            <a:ext cx="2590120" cy="957073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5696" y="2924944"/>
            <a:ext cx="32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u="sng" dirty="0"/>
              <a:t>데이터 관리 방안</a:t>
            </a:r>
            <a:r>
              <a:rPr lang="en-US" altLang="ko-KR" u="sng" dirty="0"/>
              <a:t>(</a:t>
            </a:r>
            <a:r>
              <a:rPr lang="ko-KR" altLang="en-US" u="sng" dirty="0"/>
              <a:t>예시</a:t>
            </a:r>
            <a:r>
              <a:rPr lang="en-US" altLang="ko-KR" u="sng" dirty="0"/>
              <a:t>)</a:t>
            </a:r>
            <a:endParaRPr lang="ko-KR" altLang="en-US" u="sng" dirty="0"/>
          </a:p>
        </p:txBody>
      </p:sp>
      <p:sp>
        <p:nvSpPr>
          <p:cNvPr id="31" name="직사각형 30"/>
          <p:cNvSpPr/>
          <p:nvPr/>
        </p:nvSpPr>
        <p:spPr>
          <a:xfrm>
            <a:off x="755576" y="2924944"/>
            <a:ext cx="5256584" cy="15841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88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87" y="5157192"/>
            <a:ext cx="2447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Values and data types:</a:t>
            </a:r>
            <a:r>
              <a:rPr lang="ko-KR" altLang="en-US" dirty="0"/>
              <a:t>분자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프로그램 언어에서 가장 기본적인 것인 구조를 가지는 데이터 타입 또는 사용자 정의 객체</a:t>
            </a:r>
            <a:endParaRPr lang="en-US" altLang="ko-KR" dirty="0"/>
          </a:p>
        </p:txBody>
      </p:sp>
      <p:grpSp>
        <p:nvGrpSpPr>
          <p:cNvPr id="66" name="그룹 65"/>
          <p:cNvGrpSpPr/>
          <p:nvPr/>
        </p:nvGrpSpPr>
        <p:grpSpPr>
          <a:xfrm>
            <a:off x="854897" y="2892098"/>
            <a:ext cx="7617294" cy="1833046"/>
            <a:chOff x="1331640" y="3725942"/>
            <a:chExt cx="7617294" cy="2717750"/>
          </a:xfrm>
        </p:grpSpPr>
        <p:grpSp>
          <p:nvGrpSpPr>
            <p:cNvPr id="63" name="그룹 62"/>
            <p:cNvGrpSpPr/>
            <p:nvPr/>
          </p:nvGrpSpPr>
          <p:grpSpPr>
            <a:xfrm>
              <a:off x="1331640" y="3725942"/>
              <a:ext cx="1872208" cy="1440160"/>
              <a:chOff x="1331640" y="3725942"/>
              <a:chExt cx="1872208" cy="144016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331640" y="3725942"/>
                <a:ext cx="187220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reference</a:t>
                </a:r>
                <a:endParaRPr lang="ko-KR" altLang="en-US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331640" y="4229998"/>
                <a:ext cx="187220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type</a:t>
                </a:r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331640" y="4734054"/>
                <a:ext cx="187220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element</a:t>
                </a:r>
                <a:endParaRPr lang="ko-KR" altLang="en-US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4675308" y="3725942"/>
              <a:ext cx="1287143" cy="263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reference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77640" y="4029841"/>
              <a:ext cx="1287143" cy="263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type</a:t>
              </a:r>
              <a:endParaRPr lang="ko-KR" altLang="en-US" sz="12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77640" y="4327816"/>
              <a:ext cx="1287143" cy="263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value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00896" y="4064496"/>
              <a:ext cx="792088" cy="18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endParaRPr lang="ko-KR" alt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00896" y="3761132"/>
              <a:ext cx="792088" cy="14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ko-KR" altLang="en-US" sz="1200" dirty="0"/>
                <a:t>주소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00896" y="4363006"/>
              <a:ext cx="1842764" cy="410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663544" y="4814446"/>
              <a:ext cx="1298908" cy="998781"/>
              <a:chOff x="4663543" y="4814446"/>
              <a:chExt cx="1891883" cy="142683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663543" y="4814446"/>
                <a:ext cx="187220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reference</a:t>
                </a:r>
                <a:endParaRPr lang="ko-KR" altLang="en-US" sz="10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663543" y="5305172"/>
                <a:ext cx="1872208" cy="4320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type</a:t>
                </a:r>
                <a:endParaRPr lang="ko-KR" altLang="en-US" sz="10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683218" y="5809227"/>
                <a:ext cx="1872208" cy="4320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element</a:t>
                </a:r>
                <a:endParaRPr lang="ko-KR" altLang="en-US" sz="1000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012160" y="5252055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list</a:t>
              </a:r>
              <a:endParaRPr lang="ko-KR" alt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12160" y="4948691"/>
              <a:ext cx="792088" cy="14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ko-KR" altLang="en-US" sz="1200" dirty="0"/>
                <a:t>주소</a:t>
              </a:r>
            </a:p>
          </p:txBody>
        </p:sp>
        <p:cxnSp>
          <p:nvCxnSpPr>
            <p:cNvPr id="26" name="꺾인 연결선 25"/>
            <p:cNvCxnSpPr>
              <a:stCxn id="44" idx="3"/>
              <a:endCxn id="48" idx="0"/>
            </p:cNvCxnSpPr>
            <p:nvPr/>
          </p:nvCxnSpPr>
          <p:spPr>
            <a:xfrm>
              <a:off x="5962452" y="5662010"/>
              <a:ext cx="804101" cy="16054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/>
            <p:cNvGrpSpPr/>
            <p:nvPr/>
          </p:nvGrpSpPr>
          <p:grpSpPr>
            <a:xfrm>
              <a:off x="7308303" y="5824618"/>
              <a:ext cx="934411" cy="601874"/>
              <a:chOff x="6660232" y="5559238"/>
              <a:chExt cx="1289475" cy="86519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6660232" y="5559238"/>
                <a:ext cx="1287143" cy="263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reference</a:t>
                </a:r>
                <a:endParaRPr lang="ko-KR" altLang="en-US" sz="800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6662564" y="5863137"/>
                <a:ext cx="1287143" cy="263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type</a:t>
                </a:r>
                <a:endParaRPr lang="ko-KR" altLang="en-US" sz="800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662564" y="6161112"/>
                <a:ext cx="1287143" cy="263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value</a:t>
                </a:r>
                <a:endParaRPr lang="ko-KR" altLang="en-US" sz="800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300192" y="5822558"/>
              <a:ext cx="934411" cy="601874"/>
              <a:chOff x="6660232" y="5559238"/>
              <a:chExt cx="1289475" cy="86519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6660232" y="5559238"/>
                <a:ext cx="1287143" cy="263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reference</a:t>
                </a:r>
                <a:endParaRPr lang="ko-KR" altLang="en-US" sz="80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662564" y="5863137"/>
                <a:ext cx="1287143" cy="263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type</a:t>
                </a:r>
                <a:endParaRPr lang="ko-KR" altLang="en-US" sz="8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662564" y="6161112"/>
                <a:ext cx="1287143" cy="263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value</a:t>
                </a:r>
                <a:endParaRPr lang="ko-KR" altLang="en-US" sz="800" dirty="0"/>
              </a:p>
            </p:txBody>
          </p:sp>
        </p:grpSp>
        <p:cxnSp>
          <p:nvCxnSpPr>
            <p:cNvPr id="57" name="꺾인 연결선 56"/>
            <p:cNvCxnSpPr>
              <a:stCxn id="44" idx="3"/>
              <a:endCxn id="52" idx="0"/>
            </p:cNvCxnSpPr>
            <p:nvPr/>
          </p:nvCxnSpPr>
          <p:spPr>
            <a:xfrm>
              <a:off x="5962452" y="5662010"/>
              <a:ext cx="1812212" cy="16260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265366" y="5735806"/>
              <a:ext cx="6835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…</a:t>
              </a:r>
              <a:endParaRPr lang="ko-KR" altLang="en-US" sz="4000" dirty="0"/>
            </a:p>
          </p:txBody>
        </p:sp>
        <p:cxnSp>
          <p:nvCxnSpPr>
            <p:cNvPr id="60" name="꺾인 연결선 59"/>
            <p:cNvCxnSpPr>
              <a:stCxn id="32" idx="3"/>
              <a:endCxn id="34" idx="1"/>
            </p:cNvCxnSpPr>
            <p:nvPr/>
          </p:nvCxnSpPr>
          <p:spPr>
            <a:xfrm flipV="1">
              <a:off x="3203848" y="3857602"/>
              <a:ext cx="1471460" cy="109247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32" idx="3"/>
              <a:endCxn id="42" idx="1"/>
            </p:cNvCxnSpPr>
            <p:nvPr/>
          </p:nvCxnSpPr>
          <p:spPr>
            <a:xfrm>
              <a:off x="3203848" y="4950078"/>
              <a:ext cx="1459696" cy="1558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203848" y="3902679"/>
              <a:ext cx="792088" cy="14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ko-KR" altLang="en-US" sz="1200" dirty="0"/>
                <a:t>주소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75856" y="4236789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list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901386" y="5157192"/>
            <a:ext cx="1825719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>
            <a:endCxn id="32" idx="2"/>
          </p:cNvCxnSpPr>
          <p:nvPr/>
        </p:nvCxnSpPr>
        <p:spPr>
          <a:xfrm flipV="1">
            <a:off x="1791001" y="3863445"/>
            <a:ext cx="0" cy="12937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76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것은 객체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객체를 생성하고 변수에 할당하지 않아도 그 내부를 볼 수 있음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0968"/>
            <a:ext cx="2562225" cy="312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값 처리하는 예시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1484784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변경 불가능한 숫자 객체는 동일한 참조를 가지지만 변경이 불가능하기 때문에  </a:t>
            </a:r>
            <a:r>
              <a:rPr lang="en-US" altLang="ko-KR" sz="2800" dirty="0"/>
              <a:t>call by sharing</a:t>
            </a:r>
            <a:r>
              <a:rPr lang="ko-KR" altLang="en-US" sz="2800" dirty="0"/>
              <a:t>을 통해 전달되지만 </a:t>
            </a:r>
            <a:r>
              <a:rPr lang="ko-KR" altLang="en-US" sz="2800" dirty="0" err="1"/>
              <a:t>변경불가한</a:t>
            </a:r>
            <a:r>
              <a:rPr lang="ko-KR" altLang="en-US" sz="2800" dirty="0"/>
              <a:t> 숫자 객체가 생성되면 어디서나 동일한 참조를 통해 처리</a:t>
            </a:r>
            <a:endParaRPr lang="en-US" altLang="ko-KR" sz="2800" dirty="0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867" y="3717032"/>
            <a:ext cx="5048250" cy="275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21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 생성이 </a:t>
            </a:r>
            <a:r>
              <a:rPr lang="ko-KR" altLang="en-US" dirty="0" err="1"/>
              <a:t>첫번째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, </a:t>
            </a:r>
            <a:r>
              <a:rPr lang="en-US" altLang="ko-KR" dirty="0" err="1"/>
              <a:t>obj</a:t>
            </a:r>
            <a:r>
              <a:rPr lang="ko-KR" altLang="en-US" dirty="0"/>
              <a:t>를 변수로 지정했지만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함수와 </a:t>
            </a:r>
            <a:r>
              <a:rPr lang="en-US" altLang="ko-KR" dirty="0" err="1"/>
              <a:t>obj</a:t>
            </a:r>
            <a:r>
              <a:rPr lang="en-US" altLang="ko-KR" dirty="0"/>
              <a:t> class</a:t>
            </a:r>
            <a:r>
              <a:rPr lang="ko-KR" altLang="en-US" dirty="0"/>
              <a:t>로 정의해서 </a:t>
            </a:r>
            <a:r>
              <a:rPr lang="en-US" altLang="ko-KR" dirty="0" err="1"/>
              <a:t>var</a:t>
            </a:r>
            <a:r>
              <a:rPr lang="en-US" altLang="ko-KR" dirty="0"/>
              <a:t>, </a:t>
            </a:r>
            <a:r>
              <a:rPr lang="en-US" altLang="ko-KR" dirty="0" err="1"/>
              <a:t>obj</a:t>
            </a:r>
            <a:r>
              <a:rPr lang="en-US" altLang="ko-KR" dirty="0"/>
              <a:t> </a:t>
            </a:r>
            <a:r>
              <a:rPr lang="ko-KR" altLang="en-US" dirty="0"/>
              <a:t>변수는 사라짐</a:t>
            </a:r>
            <a:endParaRPr lang="en-US" altLang="ko-KR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40968"/>
            <a:ext cx="3257550" cy="334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288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런타임 객체 처리</a:t>
            </a:r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Class</a:t>
            </a:r>
            <a:r>
              <a:rPr lang="ko-KR" altLang="en-US" dirty="0"/>
              <a:t>를 </a:t>
            </a:r>
            <a:r>
              <a:rPr lang="en-US" altLang="ko-KR" dirty="0"/>
              <a:t>pass</a:t>
            </a:r>
            <a:r>
              <a:rPr lang="ko-KR" altLang="en-US" dirty="0"/>
              <a:t>로 정의하고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 err="1"/>
              <a:t>메소드를</a:t>
            </a:r>
            <a:r>
              <a:rPr lang="ko-KR" altLang="en-US" dirty="0"/>
              <a:t> 추가한 후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생성해도 잘 작동됨</a:t>
            </a:r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55" y="3212976"/>
            <a:ext cx="51149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76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클래스에서 </a:t>
            </a:r>
            <a:r>
              <a:rPr lang="ko-KR" altLang="en-US" dirty="0" err="1"/>
              <a:t>인스턴스</a:t>
            </a:r>
            <a:r>
              <a:rPr lang="ko-KR" altLang="en-US" dirty="0"/>
              <a:t> 생성</a:t>
            </a:r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Class</a:t>
            </a:r>
            <a:r>
              <a:rPr lang="ko-KR" altLang="en-US" dirty="0"/>
              <a:t>를 </a:t>
            </a:r>
            <a:r>
              <a:rPr lang="en-US" altLang="ko-KR" dirty="0"/>
              <a:t>pass</a:t>
            </a:r>
            <a:r>
              <a:rPr lang="ko-KR" altLang="en-US" dirty="0"/>
              <a:t>로 정의하고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 err="1"/>
              <a:t>메소드를</a:t>
            </a:r>
            <a:r>
              <a:rPr lang="ko-KR" altLang="en-US" dirty="0"/>
              <a:t> 추가한 후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074" y="2944532"/>
            <a:ext cx="3829050" cy="380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59074" y="3284984"/>
            <a:ext cx="3360998" cy="93610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56176" y="3645024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exec()</a:t>
            </a:r>
            <a:r>
              <a:rPr lang="ko-KR" altLang="en-US" dirty="0"/>
              <a:t>로 글로벌 변수를 정하고 내부 객체 생성한 것을 글로벌 변수에 할당</a:t>
            </a:r>
          </a:p>
        </p:txBody>
      </p:sp>
      <p:cxnSp>
        <p:nvCxnSpPr>
          <p:cNvPr id="6" name="직선 화살표 연결선 5"/>
          <p:cNvCxnSpPr>
            <a:endCxn id="4" idx="1"/>
          </p:cNvCxnSpPr>
          <p:nvPr/>
        </p:nvCxnSpPr>
        <p:spPr>
          <a:xfrm>
            <a:off x="5220072" y="4014356"/>
            <a:ext cx="936104" cy="230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82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자료형 변경 여부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literal</a:t>
            </a:r>
            <a:r>
              <a:rPr lang="ko-KR" altLang="en-US" dirty="0"/>
              <a:t>과 </a:t>
            </a:r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literal</a:t>
            </a:r>
            <a:r>
              <a:rPr lang="ko-KR" altLang="en-US" dirty="0"/>
              <a:t>은 하나의 값에 해당하고 </a:t>
            </a:r>
            <a:r>
              <a:rPr lang="en-US" altLang="ko-KR" dirty="0"/>
              <a:t>expression</a:t>
            </a:r>
            <a:r>
              <a:rPr lang="ko-KR" altLang="en-US" dirty="0"/>
              <a:t>은 산식이나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함수 호출 등 평가된 값을 처리하면 특히 </a:t>
            </a:r>
            <a:r>
              <a:rPr lang="ko-KR" altLang="en-US" dirty="0" err="1"/>
              <a:t>조건문이나</a:t>
            </a:r>
            <a:r>
              <a:rPr lang="ko-KR" altLang="en-US" dirty="0"/>
              <a:t> </a:t>
            </a:r>
            <a:r>
              <a:rPr lang="ko-KR" altLang="en-US" dirty="0" err="1"/>
              <a:t>순환문에</a:t>
            </a:r>
            <a:r>
              <a:rPr lang="ko-KR" altLang="en-US" dirty="0"/>
              <a:t> 조건을 표현해서 사용할 경우 </a:t>
            </a:r>
            <a:r>
              <a:rPr lang="ko-KR" altLang="en-US" dirty="0" err="1"/>
              <a:t>조건식을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62" y="3429000"/>
            <a:ext cx="4815555" cy="313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702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Mutable &amp; immutable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dirty="0"/>
              <a:t>객체가 생성되면 객체 내의 원소가 변경이 되는 지에 대한 기준을 가짐</a:t>
            </a:r>
            <a:endParaRPr lang="en-US" altLang="ko-KR" dirty="0"/>
          </a:p>
          <a:p>
            <a:pPr marL="320040" lvl="1" indent="0">
              <a:buNone/>
            </a:pPr>
            <a:r>
              <a:rPr lang="en-US" altLang="ko-KR" dirty="0"/>
              <a:t> </a:t>
            </a:r>
          </a:p>
          <a:p>
            <a:pPr marL="32004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187624" y="3645024"/>
            <a:ext cx="230425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mutabale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624" y="5157192"/>
            <a:ext cx="230425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immutabale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3928" y="3778007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내의 원소들이 변경이 가능함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3928" y="52919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내의 원소들이 변경이 불가능함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60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Builtin</a:t>
            </a:r>
            <a:r>
              <a:rPr lang="en-US" altLang="ko-KR" dirty="0"/>
              <a:t> type </a:t>
            </a:r>
            <a:r>
              <a:rPr lang="ko-KR" altLang="en-US" dirty="0"/>
              <a:t>특성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3672408"/>
          </a:xfrm>
        </p:spPr>
        <p:txBody>
          <a:bodyPr>
            <a:normAutofit fontScale="85000" lnSpcReduction="20000"/>
          </a:bodyPr>
          <a:lstStyle/>
          <a:p>
            <a:pPr marL="320040" lvl="1" indent="0">
              <a:buNone/>
            </a:pPr>
            <a:r>
              <a:rPr lang="ko-KR" altLang="en-US" sz="3300" dirty="0"/>
              <a:t>객체 내부에 정해진 값이 변경이 가능한지를 구분 </a:t>
            </a:r>
            <a:endParaRPr lang="en-US" altLang="ko-KR" sz="3300" dirty="0"/>
          </a:p>
          <a:p>
            <a:pPr marL="594360" lvl="2" indent="0">
              <a:buNone/>
            </a:pPr>
            <a:r>
              <a:rPr lang="en-US" altLang="ko-KR" sz="3000" dirty="0"/>
              <a:t>=&gt; </a:t>
            </a:r>
            <a:r>
              <a:rPr lang="ko-KR" altLang="en-US" sz="3000" dirty="0"/>
              <a:t>컨테이너 타입 중에  실제 값이 정해지지 않은 </a:t>
            </a:r>
            <a:endParaRPr lang="en-US" altLang="ko-KR" sz="3000" dirty="0"/>
          </a:p>
          <a:p>
            <a:pPr marL="594360" lvl="2" indent="0">
              <a:buNone/>
            </a:pPr>
            <a:r>
              <a:rPr lang="en-US" altLang="ko-KR" sz="3000" dirty="0"/>
              <a:t>      </a:t>
            </a:r>
            <a:r>
              <a:rPr lang="ko-KR" altLang="en-US" sz="3000" dirty="0"/>
              <a:t>경우 요소들을 변경이 가능</a:t>
            </a:r>
            <a:endParaRPr lang="en-US" altLang="ko-KR" sz="3000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변경불가</a:t>
            </a:r>
            <a:r>
              <a:rPr lang="en-US" altLang="ko-KR" dirty="0"/>
              <a:t>(immutable) : </a:t>
            </a:r>
            <a:r>
              <a:rPr lang="en-US" altLang="ko-KR" dirty="0" err="1"/>
              <a:t>int</a:t>
            </a:r>
            <a:r>
              <a:rPr lang="en-US" altLang="ko-KR" dirty="0"/>
              <a:t>, float, complex,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str</a:t>
            </a:r>
            <a:r>
              <a:rPr lang="en-US" altLang="ko-KR" dirty="0"/>
              <a:t>/</a:t>
            </a:r>
            <a:r>
              <a:rPr lang="en-US" altLang="ko-KR" dirty="0" err="1"/>
              <a:t>unicode</a:t>
            </a:r>
            <a:r>
              <a:rPr lang="en-US" altLang="ko-KR" dirty="0"/>
              <a:t>/bytes, tuple, </a:t>
            </a:r>
            <a:r>
              <a:rPr lang="en-US" altLang="ko-KR" dirty="0" err="1"/>
              <a:t>frozenset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변경가능</a:t>
            </a:r>
            <a:r>
              <a:rPr lang="en-US" altLang="ko-KR" dirty="0"/>
              <a:t>(mutable) : list, </a:t>
            </a:r>
            <a:r>
              <a:rPr lang="en-US" altLang="ko-KR" dirty="0" err="1"/>
              <a:t>dict</a:t>
            </a:r>
            <a:r>
              <a:rPr lang="en-US" altLang="ko-KR" dirty="0"/>
              <a:t>, set, bytes-array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04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Mutable &amp; immutable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 fontScale="85000" lnSpcReduction="20000"/>
          </a:bodyPr>
          <a:lstStyle/>
          <a:p>
            <a:pPr marL="320040" lvl="1" indent="0">
              <a:buNone/>
            </a:pPr>
            <a:r>
              <a:rPr lang="en-US" altLang="ko-KR" dirty="0"/>
              <a:t>Values </a:t>
            </a:r>
            <a:r>
              <a:rPr lang="ko-KR" altLang="en-US" dirty="0"/>
              <a:t>내부의 값을 변경이 가능한지 점검하여 값을 변경</a:t>
            </a:r>
            <a:r>
              <a:rPr lang="en-US" altLang="ko-KR" dirty="0"/>
              <a:t>.</a:t>
            </a:r>
          </a:p>
          <a:p>
            <a:pPr marL="320040" lvl="1" indent="0">
              <a:buNone/>
            </a:pPr>
            <a:r>
              <a:rPr lang="ko-KR" altLang="en-US" dirty="0"/>
              <a:t>특히 </a:t>
            </a:r>
            <a:r>
              <a:rPr lang="en-US" altLang="ko-KR" dirty="0"/>
              <a:t>variables, </a:t>
            </a:r>
            <a:r>
              <a:rPr lang="ko-KR" altLang="en-US" dirty="0"/>
              <a:t>함수 </a:t>
            </a:r>
            <a:r>
              <a:rPr lang="ko-KR" altLang="en-US" dirty="0" err="1"/>
              <a:t>파라미터에</a:t>
            </a:r>
            <a:r>
              <a:rPr lang="ko-KR" altLang="en-US" dirty="0"/>
              <a:t> 복사할 경우 실제 값 객체가 변경가능여부에 따라 다른 경우가 발생함</a:t>
            </a:r>
            <a:endParaRPr lang="en-US" altLang="ko-KR" dirty="0"/>
          </a:p>
          <a:p>
            <a:pPr marL="320040" lvl="1" indent="0">
              <a:buNone/>
            </a:pPr>
            <a:r>
              <a:rPr lang="en-US" altLang="ko-KR" dirty="0"/>
              <a:t> </a:t>
            </a:r>
          </a:p>
          <a:p>
            <a:pPr marL="320040" lvl="1" indent="0">
              <a:buNone/>
            </a:pP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0968"/>
            <a:ext cx="5184576" cy="334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83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Mutable &amp; Immutable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객체 내의 원소가 변경이 가능한 지 여부를 체크해서 하나의 원소만 있는 경우 변경이 불가능하고 여러 원소를 가지는 경우 변경이 가능하다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388843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56992"/>
            <a:ext cx="4362450" cy="33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536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mutable </a:t>
            </a:r>
            <a:r>
              <a:rPr lang="ko-KR" altLang="en-US" dirty="0"/>
              <a:t>사용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내장 타입 </a:t>
            </a:r>
            <a:r>
              <a:rPr lang="en-US" altLang="ko-KR" dirty="0"/>
              <a:t>tuple</a:t>
            </a:r>
            <a:r>
              <a:rPr lang="ko-KR" altLang="en-US" dirty="0"/>
              <a:t>은 </a:t>
            </a:r>
            <a:r>
              <a:rPr lang="en-US" altLang="ko-KR" dirty="0"/>
              <a:t>immutable </a:t>
            </a:r>
            <a:r>
              <a:rPr lang="ko-KR" altLang="en-US" dirty="0"/>
              <a:t>이지만 원소가 </a:t>
            </a:r>
            <a:r>
              <a:rPr lang="en-US" altLang="ko-KR" dirty="0"/>
              <a:t>mutable</a:t>
            </a:r>
            <a:r>
              <a:rPr lang="ko-KR" altLang="en-US" dirty="0"/>
              <a:t>일 경우 값이 변경 가능함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객체는 변경되지 않음</a:t>
            </a:r>
            <a:endParaRPr lang="en-US" altLang="ko-KR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4176464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79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동일한 값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96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동일한 객체 처리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Tuple </a:t>
            </a:r>
            <a:r>
              <a:rPr lang="ko-KR" altLang="en-US" dirty="0"/>
              <a:t>을 동일한 객체로 처리하려면 별명을 사용하거나 변수에 할당된 </a:t>
            </a:r>
            <a:r>
              <a:rPr lang="en-US" altLang="ko-KR" dirty="0"/>
              <a:t>tuple</a:t>
            </a:r>
            <a:r>
              <a:rPr lang="ko-KR" altLang="en-US" dirty="0"/>
              <a:t>을 </a:t>
            </a:r>
            <a:r>
              <a:rPr lang="en-US" altLang="ko-KR" dirty="0"/>
              <a:t>copy </a:t>
            </a:r>
            <a:r>
              <a:rPr lang="ko-KR" altLang="en-US" dirty="0"/>
              <a:t>처리해야 동일한 객체를 </a:t>
            </a:r>
            <a:r>
              <a:rPr lang="ko-KR" altLang="en-US" dirty="0" err="1"/>
              <a:t>리턴함</a:t>
            </a:r>
            <a:endParaRPr lang="en-US" altLang="ko-KR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61048"/>
            <a:ext cx="365110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84168" y="436510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list </a:t>
            </a:r>
            <a:r>
              <a:rPr lang="ko-KR" altLang="en-US" dirty="0"/>
              <a:t>특성을 가지고 있어 </a:t>
            </a:r>
            <a:r>
              <a:rPr lang="ko-KR" altLang="en-US" dirty="0" err="1"/>
              <a:t>리터럴도</a:t>
            </a:r>
            <a:r>
              <a:rPr lang="ko-KR" altLang="en-US" dirty="0"/>
              <a:t>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초기화시</a:t>
            </a:r>
            <a:r>
              <a:rPr lang="ko-KR" altLang="en-US" dirty="0"/>
              <a:t> 다른 객체로 인식</a:t>
            </a:r>
          </a:p>
        </p:txBody>
      </p:sp>
      <p:cxnSp>
        <p:nvCxnSpPr>
          <p:cNvPr id="5" name="직선 화살표 연결선 4"/>
          <p:cNvCxnSpPr>
            <a:stCxn id="3" idx="1"/>
          </p:cNvCxnSpPr>
          <p:nvPr/>
        </p:nvCxnSpPr>
        <p:spPr>
          <a:xfrm flipH="1" flipV="1">
            <a:off x="4237310" y="4965268"/>
            <a:ext cx="184685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50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is/is not : </a:t>
            </a:r>
            <a:r>
              <a:rPr lang="ko-KR" altLang="en-US" dirty="0"/>
              <a:t>동일한 객체 점검 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객체는 유일하므로 동일한 객체에 대한 점검</a:t>
            </a:r>
            <a:endParaRPr lang="en-US" altLang="ko-KR" sz="1800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96952"/>
            <a:ext cx="26670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33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 == : </a:t>
            </a:r>
            <a:r>
              <a:rPr lang="ko-KR" altLang="en-US" dirty="0"/>
              <a:t>동일한  값 점검 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사용자 객체를 만들어서 객체를 </a:t>
            </a:r>
            <a:r>
              <a:rPr lang="en-US" altLang="ko-KR" dirty="0"/>
              <a:t>== </a:t>
            </a:r>
            <a:r>
              <a:rPr lang="ko-KR" altLang="en-US" dirty="0"/>
              <a:t>비교하면 객체들을 비교</a:t>
            </a:r>
            <a:endParaRPr lang="en-US" altLang="ko-KR" sz="1800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58" y="3068960"/>
            <a:ext cx="27146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01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 == : </a:t>
            </a:r>
            <a:r>
              <a:rPr lang="ko-KR" altLang="en-US" dirty="0"/>
              <a:t> </a:t>
            </a:r>
            <a:r>
              <a:rPr lang="en-US" altLang="ko-KR" dirty="0"/>
              <a:t>overriding</a:t>
            </a:r>
            <a:r>
              <a:rPr lang="ko-KR" altLang="en-US" dirty="0"/>
              <a:t> 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객체 내의 값이 동일한 지를 점검하기 위해 </a:t>
            </a:r>
            <a:r>
              <a:rPr lang="en-US" altLang="ko-KR" dirty="0"/>
              <a:t>__</a:t>
            </a:r>
            <a:r>
              <a:rPr lang="en-US" altLang="ko-KR" dirty="0" err="1"/>
              <a:t>eq</a:t>
            </a:r>
            <a:r>
              <a:rPr lang="en-US" altLang="ko-KR" dirty="0"/>
              <a:t>__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en-US" altLang="ko-KR" dirty="0"/>
              <a:t>overriding</a:t>
            </a:r>
            <a:r>
              <a:rPr lang="ko-KR" altLang="en-US" dirty="0"/>
              <a:t>해서 </a:t>
            </a:r>
            <a:r>
              <a:rPr lang="ko-KR" altLang="en-US" dirty="0" err="1"/>
              <a:t>인스턴스</a:t>
            </a:r>
            <a:r>
              <a:rPr lang="ko-KR" altLang="en-US" dirty="0"/>
              <a:t> 내부 값을 비교</a:t>
            </a:r>
            <a:endParaRPr lang="en-US" altLang="ko-KR" sz="1800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3140968"/>
            <a:ext cx="4248472" cy="339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5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연산자와 </a:t>
            </a:r>
            <a:r>
              <a:rPr lang="ko-KR" altLang="en-US" dirty="0" err="1"/>
              <a:t>피연산자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연산자와 </a:t>
            </a:r>
            <a:r>
              <a:rPr lang="ko-KR" altLang="en-US" dirty="0" err="1"/>
              <a:t>피연산자</a:t>
            </a:r>
            <a:r>
              <a:rPr lang="ko-KR" altLang="en-US" dirty="0"/>
              <a:t> 조합으로 하나의 </a:t>
            </a:r>
            <a:r>
              <a:rPr lang="ko-KR" altLang="en-US" dirty="0" err="1"/>
              <a:t>표현식을</a:t>
            </a:r>
            <a:r>
              <a:rPr lang="ko-KR" altLang="en-US" dirty="0"/>
              <a:t> </a:t>
            </a:r>
            <a:r>
              <a:rPr lang="ko-KR" altLang="en-US" dirty="0" err="1"/>
              <a:t>만듬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187624" y="4005064"/>
            <a:ext cx="252028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연산자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218" y="5301208"/>
            <a:ext cx="252028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피연산자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976" y="400506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덧셈과 곱셈 같은 계산을 표현하는 특별한 기호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8573" y="53012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연산자가 적용되는 값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5611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네임스페이스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3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네임스페이스란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 err="1"/>
              <a:t>인스턴스에</a:t>
            </a:r>
            <a:r>
              <a:rPr lang="ko-KR" altLang="en-US" dirty="0"/>
              <a:t> 지정된 변수들을 관리하는 하나의 영역이다</a:t>
            </a:r>
            <a:r>
              <a:rPr lang="en-US" altLang="ko-KR" dirty="0"/>
              <a:t>. </a:t>
            </a:r>
            <a:r>
              <a:rPr lang="ko-KR" altLang="en-US" dirty="0"/>
              <a:t>실제 이 영역은 </a:t>
            </a:r>
            <a:r>
              <a:rPr lang="en-US" altLang="ko-KR" dirty="0" err="1"/>
              <a:t>dict</a:t>
            </a:r>
            <a:r>
              <a:rPr lang="en-US" altLang="ko-KR" dirty="0"/>
              <a:t> </a:t>
            </a:r>
            <a:r>
              <a:rPr lang="ko-KR" altLang="en-US" dirty="0"/>
              <a:t>타입으로 구성되어 관리한다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5688632" cy="342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4972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 </a:t>
            </a:r>
            <a:r>
              <a:rPr lang="en-US" altLang="ko-KR" dirty="0" err="1"/>
              <a:t>dir</a:t>
            </a:r>
            <a:r>
              <a:rPr lang="en-US" altLang="ko-KR" dirty="0"/>
              <a:t>()</a:t>
            </a:r>
            <a:r>
              <a:rPr lang="ko-KR" altLang="en-US" dirty="0"/>
              <a:t>로 보기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인스턴스</a:t>
            </a:r>
            <a:r>
              <a:rPr lang="en-US" altLang="ko-KR" dirty="0"/>
              <a:t>/</a:t>
            </a:r>
            <a:r>
              <a:rPr lang="ko-KR" altLang="en-US" dirty="0"/>
              <a:t>클래스가 가진 속성과 </a:t>
            </a:r>
            <a:r>
              <a:rPr lang="ko-KR" altLang="en-US" dirty="0" err="1"/>
              <a:t>메소드를</a:t>
            </a:r>
            <a:r>
              <a:rPr lang="ko-KR" altLang="en-US" dirty="0"/>
              <a:t> 보여 줌</a:t>
            </a:r>
            <a:endParaRPr lang="en-US" altLang="ko-K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4"/>
            <a:ext cx="3096345" cy="36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19669"/>
            <a:ext cx="3240360" cy="364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02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 instance.__</a:t>
            </a:r>
            <a:r>
              <a:rPr lang="en-US" altLang="ko-KR" dirty="0" err="1"/>
              <a:t>dict</a:t>
            </a:r>
            <a:r>
              <a:rPr lang="en-US" altLang="ko-KR" dirty="0"/>
              <a:t>__</a:t>
            </a:r>
            <a:r>
              <a:rPr lang="ko-KR" altLang="en-US" dirty="0"/>
              <a:t>로 보기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인스턴스내의</a:t>
            </a:r>
            <a:r>
              <a:rPr lang="ko-KR" altLang="en-US" dirty="0"/>
              <a:t> 속성을 가질 경우 </a:t>
            </a:r>
            <a:r>
              <a:rPr lang="ko-KR" altLang="en-US" dirty="0" err="1"/>
              <a:t>인스턴스가</a:t>
            </a:r>
            <a:r>
              <a:rPr lang="ko-KR" altLang="en-US" dirty="0"/>
              <a:t> 가진 속성과 </a:t>
            </a:r>
            <a:r>
              <a:rPr lang="ko-KR" altLang="en-US" dirty="0" err="1"/>
              <a:t>메소들를</a:t>
            </a:r>
            <a:r>
              <a:rPr lang="ko-KR" altLang="en-US" dirty="0"/>
              <a:t> 보여 줌</a:t>
            </a:r>
            <a:endParaRPr lang="en-US" altLang="ko-KR" sz="1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08919"/>
            <a:ext cx="4182616" cy="374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52936"/>
            <a:ext cx="305561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89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Data(Object) Type </a:t>
            </a:r>
            <a:r>
              <a:rPr lang="ko-KR" altLang="en-US" dirty="0"/>
              <a:t>기본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94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object </a:t>
            </a:r>
            <a:r>
              <a:rPr lang="ko-KR" altLang="en-US" dirty="0"/>
              <a:t>클래스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최상위 클래스는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이고 이 </a:t>
            </a:r>
            <a:r>
              <a:rPr lang="en-US" altLang="ko-KR" dirty="0"/>
              <a:t>object class</a:t>
            </a:r>
            <a:r>
              <a:rPr lang="ko-KR" altLang="en-US" dirty="0"/>
              <a:t>는 </a:t>
            </a:r>
            <a:r>
              <a:rPr lang="en-US" altLang="ko-KR" dirty="0"/>
              <a:t>type </a:t>
            </a:r>
            <a:r>
              <a:rPr lang="ko-KR" altLang="en-US" dirty="0"/>
              <a:t>클래스로 만들어진다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0B4E59E-BAB3-4A30-9486-F929A773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140968"/>
            <a:ext cx="5544616" cy="33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3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클래스 및 인스턴스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객체는 변하지 않는 정체성 즉 하나의 </a:t>
            </a:r>
            <a:r>
              <a:rPr lang="ko-KR" altLang="en-US" dirty="0" err="1"/>
              <a:t>구별가능한</a:t>
            </a:r>
            <a:r>
              <a:rPr lang="ko-KR" altLang="en-US" dirty="0"/>
              <a:t> 것을 가지고 있고 그 안의 속성과 행위가 필요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320396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정체성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547664" y="4248076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속성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547664" y="5292192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행위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4427984" y="4297277"/>
            <a:ext cx="978408" cy="67577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818820"/>
            <a:ext cx="3024336" cy="363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645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내장타입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dict</a:t>
            </a:r>
            <a:r>
              <a:rPr lang="en-US" altLang="ko-KR" dirty="0"/>
              <a:t>__ </a:t>
            </a:r>
            <a:r>
              <a:rPr lang="ko-KR" altLang="en-US" dirty="0" err="1"/>
              <a:t>미존재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내장 클래스로 생성한 </a:t>
            </a:r>
            <a:r>
              <a:rPr lang="ko-KR" altLang="en-US" dirty="0" err="1"/>
              <a:t>인스턴스는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dict</a:t>
            </a:r>
            <a:r>
              <a:rPr lang="en-US" altLang="ko-KR" dirty="0"/>
              <a:t>__</a:t>
            </a:r>
            <a:r>
              <a:rPr lang="ko-KR" altLang="en-US" dirty="0"/>
              <a:t>를 별도로 관리하지 않음 </a:t>
            </a:r>
            <a:endParaRPr lang="en-US" altLang="ko-K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984776" cy="387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345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Meta 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34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메타클래스란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파이썬에서는</a:t>
            </a:r>
            <a:r>
              <a:rPr lang="ko-KR" altLang="en-US" dirty="0"/>
              <a:t> 모든 클래스는 메타클래스에 의해 만들어진다</a:t>
            </a:r>
            <a:r>
              <a:rPr lang="en-US" altLang="ko-KR" dirty="0"/>
              <a:t>. </a:t>
            </a:r>
            <a:r>
              <a:rPr lang="ko-KR" altLang="en-US" dirty="0"/>
              <a:t>내장 메타클래스는 </a:t>
            </a:r>
            <a:r>
              <a:rPr lang="en-US" altLang="ko-KR" dirty="0"/>
              <a:t>type</a:t>
            </a:r>
            <a:r>
              <a:rPr lang="ko-KR" altLang="en-US" dirty="0"/>
              <a:t>이 제공되면 이를 상속받아 새로운 메타클래스를 만들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4365104"/>
            <a:ext cx="223224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인스턴스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19872" y="4365104"/>
            <a:ext cx="223224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12160" y="4365104"/>
            <a:ext cx="223224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메타클래스</a:t>
            </a:r>
          </a:p>
        </p:txBody>
      </p:sp>
      <p:sp>
        <p:nvSpPr>
          <p:cNvPr id="6" name="오른쪽으로 구부러진 화살표 5"/>
          <p:cNvSpPr/>
          <p:nvPr/>
        </p:nvSpPr>
        <p:spPr>
          <a:xfrm rot="5400000">
            <a:off x="2983832" y="3396988"/>
            <a:ext cx="504056" cy="1216152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오른쪽으로 구부러진 화살표 9"/>
          <p:cNvSpPr/>
          <p:nvPr/>
        </p:nvSpPr>
        <p:spPr>
          <a:xfrm rot="5400000">
            <a:off x="5504112" y="3396988"/>
            <a:ext cx="504056" cy="1216152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7784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Instance of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05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Instance 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4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우선순위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19264"/>
              </p:ext>
            </p:extLst>
          </p:nvPr>
        </p:nvGraphicFramePr>
        <p:xfrm>
          <a:off x="611560" y="2420884"/>
          <a:ext cx="7848872" cy="4120726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Operator</a:t>
                      </a:r>
                    </a:p>
                  </a:txBody>
                  <a:tcPr marL="21759" marR="21759" marT="21759" marB="217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Description</a:t>
                      </a:r>
                    </a:p>
                  </a:txBody>
                  <a:tcPr marL="21759" marR="21759" marT="21759" marB="217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92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effectLst/>
                        </a:rPr>
                        <a:t>**</a:t>
                      </a:r>
                    </a:p>
                  </a:txBody>
                  <a:tcPr marL="21759" marR="21759" marT="21759" marB="217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Exponentiation (raise to the power)</a:t>
                      </a:r>
                    </a:p>
                  </a:txBody>
                  <a:tcPr marL="108000" marR="108000" marT="21759" marB="217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0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~ + -</a:t>
                      </a:r>
                    </a:p>
                  </a:txBody>
                  <a:tcPr marL="21759" marR="21759" marT="21759" marB="217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err="1">
                          <a:effectLst/>
                        </a:rPr>
                        <a:t>Ccomplement</a:t>
                      </a:r>
                      <a:r>
                        <a:rPr lang="en-US" sz="1000" dirty="0">
                          <a:effectLst/>
                        </a:rPr>
                        <a:t>, unary plus and minus (method names for the last two are +@ and -@)</a:t>
                      </a:r>
                    </a:p>
                  </a:txBody>
                  <a:tcPr marL="108000" marR="108000" marT="21759" marB="217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727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effectLst/>
                        </a:rPr>
                        <a:t>* </a:t>
                      </a:r>
                      <a:r>
                        <a:rPr lang="en-US" altLang="ko-KR" sz="1000" dirty="0">
                          <a:effectLst/>
                        </a:rPr>
                        <a:t>/ % //</a:t>
                      </a:r>
                    </a:p>
                  </a:txBody>
                  <a:tcPr marL="21759" marR="21759" marT="21759" marB="217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Multiply, divide, modulo and floor division</a:t>
                      </a:r>
                    </a:p>
                  </a:txBody>
                  <a:tcPr marL="108000" marR="108000" marT="21759" marB="217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727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+ -</a:t>
                      </a:r>
                    </a:p>
                  </a:txBody>
                  <a:tcPr marL="21759" marR="21759" marT="21759" marB="217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Addition and subtraction</a:t>
                      </a:r>
                    </a:p>
                  </a:txBody>
                  <a:tcPr marL="108000" marR="108000" marT="21759" marB="217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727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&gt;&gt; &lt;&lt;</a:t>
                      </a:r>
                    </a:p>
                  </a:txBody>
                  <a:tcPr marL="21759" marR="21759" marT="21759" marB="217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Right and left bitwise shift</a:t>
                      </a:r>
                    </a:p>
                  </a:txBody>
                  <a:tcPr marL="108000" marR="108000" marT="21759" marB="217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727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&amp;</a:t>
                      </a:r>
                    </a:p>
                  </a:txBody>
                  <a:tcPr marL="21759" marR="21759" marT="21759" marB="217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Bitwise 'AND'</a:t>
                      </a:r>
                    </a:p>
                  </a:txBody>
                  <a:tcPr marL="108000" marR="108000" marT="21759" marB="217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727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^ |</a:t>
                      </a:r>
                    </a:p>
                  </a:txBody>
                  <a:tcPr marL="21759" marR="21759" marT="21759" marB="217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Bitwise exclusive `OR' and regular `OR'</a:t>
                      </a:r>
                    </a:p>
                  </a:txBody>
                  <a:tcPr marL="108000" marR="108000" marT="21759" marB="217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727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&lt;= &lt; &gt; &gt;=</a:t>
                      </a:r>
                    </a:p>
                  </a:txBody>
                  <a:tcPr marL="21759" marR="21759" marT="21759" marB="217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Comparison operators</a:t>
                      </a:r>
                    </a:p>
                  </a:txBody>
                  <a:tcPr marL="108000" marR="108000" marT="21759" marB="217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727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&lt;&gt; == !=</a:t>
                      </a:r>
                    </a:p>
                  </a:txBody>
                  <a:tcPr marL="21759" marR="21759" marT="21759" marB="217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Equality operators</a:t>
                      </a:r>
                    </a:p>
                  </a:txBody>
                  <a:tcPr marL="108000" marR="108000" marT="21759" marB="217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727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= %= /= //= -= += *= **=</a:t>
                      </a:r>
                    </a:p>
                  </a:txBody>
                  <a:tcPr marL="21759" marR="21759" marT="21759" marB="217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Assignment operators</a:t>
                      </a:r>
                    </a:p>
                  </a:txBody>
                  <a:tcPr marL="108000" marR="108000" marT="21759" marB="217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72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is </a:t>
                      </a:r>
                      <a:r>
                        <a:rPr lang="en-US" sz="1000" dirty="0" err="1">
                          <a:effectLst/>
                        </a:rPr>
                        <a:t>is</a:t>
                      </a:r>
                      <a:r>
                        <a:rPr lang="en-US" sz="1000" dirty="0">
                          <a:effectLst/>
                        </a:rPr>
                        <a:t> not</a:t>
                      </a:r>
                    </a:p>
                  </a:txBody>
                  <a:tcPr marL="21759" marR="21759" marT="21759" marB="217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Identity operators</a:t>
                      </a:r>
                    </a:p>
                  </a:txBody>
                  <a:tcPr marL="108000" marR="108000" marT="21759" marB="217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72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in not in</a:t>
                      </a:r>
                    </a:p>
                  </a:txBody>
                  <a:tcPr marL="21759" marR="21759" marT="21759" marB="217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Membership operators</a:t>
                      </a:r>
                    </a:p>
                  </a:txBody>
                  <a:tcPr marL="108000" marR="108000" marT="21759" marB="217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72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not or and</a:t>
                      </a:r>
                    </a:p>
                  </a:txBody>
                  <a:tcPr marL="21759" marR="21759" marT="21759" marB="217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Logical operators</a:t>
                      </a:r>
                    </a:p>
                  </a:txBody>
                  <a:tcPr marL="108000" marR="108000" marT="21759" marB="217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연산자에 우선순위보다 괄호가 우선적으로 처리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614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클래스 생성 비교 </a:t>
            </a:r>
            <a:r>
              <a:rPr lang="en-US" altLang="ko-KR" dirty="0"/>
              <a:t>: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893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/>
              <a:t>메타 클래스나 </a:t>
            </a:r>
            <a:r>
              <a:rPr lang="en-US" altLang="ko-KR" dirty="0"/>
              <a:t>class </a:t>
            </a:r>
            <a:r>
              <a:rPr lang="ko-KR" altLang="en-US" dirty="0"/>
              <a:t>정의하나 처리된 결과는 동일한 이유는 생성하는 방식이 동일함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3501008"/>
            <a:ext cx="67532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0729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클래스 생성 비교 </a:t>
            </a:r>
            <a:r>
              <a:rPr lang="en-US" altLang="ko-KR" dirty="0"/>
              <a:t>: </a:t>
            </a:r>
            <a:r>
              <a:rPr lang="ko-KR" altLang="en-US" dirty="0"/>
              <a:t>사용자정의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893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/>
              <a:t>메타 클래스나 </a:t>
            </a:r>
            <a:r>
              <a:rPr lang="en-US" altLang="ko-KR" dirty="0"/>
              <a:t>class </a:t>
            </a:r>
            <a:r>
              <a:rPr lang="ko-KR" altLang="en-US" dirty="0"/>
              <a:t>정의하나 처리된 결과는 동일한 이유는 생성하는 방식이 동일함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667500" cy="342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615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type </a:t>
            </a:r>
            <a:r>
              <a:rPr lang="ko-KR" altLang="en-US" dirty="0"/>
              <a:t>메타클래스 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7692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type </a:t>
            </a:r>
            <a:r>
              <a:rPr lang="ko-KR" altLang="en-US" dirty="0"/>
              <a:t>메타클래스로 클래스 정의 만들기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382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59817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772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type </a:t>
            </a:r>
            <a:r>
              <a:rPr lang="ko-KR" altLang="en-US" dirty="0"/>
              <a:t>메타클래스 결정 </a:t>
            </a:r>
            <a:r>
              <a:rPr lang="en-US" altLang="ko-KR" dirty="0"/>
              <a:t>: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7692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type </a:t>
            </a:r>
            <a:r>
              <a:rPr lang="ko-KR" altLang="en-US" dirty="0"/>
              <a:t>메타클래스로 클래스 정의하고 실행 결과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7664" y="2996952"/>
            <a:ext cx="6048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['Camembert']</a:t>
            </a:r>
          </a:p>
          <a:p>
            <a:r>
              <a:rPr lang="en-US" altLang="ko-KR" dirty="0"/>
              <a:t> {'x': 42, '__module__': '__main__', '__doc__': None, 'howdy': &lt;function howdy at 0x00000000055BB9D8&gt;, '__</a:t>
            </a:r>
            <a:r>
              <a:rPr lang="en-US" altLang="ko-KR" dirty="0" err="1"/>
              <a:t>dict</a:t>
            </a:r>
            <a:r>
              <a:rPr lang="en-US" altLang="ko-KR" dirty="0"/>
              <a:t>__': &lt;attribute '__</a:t>
            </a:r>
            <a:r>
              <a:rPr lang="en-US" altLang="ko-KR" dirty="0" err="1"/>
              <a:t>dict</a:t>
            </a:r>
            <a:r>
              <a:rPr lang="en-US" altLang="ko-KR" dirty="0"/>
              <a:t>__' of '</a:t>
            </a:r>
            <a:r>
              <a:rPr lang="en-US" altLang="ko-KR" dirty="0" err="1"/>
              <a:t>MyList</a:t>
            </a:r>
            <a:r>
              <a:rPr lang="en-US" altLang="ko-KR" dirty="0"/>
              <a:t>' objects&gt;, '__</a:t>
            </a:r>
            <a:r>
              <a:rPr lang="en-US" altLang="ko-KR" dirty="0" err="1"/>
              <a:t>weakref</a:t>
            </a:r>
            <a:r>
              <a:rPr lang="en-US" altLang="ko-KR" dirty="0"/>
              <a:t>__': &lt;attribute '__</a:t>
            </a:r>
            <a:r>
              <a:rPr lang="en-US" altLang="ko-KR" dirty="0" err="1"/>
              <a:t>weakref</a:t>
            </a:r>
            <a:r>
              <a:rPr lang="en-US" altLang="ko-KR" dirty="0"/>
              <a:t>__' of '</a:t>
            </a:r>
            <a:r>
              <a:rPr lang="en-US" altLang="ko-KR" dirty="0" err="1"/>
              <a:t>MyList</a:t>
            </a:r>
            <a:r>
              <a:rPr lang="en-US" altLang="ko-KR" dirty="0"/>
              <a:t>' objects&gt;} </a:t>
            </a:r>
          </a:p>
          <a:p>
            <a:r>
              <a:rPr lang="en-US" altLang="ko-KR" dirty="0"/>
              <a:t>42</a:t>
            </a:r>
          </a:p>
          <a:p>
            <a:r>
              <a:rPr lang="en-US" altLang="ko-KR" dirty="0"/>
              <a:t> Howdy, John </a:t>
            </a:r>
          </a:p>
          <a:p>
            <a:r>
              <a:rPr lang="en-US" altLang="ko-KR" dirty="0"/>
              <a:t>&lt;class '__main__.</a:t>
            </a:r>
            <a:r>
              <a:rPr lang="en-US" altLang="ko-KR" dirty="0" err="1"/>
              <a:t>MyList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 &lt;class 'type'&gt;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5043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type class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사용자 클래스 정의 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type</a:t>
            </a:r>
            <a:r>
              <a:rPr lang="ko-KR" altLang="en-US" dirty="0"/>
              <a:t>으로 클래스 생성을 위해서는  변수명과 </a:t>
            </a:r>
            <a:r>
              <a:rPr lang="ko-KR" altLang="en-US" dirty="0" err="1"/>
              <a:t>클래스명을</a:t>
            </a:r>
            <a:r>
              <a:rPr lang="ko-KR" altLang="en-US" dirty="0"/>
              <a:t> 동일하게 처리해서 하나의 클래스 정의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6256355" y="3115760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84147" y="4232081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256355" y="4231473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Person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13" idx="0"/>
            <a:endCxn id="9" idx="2"/>
          </p:cNvCxnSpPr>
          <p:nvPr/>
        </p:nvCxnSpPr>
        <p:spPr>
          <a:xfrm flipV="1">
            <a:off x="6724407" y="3639390"/>
            <a:ext cx="0" cy="592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40331" y="2977952"/>
            <a:ext cx="1368152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464267" y="4250972"/>
            <a:ext cx="504056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22281" y="4856419"/>
            <a:ext cx="1334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Class </a:t>
            </a:r>
            <a:r>
              <a:rPr lang="ko-KR" altLang="en-US" sz="1200" b="1" dirty="0"/>
              <a:t>생성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82827" y="5678252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6472379" y="5092900"/>
            <a:ext cx="504056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192459" y="5226835"/>
            <a:ext cx="1334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인스턴스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생성</a:t>
            </a:r>
          </a:p>
        </p:txBody>
      </p:sp>
      <p:cxnSp>
        <p:nvCxnSpPr>
          <p:cNvPr id="28" name="직선 화살표 연결선 27"/>
          <p:cNvCxnSpPr>
            <a:stCxn id="10" idx="0"/>
            <a:endCxn id="9" idx="2"/>
          </p:cNvCxnSpPr>
          <p:nvPr/>
        </p:nvCxnSpPr>
        <p:spPr>
          <a:xfrm flipV="1">
            <a:off x="4852199" y="3639390"/>
            <a:ext cx="1872208" cy="592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18931" y="5779047"/>
            <a:ext cx="1745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__class__: Person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429985" y="4354788"/>
            <a:ext cx="174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__class__: type</a:t>
            </a:r>
          </a:p>
          <a:p>
            <a:r>
              <a:rPr lang="en-US" altLang="ko-KR" sz="1200" dirty="0"/>
              <a:t>__bases__: object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429985" y="3178227"/>
            <a:ext cx="174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__class__: type</a:t>
            </a:r>
          </a:p>
          <a:p>
            <a:r>
              <a:rPr lang="en-US" altLang="ko-KR" sz="1200" dirty="0"/>
              <a:t>__bases__: </a:t>
            </a:r>
            <a:endParaRPr lang="ko-KR" altLang="en-US" sz="1200" dirty="0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98433"/>
            <a:ext cx="23050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6" y="3236110"/>
            <a:ext cx="3714383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91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type/object class </a:t>
            </a:r>
            <a:r>
              <a:rPr lang="ko-KR" altLang="en-US" dirty="0"/>
              <a:t>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70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26955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클래스 구조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29401" y="392684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37113" y="392684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45426" y="549765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433930" y="549765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49818" y="549765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str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16" idx="0"/>
            <a:endCxn id="11" idx="2"/>
          </p:cNvCxnSpPr>
          <p:nvPr/>
        </p:nvCxnSpPr>
        <p:spPr>
          <a:xfrm rot="5400000" flipH="1" flipV="1">
            <a:off x="5831875" y="4432081"/>
            <a:ext cx="1047180" cy="10839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8" idx="0"/>
            <a:endCxn id="11" idx="2"/>
          </p:cNvCxnSpPr>
          <p:nvPr/>
        </p:nvCxnSpPr>
        <p:spPr>
          <a:xfrm rot="16200000" flipV="1">
            <a:off x="6934072" y="4413859"/>
            <a:ext cx="1047180" cy="11204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984" y="2668270"/>
            <a:ext cx="28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b="1" u="sng" dirty="0"/>
              <a:t>클래스 구조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83569" y="4232678"/>
            <a:ext cx="2376264" cy="5364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type</a:t>
            </a:r>
            <a:r>
              <a:rPr lang="ko-KR" altLang="en-US" dirty="0"/>
              <a:t>과 </a:t>
            </a:r>
            <a:r>
              <a:rPr lang="en-US" altLang="ko-KR" dirty="0"/>
              <a:t>object</a:t>
            </a:r>
            <a:r>
              <a:rPr lang="ko-KR" altLang="en-US" dirty="0"/>
              <a:t>는 상호상속하고 있고 내장 클래스들은 </a:t>
            </a:r>
            <a:r>
              <a:rPr lang="en-US" altLang="ko-KR" dirty="0"/>
              <a:t>object</a:t>
            </a:r>
            <a:r>
              <a:rPr lang="ko-KR" altLang="en-US" dirty="0"/>
              <a:t>를 상속</a:t>
            </a:r>
            <a:endParaRPr lang="en-US" altLang="ko-KR" dirty="0"/>
          </a:p>
        </p:txBody>
      </p:sp>
      <p:cxnSp>
        <p:nvCxnSpPr>
          <p:cNvPr id="4" name="꺾인 연결선 3"/>
          <p:cNvCxnSpPr>
            <a:stCxn id="17" idx="0"/>
            <a:endCxn id="11" idx="2"/>
          </p:cNvCxnSpPr>
          <p:nvPr/>
        </p:nvCxnSpPr>
        <p:spPr>
          <a:xfrm rot="16200000" flipV="1">
            <a:off x="6376128" y="4971803"/>
            <a:ext cx="1047180" cy="45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985386" y="5301208"/>
            <a:ext cx="381642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79912" y="476104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생성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97622" y="465313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상속</a:t>
            </a:r>
          </a:p>
        </p:txBody>
      </p:sp>
      <p:cxnSp>
        <p:nvCxnSpPr>
          <p:cNvPr id="28" name="꺾인 연결선 27"/>
          <p:cNvCxnSpPr>
            <a:stCxn id="15" idx="0"/>
            <a:endCxn id="11" idx="0"/>
          </p:cNvCxnSpPr>
          <p:nvPr/>
        </p:nvCxnSpPr>
        <p:spPr>
          <a:xfrm rot="5400000" flipH="1" flipV="1">
            <a:off x="5601309" y="2630704"/>
            <a:ext cx="12700" cy="2592288"/>
          </a:xfrm>
          <a:prstGeom prst="bentConnector3">
            <a:avLst>
              <a:gd name="adj1" fmla="val 24612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5" idx="3"/>
          </p:cNvCxnSpPr>
          <p:nvPr/>
        </p:nvCxnSpPr>
        <p:spPr>
          <a:xfrm>
            <a:off x="4773217" y="4188663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47619" y="394408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생성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37039" y="328498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상속</a:t>
            </a:r>
          </a:p>
        </p:txBody>
      </p:sp>
      <p:cxnSp>
        <p:nvCxnSpPr>
          <p:cNvPr id="164868" name="꺾인 연결선 164867"/>
          <p:cNvCxnSpPr>
            <a:stCxn id="15" idx="2"/>
            <a:endCxn id="9" idx="1"/>
          </p:cNvCxnSpPr>
          <p:nvPr/>
        </p:nvCxnSpPr>
        <p:spPr>
          <a:xfrm rot="16200000" flipH="1">
            <a:off x="3985884" y="4769758"/>
            <a:ext cx="1318782" cy="6802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315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type class</a:t>
            </a:r>
            <a:r>
              <a:rPr lang="ko-KR" altLang="en-US" dirty="0"/>
              <a:t>의 위치</a:t>
            </a:r>
            <a:r>
              <a:rPr lang="en-US" altLang="ko-KR" dirty="0"/>
              <a:t>: __class__</a:t>
            </a:r>
            <a:endParaRPr lang="ko-KR" altLang="en-US" dirty="0"/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클래스가</a:t>
            </a:r>
            <a:r>
              <a:rPr lang="en-US" altLang="ko-KR" dirty="0"/>
              <a:t> </a:t>
            </a:r>
            <a:r>
              <a:rPr lang="ko-KR" altLang="en-US" dirty="0"/>
              <a:t>만들어지면 </a:t>
            </a:r>
            <a:r>
              <a:rPr lang="en-US" altLang="ko-KR" dirty="0"/>
              <a:t>__class__</a:t>
            </a:r>
            <a:r>
              <a:rPr lang="ko-KR" altLang="en-US" dirty="0"/>
              <a:t>에 </a:t>
            </a:r>
            <a:r>
              <a:rPr lang="en-US" altLang="ko-KR" dirty="0"/>
              <a:t>type </a:t>
            </a:r>
            <a:r>
              <a:rPr lang="ko-KR" altLang="en-US" dirty="0"/>
              <a:t>클래스로 정의되면 이 클래스를 생성한 것이 </a:t>
            </a:r>
            <a:r>
              <a:rPr lang="en-US" altLang="ko-KR" dirty="0"/>
              <a:t>type</a:t>
            </a:r>
            <a:r>
              <a:rPr lang="ko-KR" altLang="en-US" dirty="0"/>
              <a:t>클래스 임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68960"/>
            <a:ext cx="279082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26384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27588" y="4411759"/>
            <a:ext cx="2160240" cy="1800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3074" idx="1"/>
          </p:cNvCxnSpPr>
          <p:nvPr/>
        </p:nvCxnSpPr>
        <p:spPr>
          <a:xfrm>
            <a:off x="3387828" y="4501769"/>
            <a:ext cx="1472204" cy="433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35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object class</a:t>
            </a:r>
            <a:r>
              <a:rPr lang="ko-KR" altLang="en-US" dirty="0"/>
              <a:t>의 위치</a:t>
            </a:r>
            <a:r>
              <a:rPr lang="en-US" altLang="ko-KR" dirty="0"/>
              <a:t>: __bases__</a:t>
            </a:r>
            <a:endParaRPr lang="ko-KR" altLang="en-US" dirty="0"/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ko-KR" altLang="en-US" dirty="0" err="1"/>
              <a:t>정의시</a:t>
            </a:r>
            <a:r>
              <a:rPr lang="ko-KR" altLang="en-US" dirty="0"/>
              <a:t> </a:t>
            </a:r>
            <a:r>
              <a:rPr lang="en-US" altLang="ko-KR" dirty="0"/>
              <a:t>__bases__</a:t>
            </a:r>
            <a:r>
              <a:rPr lang="ko-KR" altLang="en-US" dirty="0"/>
              <a:t>에 </a:t>
            </a:r>
            <a:r>
              <a:rPr lang="en-US" altLang="ko-KR" dirty="0"/>
              <a:t>object</a:t>
            </a:r>
            <a:r>
              <a:rPr lang="ko-KR" altLang="en-US" dirty="0"/>
              <a:t>가 지정되어 있으면 상속받은 상태 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26384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27588" y="4589048"/>
            <a:ext cx="2160240" cy="1800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4098" idx="1"/>
          </p:cNvCxnSpPr>
          <p:nvPr/>
        </p:nvCxnSpPr>
        <p:spPr>
          <a:xfrm flipV="1">
            <a:off x="3387828" y="4664224"/>
            <a:ext cx="1760236" cy="148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80928"/>
            <a:ext cx="2524125" cy="376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779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클래스와 </a:t>
            </a:r>
            <a:r>
              <a:rPr lang="ko-KR" altLang="en-US" dirty="0" err="1"/>
              <a:t>인스턴스</a:t>
            </a:r>
            <a:r>
              <a:rPr lang="ko-KR" altLang="en-US" dirty="0"/>
              <a:t> 구조</a:t>
            </a:r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데이터 타입은 상속을 받을 때 타입 객체를 바로 받지만 </a:t>
            </a:r>
            <a:r>
              <a:rPr lang="en-US" altLang="ko-KR" dirty="0"/>
              <a:t>base</a:t>
            </a:r>
            <a:r>
              <a:rPr lang="ko-KR" altLang="en-US" dirty="0"/>
              <a:t>는 </a:t>
            </a:r>
            <a:r>
              <a:rPr lang="en-US" altLang="ko-KR" dirty="0"/>
              <a:t>object </a:t>
            </a:r>
            <a:r>
              <a:rPr lang="ko-KR" altLang="en-US" dirty="0"/>
              <a:t>클래스를 처리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5220072" y="299695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 </a:t>
            </a:r>
            <a:r>
              <a:rPr lang="ko-KR" altLang="en-US" sz="1400" u="sng" dirty="0"/>
              <a:t>객체 생성 예시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427984" y="3789039"/>
            <a:ext cx="1368152" cy="2427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820680" y="3789039"/>
            <a:ext cx="1368152" cy="2427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21896" y="3789039"/>
            <a:ext cx="1368152" cy="2427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0" y="34290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생성클래스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40152" y="34290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클래스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08304" y="34290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인스턴스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4680012" y="4039748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type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6048164" y="4036809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6048164" y="4869160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list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7524328" y="4869160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mylist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50840"/>
            <a:ext cx="3228975" cy="346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>
            <a:stCxn id="45" idx="3"/>
            <a:endCxn id="49" idx="1"/>
          </p:cNvCxnSpPr>
          <p:nvPr/>
        </p:nvCxnSpPr>
        <p:spPr>
          <a:xfrm flipV="1">
            <a:off x="5544108" y="4216829"/>
            <a:ext cx="504056" cy="29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50" idx="0"/>
          </p:cNvCxnSpPr>
          <p:nvPr/>
        </p:nvCxnSpPr>
        <p:spPr>
          <a:xfrm flipV="1">
            <a:off x="6480212" y="4399788"/>
            <a:ext cx="0" cy="4693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0" idx="3"/>
            <a:endCxn id="52" idx="1"/>
          </p:cNvCxnSpPr>
          <p:nvPr/>
        </p:nvCxnSpPr>
        <p:spPr>
          <a:xfrm>
            <a:off x="6912260" y="5049180"/>
            <a:ext cx="612068" cy="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5" idx="2"/>
            <a:endCxn id="50" idx="1"/>
          </p:cNvCxnSpPr>
          <p:nvPr/>
        </p:nvCxnSpPr>
        <p:spPr>
          <a:xfrm rot="16200000" flipH="1">
            <a:off x="5255416" y="4256432"/>
            <a:ext cx="649392" cy="936104"/>
          </a:xfrm>
          <a:prstGeom prst="bent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32040" y="52292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클래스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 생성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24634" y="5243100"/>
            <a:ext cx="91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인스턴스생성</a:t>
            </a:r>
            <a:endParaRPr lang="ko-KR" altLang="en-US" sz="12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80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주요 문장들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파이썬에는</a:t>
            </a:r>
            <a:r>
              <a:rPr lang="ko-KR" altLang="en-US" dirty="0"/>
              <a:t> 문장을 구성하는 기준이 아래 처럼 구조화 되어 있음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855168"/>
            <a:ext cx="2808312" cy="400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75656" y="3384876"/>
            <a:ext cx="2808312" cy="400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흐름 제어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3914584"/>
            <a:ext cx="2808312" cy="400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순환 제어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5656" y="4444292"/>
            <a:ext cx="2808312" cy="400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예외처리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016" y="289401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= </a:t>
            </a:r>
            <a:r>
              <a:rPr lang="ko-KR" altLang="en-US" sz="1400" dirty="0"/>
              <a:t>연산자를 이용해서 문장 생성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6016" y="3448224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if </a:t>
            </a:r>
            <a:r>
              <a:rPr lang="ko-KR" altLang="en-US" sz="1400" dirty="0"/>
              <a:t>키워드를 이용해서 문장 생성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6016" y="3866259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for/while </a:t>
            </a:r>
            <a:r>
              <a:rPr lang="ko-KR" altLang="en-US" sz="1400" dirty="0"/>
              <a:t>키워드를 이용해서 문장 생성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6016" y="4400636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try/except </a:t>
            </a:r>
            <a:r>
              <a:rPr lang="ko-KR" altLang="en-US" sz="1400" dirty="0"/>
              <a:t>키워드를 이용해서 문장 생성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75656" y="4974000"/>
            <a:ext cx="2808312" cy="400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상황처리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16016" y="499529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with </a:t>
            </a:r>
            <a:r>
              <a:rPr lang="ko-KR" altLang="en-US" sz="1400" dirty="0"/>
              <a:t>키워드를 이용해서 문장 생성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75656" y="5503708"/>
            <a:ext cx="2808312" cy="400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정의문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6016" y="5573240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/class </a:t>
            </a:r>
            <a:r>
              <a:rPr lang="ko-KR" altLang="en-US" sz="1400" dirty="0"/>
              <a:t>키워드를 이용해서 문장 생성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475656" y="6033417"/>
            <a:ext cx="2808312" cy="400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주석문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0032" y="6073551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#, “”””” </a:t>
            </a:r>
            <a:r>
              <a:rPr lang="ko-KR" altLang="en-US" sz="1400" dirty="0"/>
              <a:t>등의 기호를 이용해서 문장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67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사용자 메타클래스 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6002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 클래스 정의 </a:t>
            </a:r>
            <a:r>
              <a:rPr lang="en-US" altLang="ko-KR" dirty="0"/>
              <a:t>: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type</a:t>
            </a:r>
            <a:r>
              <a:rPr lang="ko-KR" altLang="en-US" dirty="0"/>
              <a:t>을 상속받는 </a:t>
            </a:r>
            <a:r>
              <a:rPr lang="en-US" altLang="ko-KR" dirty="0"/>
              <a:t>Meta</a:t>
            </a:r>
            <a:r>
              <a:rPr lang="ko-KR" altLang="en-US" dirty="0"/>
              <a:t>라는 클래스를 생성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type.__new</a:t>
            </a:r>
            <a:r>
              <a:rPr lang="en-US" altLang="ko-KR" dirty="0"/>
              <a:t>__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통해 새로운 클래스 생성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388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615315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5209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정의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Meta</a:t>
            </a:r>
            <a:r>
              <a:rPr lang="ko-KR" altLang="en-US" dirty="0"/>
              <a:t>를 </a:t>
            </a:r>
            <a:r>
              <a:rPr lang="en-US" altLang="ko-KR" dirty="0" err="1"/>
              <a:t>metaclass</a:t>
            </a:r>
            <a:r>
              <a:rPr lang="ko-KR" altLang="en-US" dirty="0"/>
              <a:t>에 할당하고 </a:t>
            </a:r>
            <a:r>
              <a:rPr lang="en-US" altLang="ko-KR" dirty="0"/>
              <a:t>A</a:t>
            </a:r>
            <a:r>
              <a:rPr lang="ko-KR" altLang="en-US" dirty="0"/>
              <a:t>라는 클래스 정의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72</a:t>
            </a:fld>
            <a:endParaRPr lang="ko-KR" altLang="en-US"/>
          </a:p>
        </p:txBody>
      </p:sp>
      <p:pic>
        <p:nvPicPr>
          <p:cNvPr id="389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996952"/>
            <a:ext cx="57340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1592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정의 </a:t>
            </a:r>
            <a:r>
              <a:rPr lang="en-US" altLang="ko-KR" dirty="0"/>
              <a:t>: </a:t>
            </a:r>
            <a:r>
              <a:rPr lang="ko-KR" altLang="en-US" dirty="0"/>
              <a:t>실행 결과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77736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A</a:t>
            </a:r>
            <a:r>
              <a:rPr lang="ko-KR" altLang="en-US" dirty="0"/>
              <a:t>의 타입은 </a:t>
            </a:r>
            <a:r>
              <a:rPr lang="en-US" altLang="ko-KR" dirty="0"/>
              <a:t>Meta</a:t>
            </a:r>
            <a:r>
              <a:rPr lang="ko-KR" altLang="en-US" dirty="0"/>
              <a:t>가 되고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namespace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클래스 내부와 메타클래스에서 정의한 것들로 구성됨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3861048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the appropriate </a:t>
            </a:r>
            <a:r>
              <a:rPr lang="en-US" altLang="ko-KR" sz="1400" dirty="0" err="1"/>
              <a:t>metaclass</a:t>
            </a:r>
            <a:r>
              <a:rPr lang="en-US" altLang="ko-KR" sz="1400" dirty="0"/>
              <a:t> is determined ==&gt; </a:t>
            </a:r>
          </a:p>
          <a:p>
            <a:r>
              <a:rPr lang="en-US" altLang="ko-KR" sz="1400" dirty="0"/>
              <a:t>&lt;class '__</a:t>
            </a:r>
            <a:r>
              <a:rPr lang="en-US" altLang="ko-KR" sz="1400" dirty="0" err="1"/>
              <a:t>main__.Meta</a:t>
            </a:r>
            <a:r>
              <a:rPr lang="en-US" altLang="ko-KR" sz="1400" dirty="0"/>
              <a:t>'&gt; </a:t>
            </a:r>
          </a:p>
          <a:p>
            <a:endParaRPr lang="en-US" altLang="ko-KR" sz="1400" dirty="0"/>
          </a:p>
          <a:p>
            <a:r>
              <a:rPr lang="en-US" altLang="ko-KR" sz="1400" dirty="0"/>
              <a:t>the class namespace is prepared ===&gt; </a:t>
            </a:r>
          </a:p>
          <a:p>
            <a:r>
              <a:rPr lang="en-US" altLang="ko-KR" sz="1400" dirty="0"/>
              <a:t>{'__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__': &lt;function A.__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 at 0x00000000055BB158&gt;, '__doc__': None, 'four': &lt;function </a:t>
            </a:r>
            <a:r>
              <a:rPr lang="en-US" altLang="ko-KR" sz="1400" dirty="0" err="1"/>
              <a:t>A.four</a:t>
            </a:r>
            <a:r>
              <a:rPr lang="en-US" altLang="ko-KR" sz="1400" dirty="0"/>
              <a:t> at 0x00000000050A3D90&gt;, '__</a:t>
            </a:r>
            <a:r>
              <a:rPr lang="en-US" altLang="ko-KR" sz="1400" dirty="0" err="1"/>
              <a:t>dict</a:t>
            </a:r>
            <a:r>
              <a:rPr lang="en-US" altLang="ko-KR" sz="1400" dirty="0"/>
              <a:t>__': &lt;attribute '__</a:t>
            </a:r>
            <a:r>
              <a:rPr lang="en-US" altLang="ko-KR" sz="1400" dirty="0" err="1"/>
              <a:t>dict</a:t>
            </a:r>
            <a:r>
              <a:rPr lang="en-US" altLang="ko-KR" sz="1400" dirty="0"/>
              <a:t>__' of 'A' objects&gt;, ' 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': '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', 'two': &lt;function </a:t>
            </a:r>
            <a:r>
              <a:rPr lang="en-US" altLang="ko-KR" sz="1400" dirty="0" err="1"/>
              <a:t>A.two</a:t>
            </a:r>
            <a:r>
              <a:rPr lang="en-US" altLang="ko-KR" sz="1400" dirty="0"/>
              <a:t> at 0x00000000055BB0D0&gt;, '__</a:t>
            </a:r>
            <a:r>
              <a:rPr lang="en-US" altLang="ko-KR" sz="1400" dirty="0" err="1"/>
              <a:t>weakref</a:t>
            </a:r>
            <a:r>
              <a:rPr lang="en-US" altLang="ko-KR" sz="1400" dirty="0"/>
              <a:t>__': &lt;attribute '__</a:t>
            </a:r>
            <a:r>
              <a:rPr lang="en-US" altLang="ko-KR" sz="1400" dirty="0" err="1"/>
              <a:t>weakref</a:t>
            </a:r>
            <a:r>
              <a:rPr lang="en-US" altLang="ko-KR" sz="1400" dirty="0"/>
              <a:t>__' of 'A' objects&gt;, '__module__': '__main__', 'three': &lt;function </a:t>
            </a:r>
            <a:r>
              <a:rPr lang="en-US" altLang="ko-KR" sz="1400" dirty="0" err="1"/>
              <a:t>A.three</a:t>
            </a:r>
            <a:r>
              <a:rPr lang="en-US" altLang="ko-KR" sz="1400" dirty="0"/>
              <a:t> at 0x00000000055BBD08&gt;, 'one': &lt;function A.one at 0x00000000055BB048&gt;}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613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타입 체크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403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문자열과 정수 타입 클래스가 </a:t>
            </a:r>
            <a:r>
              <a:rPr lang="en-US" altLang="ko-KR" dirty="0"/>
              <a:t>type </a:t>
            </a:r>
            <a:r>
              <a:rPr lang="ko-KR" altLang="en-US" dirty="0"/>
              <a:t>클래스로 만들어지므로 이에 대한 체크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75</a:t>
            </a:fld>
            <a:endParaRPr lang="ko-KR" altLang="en-US"/>
          </a:p>
        </p:txBody>
      </p:sp>
      <p:pic>
        <p:nvPicPr>
          <p:cNvPr id="453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12976"/>
            <a:ext cx="6192688" cy="285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5048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Class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Object Class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</a:t>
            </a:r>
            <a:r>
              <a:rPr lang="en-US" altLang="ko-KR" dirty="0"/>
              <a:t>class</a:t>
            </a:r>
            <a:r>
              <a:rPr lang="ko-KR" altLang="en-US" dirty="0"/>
              <a:t>와 </a:t>
            </a:r>
            <a:r>
              <a:rPr lang="en-US" altLang="ko-KR" dirty="0"/>
              <a:t>instance</a:t>
            </a:r>
            <a:r>
              <a:rPr lang="ko-KR" altLang="en-US" dirty="0"/>
              <a:t>에 대한 타입 체크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76</a:t>
            </a:fld>
            <a:endParaRPr lang="ko-KR" altLang="en-US"/>
          </a:p>
        </p:txBody>
      </p:sp>
      <p:pic>
        <p:nvPicPr>
          <p:cNvPr id="452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640871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0180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</a:t>
            </a:r>
            <a:r>
              <a:rPr lang="en-US" altLang="ko-KR" dirty="0"/>
              <a:t>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사용자 정의 </a:t>
            </a:r>
            <a:r>
              <a:rPr lang="en-US" altLang="ko-KR" dirty="0"/>
              <a:t>Class </a:t>
            </a:r>
            <a:r>
              <a:rPr lang="ko-KR" altLang="en-US" dirty="0"/>
              <a:t>정의 후 </a:t>
            </a:r>
            <a:r>
              <a:rPr lang="en-US" altLang="ko-KR" dirty="0"/>
              <a:t>class</a:t>
            </a:r>
            <a:r>
              <a:rPr lang="ko-KR" altLang="en-US" dirty="0"/>
              <a:t>와 </a:t>
            </a:r>
            <a:r>
              <a:rPr lang="en-US" altLang="ko-KR" dirty="0"/>
              <a:t>instance</a:t>
            </a:r>
            <a:r>
              <a:rPr lang="ko-KR" altLang="en-US" dirty="0"/>
              <a:t>에 대한 타입 체크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77</a:t>
            </a:fld>
            <a:endParaRPr lang="ko-KR" altLang="en-US"/>
          </a:p>
        </p:txBody>
      </p:sp>
      <p:pic>
        <p:nvPicPr>
          <p:cNvPr id="451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6048672" cy="30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401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</a:t>
            </a:r>
            <a:r>
              <a:rPr lang="en-US" altLang="ko-KR" dirty="0"/>
              <a:t>Meta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사용자 정의 </a:t>
            </a:r>
            <a:r>
              <a:rPr lang="en-US" altLang="ko-KR" dirty="0"/>
              <a:t>Meta Class </a:t>
            </a:r>
            <a:r>
              <a:rPr lang="ko-KR" altLang="en-US" dirty="0"/>
              <a:t>정의 후 </a:t>
            </a:r>
            <a:r>
              <a:rPr lang="en-US" altLang="ko-KR" dirty="0"/>
              <a:t>class</a:t>
            </a:r>
            <a:r>
              <a:rPr lang="ko-KR" altLang="en-US" dirty="0"/>
              <a:t>와 </a:t>
            </a:r>
            <a:r>
              <a:rPr lang="en-US" altLang="ko-KR" dirty="0"/>
              <a:t>instance</a:t>
            </a:r>
            <a:r>
              <a:rPr lang="ko-KR" altLang="en-US" dirty="0"/>
              <a:t>에 대한 타입 체크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78</a:t>
            </a:fld>
            <a:endParaRPr lang="ko-KR" altLang="en-US"/>
          </a:p>
        </p:txBody>
      </p:sp>
      <p:pic>
        <p:nvPicPr>
          <p:cNvPr id="454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624736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52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프로그램에 기록을 남기는 것을 주석이라 함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3557389" cy="380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6016" y="3573016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한줄</a:t>
            </a:r>
            <a:r>
              <a:rPr lang="ko-KR" altLang="en-US" dirty="0"/>
              <a:t> 주석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“”, “”” “”” : </a:t>
            </a:r>
            <a:r>
              <a:rPr lang="en-US" altLang="ko-KR" dirty="0" err="1"/>
              <a:t>docstring</a:t>
            </a:r>
            <a:r>
              <a:rPr lang="en-US" altLang="ko-KR" dirty="0"/>
              <a:t>  </a:t>
            </a:r>
            <a:r>
              <a:rPr lang="ko-KR" altLang="en-US" dirty="0"/>
              <a:t>함수 클래스</a:t>
            </a:r>
            <a:r>
              <a:rPr lang="en-US" altLang="ko-KR" dirty="0"/>
              <a:t>, </a:t>
            </a:r>
            <a:r>
              <a:rPr lang="ko-KR" altLang="en-US" dirty="0"/>
              <a:t>모듈이 </a:t>
            </a:r>
            <a:r>
              <a:rPr lang="ko-KR" altLang="en-US" dirty="0" err="1"/>
              <a:t>첫번째</a:t>
            </a:r>
            <a:r>
              <a:rPr lang="ko-KR" altLang="en-US" dirty="0"/>
              <a:t> 문장에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4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참조변수란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72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138911</TotalTime>
  <Words>2137</Words>
  <Application>Microsoft Office PowerPoint</Application>
  <PresentationFormat>화면 슬라이드 쇼(4:3)</PresentationFormat>
  <Paragraphs>455</Paragraphs>
  <Slides>78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79" baseType="lpstr">
      <vt:lpstr>가을</vt:lpstr>
      <vt:lpstr>Python 완전정복</vt:lpstr>
      <vt:lpstr>1. 개념 보기</vt:lpstr>
      <vt:lpstr>리터럴, 표현식, 연산자</vt:lpstr>
      <vt:lpstr>literal과 expression</vt:lpstr>
      <vt:lpstr>연산자와 피연산자</vt:lpstr>
      <vt:lpstr>연산자 우선순위</vt:lpstr>
      <vt:lpstr>파이썬 주요 문장들</vt:lpstr>
      <vt:lpstr>주석(comments)</vt:lpstr>
      <vt:lpstr>참조변수란</vt:lpstr>
      <vt:lpstr>참조변수( Reference Variable)</vt:lpstr>
      <vt:lpstr>참조변수  정의 및 초기화</vt:lpstr>
      <vt:lpstr>이름과 값의 관계</vt:lpstr>
      <vt:lpstr> 값과 클래스의 관계</vt:lpstr>
      <vt:lpstr>변수(Variable)와 객체(object)</vt:lpstr>
      <vt:lpstr>자료형 inference</vt:lpstr>
      <vt:lpstr> 형변환은 새로운 객체를 생성</vt:lpstr>
      <vt:lpstr>이름 정의</vt:lpstr>
      <vt:lpstr>식별자 란 </vt:lpstr>
      <vt:lpstr>식별자 명명 방식 </vt:lpstr>
      <vt:lpstr>식별자 충돌</vt:lpstr>
      <vt:lpstr>Keyword 정보 확인</vt:lpstr>
      <vt:lpstr>변수 정의 규칙</vt:lpstr>
      <vt:lpstr>변수 binding 규칙</vt:lpstr>
      <vt:lpstr>참조 변수 정의 및 할당</vt:lpstr>
      <vt:lpstr>Reference Variable에 값을 할당 </vt:lpstr>
      <vt:lpstr>변수의 별칭</vt:lpstr>
      <vt:lpstr>Variable 삭제</vt:lpstr>
      <vt:lpstr>변수 계산 후 자신에게 할당</vt:lpstr>
      <vt:lpstr>객체 처리 이유</vt:lpstr>
      <vt:lpstr>왜 객체화 했을까?</vt:lpstr>
      <vt:lpstr>Value 갱신 기준</vt:lpstr>
      <vt:lpstr>Values and data types:원자</vt:lpstr>
      <vt:lpstr>Values and data types:분자</vt:lpstr>
      <vt:lpstr>모든 것은 객체</vt:lpstr>
      <vt:lpstr>객체 값 처리하는 예시</vt:lpstr>
      <vt:lpstr>객체 생성이 첫번째</vt:lpstr>
      <vt:lpstr>런타임 객체 처리</vt:lpstr>
      <vt:lpstr>타 클래스에서 인스턴스 생성</vt:lpstr>
      <vt:lpstr>자료형 변경 여부</vt:lpstr>
      <vt:lpstr>Mutable &amp; immutable</vt:lpstr>
      <vt:lpstr>Builtin type 특성</vt:lpstr>
      <vt:lpstr>Mutable &amp; immutable</vt:lpstr>
      <vt:lpstr>Mutable &amp; Immutable</vt:lpstr>
      <vt:lpstr>mutable 사용</vt:lpstr>
      <vt:lpstr>동일한 값 비교</vt:lpstr>
      <vt:lpstr>동일한 객체 처리</vt:lpstr>
      <vt:lpstr>  is/is not : 동일한 객체 점검 </vt:lpstr>
      <vt:lpstr>   == : 동일한  값 점검 </vt:lpstr>
      <vt:lpstr>   == :  overriding </vt:lpstr>
      <vt:lpstr>네임스페이스</vt:lpstr>
      <vt:lpstr>네임스페이스란?</vt:lpstr>
      <vt:lpstr>   dir()로 보기</vt:lpstr>
      <vt:lpstr>   instance.__dict__로 보기</vt:lpstr>
      <vt:lpstr>Data(Object) Type 기본</vt:lpstr>
      <vt:lpstr> object 클래스</vt:lpstr>
      <vt:lpstr>사용자 클래스 및 인스턴스</vt:lpstr>
      <vt:lpstr>내장타입 : __dict__ 미존재</vt:lpstr>
      <vt:lpstr>Meta Class</vt:lpstr>
      <vt:lpstr> 메타클래스란</vt:lpstr>
      <vt:lpstr> 클래스 생성 비교 : type</vt:lpstr>
      <vt:lpstr> 클래스 생성 비교 : 사용자정의</vt:lpstr>
      <vt:lpstr> type 메타클래스 결정</vt:lpstr>
      <vt:lpstr> type 메타클래스 결정 : 결과</vt:lpstr>
      <vt:lpstr> type class :  사용자 클래스 정의 </vt:lpstr>
      <vt:lpstr> type/object class 관계</vt:lpstr>
      <vt:lpstr>내장 클래스 구조 </vt:lpstr>
      <vt:lpstr> type class의 위치: __class__</vt:lpstr>
      <vt:lpstr> object class의 위치: __bases__</vt:lpstr>
      <vt:lpstr>내장 클래스와 인스턴스 구조</vt:lpstr>
      <vt:lpstr>사용자 메타클래스 정의</vt:lpstr>
      <vt:lpstr>메타 클래스 정의 : 실행 결과</vt:lpstr>
      <vt:lpstr>클래스 정의 </vt:lpstr>
      <vt:lpstr>클래스 정의 : 실행 결과 </vt:lpstr>
      <vt:lpstr>타입 체크</vt:lpstr>
      <vt:lpstr>Type Class </vt:lpstr>
      <vt:lpstr>Object Class  </vt:lpstr>
      <vt:lpstr>사용자 정의 Class </vt:lpstr>
      <vt:lpstr>사용자 정의 Meta Class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1844</cp:revision>
  <cp:lastPrinted>2016-10-10T03:51:17Z</cp:lastPrinted>
  <dcterms:created xsi:type="dcterms:W3CDTF">2015-12-01T07:34:30Z</dcterms:created>
  <dcterms:modified xsi:type="dcterms:W3CDTF">2018-04-06T05:22:24Z</dcterms:modified>
</cp:coreProperties>
</file>