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84" r:id="rId1"/>
  </p:sldMasterIdLst>
  <p:notesMasterIdLst>
    <p:notesMasterId r:id="rId40"/>
  </p:notesMasterIdLst>
  <p:sldIdLst>
    <p:sldId id="256" r:id="rId2"/>
    <p:sldId id="5434" r:id="rId3"/>
    <p:sldId id="5913" r:id="rId4"/>
    <p:sldId id="5914" r:id="rId5"/>
    <p:sldId id="5915" r:id="rId6"/>
    <p:sldId id="5978" r:id="rId7"/>
    <p:sldId id="5916" r:id="rId8"/>
    <p:sldId id="5917" r:id="rId9"/>
    <p:sldId id="5918" r:id="rId10"/>
    <p:sldId id="5919" r:id="rId11"/>
    <p:sldId id="5920" r:id="rId12"/>
    <p:sldId id="5979" r:id="rId13"/>
    <p:sldId id="5980" r:id="rId14"/>
    <p:sldId id="5998" r:id="rId15"/>
    <p:sldId id="5999" r:id="rId16"/>
    <p:sldId id="6000" r:id="rId17"/>
    <p:sldId id="5985" r:id="rId18"/>
    <p:sldId id="5993" r:id="rId19"/>
    <p:sldId id="5994" r:id="rId20"/>
    <p:sldId id="5923" r:id="rId21"/>
    <p:sldId id="5924" r:id="rId22"/>
    <p:sldId id="5925" r:id="rId23"/>
    <p:sldId id="5989" r:id="rId24"/>
    <p:sldId id="5990" r:id="rId25"/>
    <p:sldId id="5991" r:id="rId26"/>
    <p:sldId id="5936" r:id="rId27"/>
    <p:sldId id="5937" r:id="rId28"/>
    <p:sldId id="5962" r:id="rId29"/>
    <p:sldId id="5995" r:id="rId30"/>
    <p:sldId id="5996" r:id="rId31"/>
    <p:sldId id="5963" r:id="rId32"/>
    <p:sldId id="5964" r:id="rId33"/>
    <p:sldId id="6001" r:id="rId34"/>
    <p:sldId id="6002" r:id="rId35"/>
    <p:sldId id="6003" r:id="rId36"/>
    <p:sldId id="6004" r:id="rId37"/>
    <p:sldId id="6005" r:id="rId38"/>
    <p:sldId id="6006" r:id="rId3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99" autoAdjust="0"/>
    <p:restoredTop sz="99512" autoAdjust="0"/>
  </p:normalViewPr>
  <p:slideViewPr>
    <p:cSldViewPr>
      <p:cViewPr varScale="1">
        <p:scale>
          <a:sx n="86" d="100"/>
          <a:sy n="86" d="100"/>
        </p:scale>
        <p:origin x="1378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-3187" y="-8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0AA4CE-0452-4E28-86AB-43D5F6A08631}" type="datetimeFigureOut">
              <a:rPr lang="ko-KR" altLang="en-US" smtClean="0"/>
              <a:t>2018-04-09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EBCC12-A8B3-49D9-B75C-B92DF484A3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4716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74DAAFA-6AEC-4163-AE7B-5F2CBA09BE74}" type="datetime1">
              <a:rPr lang="ko-KR" altLang="en-US" smtClean="0"/>
              <a:t>2018-04-09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6B9DC-BFD9-489C-9D87-C5C7B2BB57E1}" type="datetime1">
              <a:rPr lang="ko-KR" altLang="en-US" smtClean="0"/>
              <a:t>2018-04-09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CECD232B-FC41-485D-BBB3-AD02E18BFC18}" type="datetime1">
              <a:rPr lang="ko-KR" altLang="en-US" smtClean="0"/>
              <a:t>2018-04-09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3A206-9488-4CC2-97B7-E9B36615E1EB}" type="datetime1">
              <a:rPr lang="ko-KR" altLang="en-US" smtClean="0"/>
              <a:t>2018-04-09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4060031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2840831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2492896"/>
            <a:ext cx="1295400" cy="141473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2492896"/>
            <a:ext cx="7772400" cy="141473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56994" y="270892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1BF48-3451-4BDD-B3F3-F94E8CEEBD7E}" type="datetime1">
              <a:rPr lang="ko-KR" altLang="en-US" smtClean="0"/>
              <a:t>2018-04-09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-1759" y="286132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6AF632E5-17D9-4995-A4F1-9D3E1AD27F34}" type="datetime1">
              <a:rPr lang="ko-KR" altLang="en-US" smtClean="0"/>
              <a:t>2018-04-09</a:t>
            </a:fld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7211A92-2D57-4002-966A-8E195FF700B8}" type="datetime1">
              <a:rPr lang="ko-KR" altLang="en-US" smtClean="0"/>
              <a:t>2018-04-09</a:t>
            </a:fld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C4947-0DC3-4120-986F-8E32EB13A9B2}" type="datetime1">
              <a:rPr lang="ko-KR" altLang="en-US" smtClean="0"/>
              <a:t>2018-04-09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2A85D-0D81-4CC1-BC3C-A7B028FBB8B3}" type="datetime1">
              <a:rPr lang="ko-KR" altLang="en-US" smtClean="0"/>
              <a:t>2018-04-09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C0C8E-B426-4173-B61B-EC572726CE84}" type="datetime1">
              <a:rPr lang="ko-KR" altLang="en-US" smtClean="0"/>
              <a:t>2018-04-09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A49F8E0C-7A94-4CCB-B3B0-3A3042CE5A8C}" type="datetime1">
              <a:rPr lang="ko-KR" altLang="en-US" smtClean="0"/>
              <a:t>2018-04-09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/>
              <a:t>둘째 수준</a:t>
            </a:r>
          </a:p>
          <a:p>
            <a:pPr lvl="2" eaLnBrk="1" latinLnBrk="0" hangingPunct="1"/>
            <a:r>
              <a:rPr kumimoji="0" lang="ko-KR" altLang="en-US"/>
              <a:t>셋째 수준</a:t>
            </a:r>
          </a:p>
          <a:p>
            <a:pPr lvl="3" eaLnBrk="1" latinLnBrk="0" hangingPunct="1"/>
            <a:r>
              <a:rPr kumimoji="0" lang="ko-KR" altLang="en-US"/>
              <a:t>넷째 수준</a:t>
            </a:r>
          </a:p>
          <a:p>
            <a:pPr lvl="4" eaLnBrk="1" latinLnBrk="0" hangingPunct="1"/>
            <a:r>
              <a:rPr kumimoji="0" lang="ko-KR" altLang="en-US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86B25D16-B641-4790-A9EF-9215678487FC}" type="datetime1">
              <a:rPr lang="ko-KR" altLang="en-US" smtClean="0"/>
              <a:t>2018-04-09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rtl="0" eaLnBrk="1" latinLnBrk="1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62200" y="1412776"/>
            <a:ext cx="6477000" cy="4454624"/>
          </a:xfrm>
        </p:spPr>
        <p:txBody>
          <a:bodyPr>
            <a:normAutofit/>
          </a:bodyPr>
          <a:lstStyle/>
          <a:p>
            <a:pPr algn="r"/>
            <a:r>
              <a:rPr lang="en-US" altLang="ko-KR" sz="9600" dirty="0"/>
              <a:t>Python</a:t>
            </a:r>
            <a:br>
              <a:rPr lang="en-US" altLang="ko-KR" sz="9600" dirty="0"/>
            </a:br>
            <a:r>
              <a:rPr lang="ko-KR" altLang="en-US" sz="9600" dirty="0"/>
              <a:t>완전정복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/>
              <a:t>Moon Yong </a:t>
            </a:r>
            <a:r>
              <a:rPr lang="en-US" altLang="ko-KR" dirty="0" err="1"/>
              <a:t>Joon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08814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구현 클래스 실행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72209"/>
            <a:ext cx="8229600" cy="17567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err="1"/>
              <a:t>인스턴스를</a:t>
            </a:r>
            <a:r>
              <a:rPr lang="ko-KR" altLang="en-US" dirty="0"/>
              <a:t> 생성하고 </a:t>
            </a:r>
            <a:r>
              <a:rPr lang="ko-KR" altLang="en-US" dirty="0" err="1"/>
              <a:t>메소드를</a:t>
            </a:r>
            <a:r>
              <a:rPr lang="ko-KR" altLang="en-US" dirty="0"/>
              <a:t> 실행하면 구현되지 않은 </a:t>
            </a:r>
            <a:r>
              <a:rPr lang="ko-KR" altLang="en-US" dirty="0" err="1"/>
              <a:t>메소드는</a:t>
            </a:r>
            <a:r>
              <a:rPr lang="ko-KR" altLang="en-US" dirty="0"/>
              <a:t>  </a:t>
            </a:r>
            <a:r>
              <a:rPr lang="en-US" altLang="ko-KR" dirty="0" err="1"/>
              <a:t>NotImplementedError</a:t>
            </a:r>
            <a:r>
              <a:rPr lang="en-US" altLang="ko-KR" dirty="0"/>
              <a:t> </a:t>
            </a:r>
            <a:r>
              <a:rPr lang="ko-KR" altLang="en-US" dirty="0"/>
              <a:t>처리</a:t>
            </a:r>
            <a:endParaRPr lang="en-US" altLang="ko-KR" dirty="0"/>
          </a:p>
        </p:txBody>
      </p:sp>
      <p:pic>
        <p:nvPicPr>
          <p:cNvPr id="1013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780928"/>
            <a:ext cx="7200800" cy="35234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77500" lnSpcReduction="20000"/>
          </a:bodyPr>
          <a:lstStyle/>
          <a:p>
            <a:fld id="{EC51D712-51B0-49A5-812F-301BD2A5585B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78680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Exception </a:t>
            </a:r>
            <a:r>
              <a:rPr lang="ko-KR" altLang="en-US" dirty="0"/>
              <a:t>방식이 단점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72209"/>
            <a:ext cx="8229600" cy="17567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추상 클래스를 만들었지만 실질적인 일반 구현 클래스로 인지되어 처리되지만 </a:t>
            </a:r>
            <a:r>
              <a:rPr lang="ko-KR" altLang="en-US" dirty="0" err="1"/>
              <a:t>메소드</a:t>
            </a:r>
            <a:r>
              <a:rPr lang="ko-KR" altLang="en-US" dirty="0"/>
              <a:t> </a:t>
            </a:r>
            <a:r>
              <a:rPr lang="ko-KR" altLang="en-US" dirty="0" err="1"/>
              <a:t>호출시</a:t>
            </a:r>
            <a:r>
              <a:rPr lang="ko-KR" altLang="en-US" dirty="0"/>
              <a:t> 에러 처리</a:t>
            </a:r>
            <a:endParaRPr lang="en-US" altLang="ko-KR" dirty="0"/>
          </a:p>
        </p:txBody>
      </p:sp>
      <p:pic>
        <p:nvPicPr>
          <p:cNvPr id="1024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068960"/>
            <a:ext cx="7488832" cy="320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77500" lnSpcReduction="20000"/>
          </a:bodyPr>
          <a:lstStyle/>
          <a:p>
            <a:fld id="{EC51D712-51B0-49A5-812F-301BD2A5585B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26992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/>
              <a:t>추상화 모듈 </a:t>
            </a:r>
            <a:r>
              <a:rPr lang="en-US" altLang="ko-KR" dirty="0"/>
              <a:t>import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87509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Abstract Class : import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72209"/>
            <a:ext cx="8229600" cy="17567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추상 클래스 기본 모듈 내의 속성들을 확인해 본다</a:t>
            </a:r>
            <a:r>
              <a:rPr lang="en-US" altLang="ko-KR" dirty="0"/>
              <a:t>. 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77500" lnSpcReduction="20000"/>
          </a:bodyPr>
          <a:lstStyle/>
          <a:p>
            <a:fld id="{EC51D712-51B0-49A5-812F-301BD2A5585B}" type="slidenum">
              <a:rPr lang="ko-KR" altLang="en-US" smtClean="0"/>
              <a:t>13</a:t>
            </a:fld>
            <a:endParaRPr lang="ko-KR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852936"/>
            <a:ext cx="4781550" cy="36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179866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추상메타클래스란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345320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dirty="0" err="1"/>
              <a:t>파이썬에서</a:t>
            </a:r>
            <a:r>
              <a:rPr lang="ko-KR" altLang="en-US" dirty="0"/>
              <a:t> 추상클래스로 </a:t>
            </a:r>
            <a:r>
              <a:rPr lang="ko-KR" altLang="en-US" dirty="0" err="1"/>
              <a:t>정의시</a:t>
            </a:r>
            <a:r>
              <a:rPr lang="ko-KR" altLang="en-US" dirty="0"/>
              <a:t> </a:t>
            </a:r>
            <a:r>
              <a:rPr lang="en-US" altLang="ko-KR" dirty="0" err="1"/>
              <a:t>abc.ABCMeta</a:t>
            </a:r>
            <a:r>
              <a:rPr lang="ko-KR" altLang="en-US" dirty="0"/>
              <a:t>로 메타클래스를 만들고 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77500" lnSpcReduction="20000"/>
          </a:bodyPr>
          <a:lstStyle/>
          <a:p>
            <a:fld id="{EC51D712-51B0-49A5-812F-301BD2A5585B}" type="slidenum">
              <a:rPr lang="ko-KR" altLang="en-US" smtClean="0"/>
              <a:t>14</a:t>
            </a:fld>
            <a:endParaRPr lang="ko-KR" altLang="en-US"/>
          </a:p>
        </p:txBody>
      </p:sp>
      <p:grpSp>
        <p:nvGrpSpPr>
          <p:cNvPr id="11" name="그룹 10"/>
          <p:cNvGrpSpPr/>
          <p:nvPr/>
        </p:nvGrpSpPr>
        <p:grpSpPr>
          <a:xfrm>
            <a:off x="845115" y="3761975"/>
            <a:ext cx="7704856" cy="1760458"/>
            <a:chOff x="-1692696" y="3396734"/>
            <a:chExt cx="9937104" cy="1760458"/>
          </a:xfrm>
        </p:grpSpPr>
        <p:sp>
          <p:nvSpPr>
            <p:cNvPr id="5" name="직사각형 4"/>
            <p:cNvSpPr/>
            <p:nvPr/>
          </p:nvSpPr>
          <p:spPr>
            <a:xfrm>
              <a:off x="899592" y="4365104"/>
              <a:ext cx="2232248" cy="79208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</a:rPr>
                <a:t>구현클래스</a:t>
              </a: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419872" y="4365104"/>
              <a:ext cx="2232248" cy="79208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</a:rPr>
                <a:t>추상클래스</a:t>
              </a: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6012160" y="4365104"/>
              <a:ext cx="2232248" cy="79208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</a:rPr>
                <a:t>추상메타클래스</a:t>
              </a:r>
            </a:p>
          </p:txBody>
        </p:sp>
        <p:sp>
          <p:nvSpPr>
            <p:cNvPr id="6" name="오른쪽으로 구부러진 화살표 5"/>
            <p:cNvSpPr/>
            <p:nvPr/>
          </p:nvSpPr>
          <p:spPr>
            <a:xfrm rot="5400000">
              <a:off x="499556" y="3396988"/>
              <a:ext cx="504056" cy="1216152"/>
            </a:xfrm>
            <a:prstGeom prst="curvedRightArrow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10" name="오른쪽으로 구부러진 화살표 9"/>
            <p:cNvSpPr/>
            <p:nvPr/>
          </p:nvSpPr>
          <p:spPr>
            <a:xfrm rot="5400000">
              <a:off x="5504112" y="3396988"/>
              <a:ext cx="504056" cy="1216152"/>
            </a:xfrm>
            <a:prstGeom prst="curvedRightArrow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-113904" y="3429000"/>
              <a:ext cx="21296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/>
                <a:t>Instance of</a:t>
              </a:r>
              <a:endParaRPr lang="ko-KR" altLang="en-US" sz="16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000056" y="3429000"/>
              <a:ext cx="18513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/>
                <a:t>Instance of</a:t>
              </a:r>
              <a:endParaRPr lang="ko-KR" altLang="en-US" sz="1600" dirty="0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-1692696" y="4365104"/>
              <a:ext cx="2232248" cy="79208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>
                  <a:solidFill>
                    <a:schemeClr val="tx1"/>
                  </a:solidFill>
                </a:rPr>
                <a:t>인스턴스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4" name="오른쪽으로 구부러진 화살표 13"/>
            <p:cNvSpPr/>
            <p:nvPr/>
          </p:nvSpPr>
          <p:spPr>
            <a:xfrm rot="5400000">
              <a:off x="2983832" y="3396988"/>
              <a:ext cx="504056" cy="1216152"/>
            </a:xfrm>
            <a:prstGeom prst="curvedRightArrow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479777" y="3396734"/>
              <a:ext cx="151216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/>
                <a:t>상속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244580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추상메타클래스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417328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/>
              <a:t>  </a:t>
            </a:r>
            <a:r>
              <a:rPr lang="en-US" altLang="ko-KR" dirty="0" err="1"/>
              <a:t>abc.ABCMeta</a:t>
            </a:r>
            <a:r>
              <a:rPr lang="ko-KR" altLang="en-US" dirty="0"/>
              <a:t>를 추상 </a:t>
            </a:r>
            <a:r>
              <a:rPr lang="en-US" altLang="ko-KR" dirty="0" err="1"/>
              <a:t>metaclass</a:t>
            </a:r>
            <a:r>
              <a:rPr lang="ko-KR" altLang="en-US" dirty="0"/>
              <a:t>로써 </a:t>
            </a:r>
            <a:r>
              <a:rPr lang="en-US" altLang="ko-KR" dirty="0"/>
              <a:t>type</a:t>
            </a:r>
            <a:r>
              <a:rPr lang="ko-KR" altLang="en-US" dirty="0"/>
              <a:t>을 상속받아 구현된 메타클래스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77500" lnSpcReduction="20000"/>
          </a:bodyPr>
          <a:lstStyle/>
          <a:p>
            <a:fld id="{EC51D712-51B0-49A5-812F-301BD2A5585B}" type="slidenum">
              <a:rPr lang="ko-KR" altLang="en-US" smtClean="0"/>
              <a:t>15</a:t>
            </a:fld>
            <a:endParaRPr lang="ko-KR" altLang="en-US"/>
          </a:p>
        </p:txBody>
      </p:sp>
      <p:pic>
        <p:nvPicPr>
          <p:cNvPr id="392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3429000"/>
            <a:ext cx="5981700" cy="22311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232259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사용자 정의 추상 클래스 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417328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/>
              <a:t>  </a:t>
            </a:r>
            <a:r>
              <a:rPr lang="en-US" altLang="ko-KR" dirty="0" err="1"/>
              <a:t>abc.ABCMeta</a:t>
            </a:r>
            <a:r>
              <a:rPr lang="ko-KR" altLang="en-US" dirty="0"/>
              <a:t>를 추상 </a:t>
            </a:r>
            <a:r>
              <a:rPr lang="en-US" altLang="ko-KR" dirty="0" err="1"/>
              <a:t>metaclass</a:t>
            </a:r>
            <a:r>
              <a:rPr lang="ko-KR" altLang="en-US" dirty="0"/>
              <a:t>에 할당하고 </a:t>
            </a:r>
            <a:r>
              <a:rPr lang="en-US" altLang="ko-KR" dirty="0" err="1"/>
              <a:t>MyABC</a:t>
            </a:r>
            <a:r>
              <a:rPr lang="ko-KR" altLang="en-US" dirty="0"/>
              <a:t>라는 클래스 정의하고</a:t>
            </a:r>
            <a:r>
              <a:rPr lang="en-US" altLang="ko-KR" dirty="0"/>
              <a:t> </a:t>
            </a:r>
            <a:r>
              <a:rPr lang="en-US" altLang="ko-KR" dirty="0" err="1"/>
              <a:t>MyCon</a:t>
            </a:r>
            <a:r>
              <a:rPr lang="ko-KR" altLang="en-US" dirty="0"/>
              <a:t>에서 </a:t>
            </a:r>
            <a:r>
              <a:rPr lang="en-US" altLang="ko-KR" dirty="0" err="1"/>
              <a:t>MyABC</a:t>
            </a:r>
            <a:r>
              <a:rPr lang="ko-KR" altLang="en-US" dirty="0"/>
              <a:t>를 상속받음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77500" lnSpcReduction="20000"/>
          </a:bodyPr>
          <a:lstStyle/>
          <a:p>
            <a:fld id="{EC51D712-51B0-49A5-812F-301BD2A5585B}" type="slidenum">
              <a:rPr lang="ko-KR" altLang="en-US" smtClean="0"/>
              <a:t>16</a:t>
            </a:fld>
            <a:endParaRPr lang="ko-KR" altLang="en-US"/>
          </a:p>
        </p:txBody>
      </p:sp>
      <p:pic>
        <p:nvPicPr>
          <p:cNvPr id="3901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3140968"/>
            <a:ext cx="4896544" cy="3250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79819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Abstract Class :ABC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72209"/>
            <a:ext cx="8229600" cy="17567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추상 클래스 내의 속성들을 확인해 본다</a:t>
            </a:r>
            <a:r>
              <a:rPr lang="en-US" altLang="ko-KR" dirty="0"/>
              <a:t>. 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77500" lnSpcReduction="20000"/>
          </a:bodyPr>
          <a:lstStyle/>
          <a:p>
            <a:fld id="{EC51D712-51B0-49A5-812F-301BD2A5585B}" type="slidenum">
              <a:rPr lang="ko-KR" altLang="en-US" smtClean="0"/>
              <a:t>17</a:t>
            </a:fld>
            <a:endParaRPr lang="ko-KR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780928"/>
            <a:ext cx="5544616" cy="40073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627672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/>
              <a:t>추상 </a:t>
            </a:r>
            <a:r>
              <a:rPr lang="ko-KR" altLang="en-US" dirty="0" err="1"/>
              <a:t>메소드</a:t>
            </a:r>
            <a:r>
              <a:rPr lang="ko-KR" altLang="en-US" dirty="0"/>
              <a:t> 적용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12423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추상메소드</a:t>
            </a:r>
            <a:r>
              <a:rPr lang="ko-KR" altLang="en-US" dirty="0"/>
              <a:t> 정의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417328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dirty="0"/>
              <a:t>추상 </a:t>
            </a:r>
            <a:r>
              <a:rPr lang="ko-KR" altLang="en-US" dirty="0" err="1"/>
              <a:t>메소드</a:t>
            </a:r>
            <a:r>
              <a:rPr lang="ko-KR" altLang="en-US" dirty="0"/>
              <a:t> 정의는 </a:t>
            </a:r>
            <a:r>
              <a:rPr lang="en-US" altLang="ko-KR" dirty="0"/>
              <a:t>decorator</a:t>
            </a:r>
            <a:r>
              <a:rPr lang="ko-KR" altLang="en-US" dirty="0"/>
              <a:t>를 이용해서 정의함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77500" lnSpcReduction="20000"/>
          </a:bodyPr>
          <a:lstStyle/>
          <a:p>
            <a:fld id="{EC51D712-51B0-49A5-812F-301BD2A5585B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691680" y="3212976"/>
            <a:ext cx="5544616" cy="32403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        @</a:t>
            </a:r>
            <a:r>
              <a:rPr lang="en-US" altLang="ko-KR" dirty="0" err="1">
                <a:solidFill>
                  <a:schemeClr val="tx1"/>
                </a:solidFill>
              </a:rPr>
              <a:t>abstractmethod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        </a:t>
            </a:r>
            <a:r>
              <a:rPr lang="en-US" altLang="ko-KR" dirty="0" err="1">
                <a:solidFill>
                  <a:schemeClr val="tx1"/>
                </a:solidFill>
              </a:rPr>
              <a:t>def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 err="1">
                <a:solidFill>
                  <a:schemeClr val="tx1"/>
                </a:solidFill>
              </a:rPr>
              <a:t>메소드명</a:t>
            </a:r>
            <a:r>
              <a:rPr lang="en-US" altLang="ko-KR" dirty="0">
                <a:solidFill>
                  <a:schemeClr val="tx1"/>
                </a:solidFill>
              </a:rPr>
              <a:t>(self, </a:t>
            </a:r>
            <a:r>
              <a:rPr lang="ko-KR" altLang="en-US" dirty="0" err="1">
                <a:solidFill>
                  <a:schemeClr val="tx1"/>
                </a:solidFill>
              </a:rPr>
              <a:t>파라미터</a:t>
            </a:r>
            <a:r>
              <a:rPr lang="en-US" altLang="ko-KR" dirty="0">
                <a:solidFill>
                  <a:schemeClr val="tx1"/>
                </a:solidFill>
              </a:rPr>
              <a:t>) :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                 </a:t>
            </a:r>
            <a:r>
              <a:rPr lang="ko-KR" altLang="en-US" dirty="0" err="1">
                <a:solidFill>
                  <a:schemeClr val="tx1"/>
                </a:solidFill>
              </a:rPr>
              <a:t>로직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        @</a:t>
            </a:r>
            <a:r>
              <a:rPr lang="en-US" altLang="ko-KR" dirty="0" err="1">
                <a:solidFill>
                  <a:schemeClr val="tx1"/>
                </a:solidFill>
              </a:rPr>
              <a:t>abstractclassmethod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        </a:t>
            </a:r>
            <a:r>
              <a:rPr lang="en-US" altLang="ko-KR" dirty="0" err="1">
                <a:solidFill>
                  <a:schemeClr val="tx1"/>
                </a:solidFill>
              </a:rPr>
              <a:t>def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 err="1">
                <a:solidFill>
                  <a:schemeClr val="tx1"/>
                </a:solidFill>
              </a:rPr>
              <a:t>메소드명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en-US" altLang="ko-KR" dirty="0" err="1">
                <a:solidFill>
                  <a:schemeClr val="tx1"/>
                </a:solidFill>
              </a:rPr>
              <a:t>cls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 err="1">
                <a:solidFill>
                  <a:schemeClr val="tx1"/>
                </a:solidFill>
              </a:rPr>
              <a:t>파라미터</a:t>
            </a:r>
            <a:r>
              <a:rPr lang="en-US" altLang="ko-KR" dirty="0">
                <a:solidFill>
                  <a:schemeClr val="tx1"/>
                </a:solidFill>
              </a:rPr>
              <a:t>) :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                 </a:t>
            </a:r>
            <a:r>
              <a:rPr lang="ko-KR" altLang="en-US" dirty="0" err="1">
                <a:solidFill>
                  <a:schemeClr val="tx1"/>
                </a:solidFill>
              </a:rPr>
              <a:t>로직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         @</a:t>
            </a:r>
            <a:r>
              <a:rPr lang="en-US" altLang="ko-KR" dirty="0" err="1">
                <a:solidFill>
                  <a:schemeClr val="tx1"/>
                </a:solidFill>
              </a:rPr>
              <a:t>abstractstaticmethod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         </a:t>
            </a:r>
            <a:r>
              <a:rPr lang="en-US" altLang="ko-KR" dirty="0" err="1">
                <a:solidFill>
                  <a:schemeClr val="tx1"/>
                </a:solidFill>
              </a:rPr>
              <a:t>def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 err="1">
                <a:solidFill>
                  <a:schemeClr val="tx1"/>
                </a:solidFill>
              </a:rPr>
              <a:t>메소드명</a:t>
            </a:r>
            <a:r>
              <a:rPr lang="en-US" altLang="ko-KR" dirty="0">
                <a:solidFill>
                  <a:schemeClr val="tx1"/>
                </a:solidFill>
              </a:rPr>
              <a:t>( </a:t>
            </a:r>
            <a:r>
              <a:rPr lang="ko-KR" altLang="en-US" dirty="0" err="1">
                <a:solidFill>
                  <a:schemeClr val="tx1"/>
                </a:solidFill>
              </a:rPr>
              <a:t>파라미터</a:t>
            </a:r>
            <a:r>
              <a:rPr lang="en-US" altLang="ko-KR" dirty="0">
                <a:solidFill>
                  <a:schemeClr val="tx1"/>
                </a:solidFill>
              </a:rPr>
              <a:t>) :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                 </a:t>
            </a:r>
            <a:r>
              <a:rPr lang="ko-KR" altLang="en-US" dirty="0" err="1">
                <a:solidFill>
                  <a:schemeClr val="tx1"/>
                </a:solidFill>
              </a:rPr>
              <a:t>로직</a:t>
            </a:r>
            <a:endParaRPr lang="ko-KR" altLang="en-US" dirty="0">
              <a:solidFill>
                <a:schemeClr val="tx1"/>
              </a:solidFill>
            </a:endParaRPr>
          </a:p>
          <a:p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3918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691680" y="1412776"/>
            <a:ext cx="7147520" cy="4454624"/>
          </a:xfrm>
        </p:spPr>
        <p:txBody>
          <a:bodyPr>
            <a:normAutofit/>
          </a:bodyPr>
          <a:lstStyle/>
          <a:p>
            <a:pPr algn="r"/>
            <a:r>
              <a:rPr lang="en-US" altLang="ko-KR" sz="9600" dirty="0"/>
              <a:t>12. </a:t>
            </a:r>
            <a:r>
              <a:rPr lang="ko-KR" altLang="en-US" sz="9600" dirty="0"/>
              <a:t>추상 클래스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/>
              <a:t>Moon Yong </a:t>
            </a:r>
            <a:r>
              <a:rPr lang="en-US" altLang="ko-KR" dirty="0" err="1"/>
              <a:t>Joon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01614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@</a:t>
            </a:r>
            <a:r>
              <a:rPr lang="en-US" altLang="ko-KR" dirty="0" err="1"/>
              <a:t>abstractmethod</a:t>
            </a:r>
            <a:r>
              <a:rPr lang="en-US" altLang="ko-KR" dirty="0"/>
              <a:t> </a:t>
            </a:r>
            <a:r>
              <a:rPr lang="ko-KR" altLang="en-US" dirty="0"/>
              <a:t>정의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72209"/>
            <a:ext cx="8229600" cy="17567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err="1"/>
              <a:t>abstractmethod</a:t>
            </a:r>
            <a:r>
              <a:rPr lang="ko-KR" altLang="en-US" dirty="0"/>
              <a:t>를 함수로 정의해서 </a:t>
            </a:r>
            <a:r>
              <a:rPr lang="ko-KR" altLang="en-US" dirty="0" err="1"/>
              <a:t>데코레이터</a:t>
            </a:r>
            <a:r>
              <a:rPr lang="ko-KR" altLang="en-US" dirty="0"/>
              <a:t> 처리해서 추상클래스 역할을 하도록 정의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77500" lnSpcReduction="20000"/>
          </a:bodyPr>
          <a:lstStyle/>
          <a:p>
            <a:fld id="{EC51D712-51B0-49A5-812F-301BD2A5585B}" type="slidenum">
              <a:rPr lang="ko-KR" altLang="en-US" smtClean="0"/>
              <a:t>20</a:t>
            </a:fld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3068960"/>
            <a:ext cx="43053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714667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@</a:t>
            </a:r>
            <a:r>
              <a:rPr lang="en-US" altLang="ko-KR" dirty="0" err="1"/>
              <a:t>abstractmethod</a:t>
            </a:r>
            <a:r>
              <a:rPr lang="en-US" altLang="ko-KR" dirty="0"/>
              <a:t> </a:t>
            </a:r>
            <a:r>
              <a:rPr lang="ko-KR" altLang="en-US" dirty="0"/>
              <a:t>정의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72209"/>
            <a:ext cx="8229600" cy="17567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 </a:t>
            </a:r>
            <a:r>
              <a:rPr lang="ko-KR" altLang="en-US" dirty="0"/>
              <a:t>상속을 받은 클래스에 </a:t>
            </a:r>
            <a:r>
              <a:rPr lang="ko-KR" altLang="en-US" dirty="0" err="1"/>
              <a:t>메소드</a:t>
            </a:r>
            <a:r>
              <a:rPr lang="ko-KR" altLang="en-US" dirty="0"/>
              <a:t> 정의가 없으므로 상속된 </a:t>
            </a:r>
            <a:r>
              <a:rPr lang="ko-KR" altLang="en-US" dirty="0" err="1"/>
              <a:t>메소드를</a:t>
            </a:r>
            <a:r>
              <a:rPr lang="ko-KR" altLang="en-US" dirty="0"/>
              <a:t> </a:t>
            </a:r>
            <a:r>
              <a:rPr lang="ko-KR" altLang="en-US" dirty="0" err="1"/>
              <a:t>호출시</a:t>
            </a:r>
            <a:r>
              <a:rPr lang="ko-KR" altLang="en-US" dirty="0"/>
              <a:t> </a:t>
            </a:r>
            <a:r>
              <a:rPr lang="ko-KR" altLang="en-US" dirty="0" err="1"/>
              <a:t>데코레이터</a:t>
            </a:r>
            <a:r>
              <a:rPr lang="ko-KR" altLang="en-US" dirty="0"/>
              <a:t> 함수를 먼저 처리하므로 에러 발생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77500" lnSpcReduction="20000"/>
          </a:bodyPr>
          <a:lstStyle/>
          <a:p>
            <a:fld id="{EC51D712-51B0-49A5-812F-301BD2A5585B}" type="slidenum">
              <a:rPr lang="ko-KR" altLang="en-US" smtClean="0"/>
              <a:t>21</a:t>
            </a:fld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887" y="3645024"/>
            <a:ext cx="7467600" cy="212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082304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@</a:t>
            </a:r>
            <a:r>
              <a:rPr lang="en-US" altLang="ko-KR" dirty="0" err="1"/>
              <a:t>abstractmethod</a:t>
            </a:r>
            <a:r>
              <a:rPr lang="en-US" altLang="ko-KR" dirty="0"/>
              <a:t> </a:t>
            </a:r>
            <a:r>
              <a:rPr lang="ko-KR" altLang="en-US" dirty="0"/>
              <a:t>정의 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72209"/>
            <a:ext cx="8229600" cy="17567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 </a:t>
            </a:r>
            <a:r>
              <a:rPr lang="ko-KR" altLang="en-US" dirty="0"/>
              <a:t>구현클래스에 </a:t>
            </a:r>
            <a:r>
              <a:rPr lang="ko-KR" altLang="en-US" dirty="0" err="1"/>
              <a:t>메소드</a:t>
            </a:r>
            <a:r>
              <a:rPr lang="ko-KR" altLang="en-US" dirty="0"/>
              <a:t> 정의하면 </a:t>
            </a:r>
            <a:r>
              <a:rPr lang="ko-KR" altLang="en-US" dirty="0" err="1"/>
              <a:t>에러없이</a:t>
            </a:r>
            <a:r>
              <a:rPr lang="ko-KR" altLang="en-US" dirty="0"/>
              <a:t> 실행 됨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77500" lnSpcReduction="20000"/>
          </a:bodyPr>
          <a:lstStyle/>
          <a:p>
            <a:fld id="{EC51D712-51B0-49A5-812F-301BD2A5585B}" type="slidenum">
              <a:rPr lang="ko-KR" altLang="en-US" smtClean="0"/>
              <a:t>22</a:t>
            </a:fld>
            <a:endParaRPr lang="ko-KR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9529" y="2780928"/>
            <a:ext cx="5370783" cy="360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770103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모든 </a:t>
            </a:r>
            <a:r>
              <a:rPr lang="ko-KR" altLang="en-US" dirty="0" err="1"/>
              <a:t>추상메소드</a:t>
            </a:r>
            <a:r>
              <a:rPr lang="ko-KR" altLang="en-US" dirty="0"/>
              <a:t> 정의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72209"/>
            <a:ext cx="8229600" cy="17567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 </a:t>
            </a:r>
            <a:r>
              <a:rPr lang="ko-KR" altLang="en-US" dirty="0"/>
              <a:t>추상화 클래스 정의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77500" lnSpcReduction="20000"/>
          </a:bodyPr>
          <a:lstStyle/>
          <a:p>
            <a:fld id="{EC51D712-51B0-49A5-812F-301BD2A5585B}" type="slidenum">
              <a:rPr lang="ko-KR" altLang="en-US" smtClean="0"/>
              <a:t>23</a:t>
            </a:fld>
            <a:endParaRPr lang="ko-KR" alt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2348880"/>
            <a:ext cx="5553075" cy="4362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085057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구현 클래스 정의 시 예외발생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72209"/>
            <a:ext cx="8229600" cy="17567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 </a:t>
            </a:r>
            <a:r>
              <a:rPr lang="ko-KR" altLang="en-US" dirty="0"/>
              <a:t>추상화 클래스 정의된 것을 전부 정의하지 않으면 예외 발생함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77500" lnSpcReduction="20000"/>
          </a:bodyPr>
          <a:lstStyle/>
          <a:p>
            <a:fld id="{EC51D712-51B0-49A5-812F-301BD2A5585B}" type="slidenum">
              <a:rPr lang="ko-KR" altLang="en-US" smtClean="0"/>
              <a:t>24</a:t>
            </a:fld>
            <a:endParaRPr lang="ko-KR" alt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852936"/>
            <a:ext cx="7620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487150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지정된 모든 </a:t>
            </a:r>
            <a:r>
              <a:rPr lang="ko-KR" altLang="en-US" dirty="0" err="1"/>
              <a:t>메소드를</a:t>
            </a:r>
            <a:r>
              <a:rPr lang="ko-KR" altLang="en-US" dirty="0"/>
              <a:t> 구현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72209"/>
            <a:ext cx="8229600" cy="17567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 </a:t>
            </a:r>
            <a:r>
              <a:rPr lang="ko-KR" altLang="en-US" dirty="0"/>
              <a:t>추상 클래스에 정의된 모든 </a:t>
            </a:r>
            <a:r>
              <a:rPr lang="ko-KR" altLang="en-US" dirty="0" err="1"/>
              <a:t>메소드를</a:t>
            </a:r>
            <a:r>
              <a:rPr lang="ko-KR" altLang="en-US" dirty="0"/>
              <a:t> 구현해야 정상적으로 처리된다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77500" lnSpcReduction="20000"/>
          </a:bodyPr>
          <a:lstStyle/>
          <a:p>
            <a:fld id="{EC51D712-51B0-49A5-812F-301BD2A5585B}" type="slidenum">
              <a:rPr lang="ko-KR" altLang="en-US" smtClean="0"/>
              <a:t>25</a:t>
            </a:fld>
            <a:endParaRPr lang="ko-KR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2653" y="2708920"/>
            <a:ext cx="4752975" cy="40188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544349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Abstract Class :</a:t>
            </a:r>
            <a:r>
              <a:rPr lang="en-US" altLang="ko-KR" dirty="0" err="1"/>
              <a:t>abstractproperty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72209"/>
            <a:ext cx="8229600" cy="96470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dirty="0"/>
              <a:t>Abstract Class</a:t>
            </a:r>
            <a:r>
              <a:rPr lang="ko-KR" altLang="en-US" dirty="0"/>
              <a:t>에서 </a:t>
            </a:r>
            <a:r>
              <a:rPr lang="en-US" altLang="ko-KR" dirty="0" err="1"/>
              <a:t>abc.abstractproperty</a:t>
            </a:r>
            <a:r>
              <a:rPr lang="ko-KR" altLang="en-US" dirty="0"/>
              <a:t>를 사용해서 정의하고 구현클래스에도 동일하게 처리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>
          <a:xfrm>
            <a:off x="4860032" y="3140968"/>
            <a:ext cx="3672408" cy="2952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/>
              <a:t>class  </a:t>
            </a:r>
            <a:r>
              <a:rPr lang="ko-KR" altLang="en-US" sz="1400" b="1" dirty="0" err="1"/>
              <a:t>구현클래스명</a:t>
            </a:r>
            <a:r>
              <a:rPr lang="en-US" altLang="ko-KR" sz="1400" b="1" dirty="0"/>
              <a:t>() :</a:t>
            </a:r>
          </a:p>
          <a:p>
            <a:r>
              <a:rPr lang="en-US" altLang="ko-KR" sz="1400" b="1" dirty="0"/>
              <a:t>        </a:t>
            </a:r>
            <a:r>
              <a:rPr lang="en-US" altLang="ko-KR" sz="1400" b="1" dirty="0" err="1"/>
              <a:t>def</a:t>
            </a:r>
            <a:r>
              <a:rPr lang="en-US" altLang="ko-KR" sz="1400" b="1" dirty="0"/>
              <a:t> __</a:t>
            </a:r>
            <a:r>
              <a:rPr lang="en-US" altLang="ko-KR" sz="1400" b="1" dirty="0" err="1"/>
              <a:t>init</a:t>
            </a:r>
            <a:r>
              <a:rPr lang="en-US" altLang="ko-KR" sz="1400" b="1" dirty="0"/>
              <a:t>__(self, value) :</a:t>
            </a:r>
          </a:p>
          <a:p>
            <a:r>
              <a:rPr lang="en-US" altLang="ko-KR" sz="1400" b="1" dirty="0"/>
              <a:t>              self.</a:t>
            </a:r>
            <a:r>
              <a:rPr lang="ko-KR" altLang="en-US" sz="1400" b="1" dirty="0" err="1"/>
              <a:t>변수명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= value</a:t>
            </a:r>
          </a:p>
          <a:p>
            <a:endParaRPr lang="en-US" altLang="ko-KR" sz="1400" b="1" dirty="0"/>
          </a:p>
          <a:p>
            <a:pPr lvl="1"/>
            <a:r>
              <a:rPr lang="en-US" altLang="ko-KR" sz="1400" b="1" dirty="0"/>
              <a:t>@property</a:t>
            </a:r>
          </a:p>
          <a:p>
            <a:pPr lvl="1"/>
            <a:r>
              <a:rPr lang="en-US" altLang="ko-KR" sz="1400" b="1" dirty="0" err="1"/>
              <a:t>def</a:t>
            </a:r>
            <a:r>
              <a:rPr lang="en-US" altLang="ko-KR" sz="1400" b="1" dirty="0"/>
              <a:t> get</a:t>
            </a:r>
            <a:r>
              <a:rPr lang="ko-KR" altLang="en-US" sz="1400" b="1" dirty="0" err="1"/>
              <a:t>메소드명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:</a:t>
            </a:r>
          </a:p>
          <a:p>
            <a:pPr lvl="1"/>
            <a:r>
              <a:rPr lang="en-US" altLang="ko-KR" sz="1400" b="1" dirty="0"/>
              <a:t>@</a:t>
            </a:r>
            <a:r>
              <a:rPr lang="ko-KR" altLang="en-US" sz="1400" b="1" dirty="0" err="1"/>
              <a:t>변수명</a:t>
            </a:r>
            <a:r>
              <a:rPr lang="en-US" altLang="ko-KR" sz="1400" b="1" dirty="0"/>
              <a:t>.setter</a:t>
            </a:r>
          </a:p>
          <a:p>
            <a:pPr lvl="1"/>
            <a:r>
              <a:rPr lang="en-US" altLang="ko-KR" sz="1400" b="1" dirty="0" err="1"/>
              <a:t>def</a:t>
            </a:r>
            <a:r>
              <a:rPr lang="en-US" altLang="ko-KR" sz="1400" b="1" dirty="0"/>
              <a:t> set</a:t>
            </a:r>
            <a:r>
              <a:rPr lang="ko-KR" altLang="en-US" sz="1400" b="1" dirty="0" err="1"/>
              <a:t>메소드명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:</a:t>
            </a:r>
          </a:p>
          <a:p>
            <a:pPr lvl="1"/>
            <a:r>
              <a:rPr lang="en-US" altLang="ko-KR" sz="1400" b="1" dirty="0"/>
              <a:t>@</a:t>
            </a:r>
            <a:r>
              <a:rPr lang="ko-KR" altLang="en-US" sz="1400" b="1" dirty="0" err="1"/>
              <a:t>변수명</a:t>
            </a:r>
            <a:r>
              <a:rPr lang="en-US" altLang="ko-KR" sz="1400" b="1" dirty="0"/>
              <a:t>.</a:t>
            </a:r>
            <a:r>
              <a:rPr lang="en-US" altLang="ko-KR" sz="1400" b="1" dirty="0" err="1"/>
              <a:t>deleter</a:t>
            </a:r>
            <a:endParaRPr lang="en-US" altLang="ko-KR" sz="1400" b="1" dirty="0"/>
          </a:p>
          <a:p>
            <a:pPr lvl="1"/>
            <a:r>
              <a:rPr lang="en-US" altLang="ko-KR" sz="1400" b="1" dirty="0" err="1"/>
              <a:t>def</a:t>
            </a:r>
            <a:r>
              <a:rPr lang="en-US" altLang="ko-KR" sz="1400" b="1" dirty="0"/>
              <a:t> del</a:t>
            </a:r>
            <a:r>
              <a:rPr lang="ko-KR" altLang="en-US" sz="1400" b="1" dirty="0" err="1"/>
              <a:t>메소드명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:</a:t>
            </a:r>
          </a:p>
          <a:p>
            <a:pPr lvl="1"/>
            <a:endParaRPr lang="en-US" altLang="ko-KR" sz="1400" b="1" dirty="0"/>
          </a:p>
        </p:txBody>
      </p:sp>
      <p:sp>
        <p:nvSpPr>
          <p:cNvPr id="11" name="직사각형 10"/>
          <p:cNvSpPr/>
          <p:nvPr/>
        </p:nvSpPr>
        <p:spPr>
          <a:xfrm>
            <a:off x="755576" y="3140968"/>
            <a:ext cx="3456384" cy="2952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/>
              <a:t>import </a:t>
            </a:r>
            <a:r>
              <a:rPr lang="en-US" altLang="ko-KR" sz="1400" b="1" dirty="0" err="1"/>
              <a:t>abc</a:t>
            </a:r>
            <a:endParaRPr lang="en-US" altLang="ko-KR" sz="1400" b="1" dirty="0"/>
          </a:p>
          <a:p>
            <a:r>
              <a:rPr lang="en-US" altLang="ko-KR" sz="1400" b="1" dirty="0"/>
              <a:t>class  </a:t>
            </a:r>
            <a:r>
              <a:rPr lang="ko-KR" altLang="en-US" sz="1400" b="1" dirty="0" err="1"/>
              <a:t>추상클래스명</a:t>
            </a:r>
            <a:r>
              <a:rPr lang="en-US" altLang="ko-KR" sz="1400" b="1" dirty="0"/>
              <a:t>() :</a:t>
            </a:r>
          </a:p>
          <a:p>
            <a:r>
              <a:rPr lang="en-US" altLang="ko-KR" sz="1400" b="1" dirty="0"/>
              <a:t>      __</a:t>
            </a:r>
            <a:r>
              <a:rPr lang="en-US" altLang="ko-KR" sz="1400" b="1" dirty="0" err="1"/>
              <a:t>metaclass</a:t>
            </a:r>
            <a:r>
              <a:rPr lang="en-US" altLang="ko-KR" sz="1400" b="1" dirty="0"/>
              <a:t>__ = </a:t>
            </a:r>
            <a:r>
              <a:rPr lang="en-US" altLang="ko-KR" sz="1400" b="1" dirty="0" err="1"/>
              <a:t>abc.ABCMeta</a:t>
            </a:r>
            <a:endParaRPr lang="en-US" altLang="ko-KR" sz="1400" b="1" dirty="0"/>
          </a:p>
          <a:p>
            <a:endParaRPr lang="en-US" altLang="ko-KR" sz="1400" b="1" dirty="0"/>
          </a:p>
          <a:p>
            <a:pPr lvl="1"/>
            <a:r>
              <a:rPr lang="en-US" altLang="ko-KR" sz="1400" b="1" dirty="0"/>
              <a:t>@</a:t>
            </a:r>
            <a:r>
              <a:rPr lang="en-US" altLang="ko-KR" sz="1400" b="1" dirty="0" err="1"/>
              <a:t>abc.abstractproperty</a:t>
            </a:r>
            <a:endParaRPr lang="en-US" altLang="ko-KR" sz="1400" b="1" dirty="0"/>
          </a:p>
          <a:p>
            <a:pPr lvl="1"/>
            <a:r>
              <a:rPr lang="en-US" altLang="ko-KR" sz="1400" b="1" dirty="0" err="1"/>
              <a:t>def</a:t>
            </a:r>
            <a:r>
              <a:rPr lang="en-US" altLang="ko-KR" sz="1400" b="1" dirty="0"/>
              <a:t> get</a:t>
            </a:r>
            <a:r>
              <a:rPr lang="ko-KR" altLang="en-US" sz="1400" b="1" dirty="0" err="1"/>
              <a:t>메소드명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:</a:t>
            </a:r>
          </a:p>
          <a:p>
            <a:pPr lvl="1"/>
            <a:r>
              <a:rPr lang="en-US" altLang="ko-KR" sz="1400" b="1" dirty="0"/>
              <a:t>@</a:t>
            </a:r>
            <a:r>
              <a:rPr lang="ko-KR" altLang="en-US" sz="1400" b="1" dirty="0" err="1"/>
              <a:t>변수명</a:t>
            </a:r>
            <a:r>
              <a:rPr lang="en-US" altLang="ko-KR" sz="1400" b="1" dirty="0"/>
              <a:t>.setter</a:t>
            </a:r>
          </a:p>
          <a:p>
            <a:pPr lvl="1"/>
            <a:r>
              <a:rPr lang="en-US" altLang="ko-KR" sz="1400" b="1" dirty="0" err="1"/>
              <a:t>def</a:t>
            </a:r>
            <a:r>
              <a:rPr lang="en-US" altLang="ko-KR" sz="1400" b="1" dirty="0"/>
              <a:t> set</a:t>
            </a:r>
            <a:r>
              <a:rPr lang="ko-KR" altLang="en-US" sz="1400" b="1" dirty="0" err="1"/>
              <a:t>메소드명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:</a:t>
            </a:r>
          </a:p>
          <a:p>
            <a:pPr lvl="1"/>
            <a:r>
              <a:rPr lang="en-US" altLang="ko-KR" sz="1400" b="1" dirty="0"/>
              <a:t>@</a:t>
            </a:r>
            <a:r>
              <a:rPr lang="ko-KR" altLang="en-US" sz="1400" b="1" dirty="0" err="1"/>
              <a:t>변수명</a:t>
            </a:r>
            <a:r>
              <a:rPr lang="en-US" altLang="ko-KR" sz="1400" b="1" dirty="0"/>
              <a:t>.</a:t>
            </a:r>
            <a:r>
              <a:rPr lang="en-US" altLang="ko-KR" sz="1400" b="1" dirty="0" err="1"/>
              <a:t>deleter</a:t>
            </a:r>
            <a:endParaRPr lang="en-US" altLang="ko-KR" sz="1400" b="1" dirty="0"/>
          </a:p>
          <a:p>
            <a:pPr lvl="1"/>
            <a:r>
              <a:rPr lang="en-US" altLang="ko-KR" sz="1400" b="1" dirty="0" err="1"/>
              <a:t>def</a:t>
            </a:r>
            <a:r>
              <a:rPr lang="en-US" altLang="ko-KR" sz="1400" b="1" dirty="0"/>
              <a:t> del</a:t>
            </a:r>
            <a:r>
              <a:rPr lang="ko-KR" altLang="en-US" sz="1400" b="1" dirty="0" err="1"/>
              <a:t>메소드명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:</a:t>
            </a:r>
          </a:p>
          <a:p>
            <a:pPr lvl="1"/>
            <a:endParaRPr lang="en-US" altLang="ko-KR" sz="1400" b="1" dirty="0"/>
          </a:p>
        </p:txBody>
      </p:sp>
      <p:sp>
        <p:nvSpPr>
          <p:cNvPr id="6" name="직사각형 5"/>
          <p:cNvSpPr/>
          <p:nvPr/>
        </p:nvSpPr>
        <p:spPr>
          <a:xfrm>
            <a:off x="1187624" y="4221088"/>
            <a:ext cx="2520280" cy="1512168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5148064" y="4221088"/>
            <a:ext cx="2520280" cy="1512168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왼쪽/오른쪽 화살표 7"/>
          <p:cNvSpPr/>
          <p:nvPr/>
        </p:nvSpPr>
        <p:spPr>
          <a:xfrm>
            <a:off x="3779912" y="4617132"/>
            <a:ext cx="1328156" cy="828092"/>
          </a:xfrm>
          <a:prstGeom prst="leftRightArrow">
            <a:avLst>
              <a:gd name="adj1" fmla="val 50000"/>
              <a:gd name="adj2" fmla="val 17324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매칭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77500" lnSpcReduction="20000"/>
          </a:bodyPr>
          <a:lstStyle/>
          <a:p>
            <a:fld id="{EC51D712-51B0-49A5-812F-301BD2A5585B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96209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Abstract Class :property </a:t>
            </a:r>
            <a:r>
              <a:rPr lang="ko-KR" altLang="en-US" dirty="0"/>
              <a:t>구현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72209"/>
            <a:ext cx="8229600" cy="96470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dirty="0"/>
              <a:t>Abstract Class</a:t>
            </a:r>
            <a:r>
              <a:rPr lang="ko-KR" altLang="en-US" dirty="0"/>
              <a:t>에서 </a:t>
            </a:r>
            <a:r>
              <a:rPr lang="en-US" altLang="ko-KR" dirty="0"/>
              <a:t>decorator(@property)</a:t>
            </a:r>
            <a:r>
              <a:rPr lang="ko-KR" altLang="en-US" dirty="0"/>
              <a:t>를 사용하여 처리하기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77500" lnSpcReduction="20000"/>
          </a:bodyPr>
          <a:lstStyle/>
          <a:p>
            <a:fld id="{EC51D712-51B0-49A5-812F-301BD2A5585B}" type="slidenum">
              <a:rPr lang="ko-KR" altLang="en-US" smtClean="0"/>
              <a:t>27</a:t>
            </a:fld>
            <a:endParaRPr lang="ko-KR" alt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780928"/>
            <a:ext cx="4533900" cy="362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903427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/>
              <a:t>추상클래스 등록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78545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Abstract Class :register 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72209"/>
            <a:ext cx="8229600" cy="17567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추상 클래스에 상속관계를 표현하기 위해 등록처리하기</a:t>
            </a:r>
            <a:r>
              <a:rPr lang="en-US" altLang="ko-KR" dirty="0"/>
              <a:t> 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77500" lnSpcReduction="20000"/>
          </a:bodyPr>
          <a:lstStyle/>
          <a:p>
            <a:fld id="{EC51D712-51B0-49A5-812F-301BD2A5585B}" type="slidenum">
              <a:rPr lang="ko-KR" altLang="en-US" smtClean="0"/>
              <a:t>29</a:t>
            </a:fld>
            <a:endParaRPr lang="ko-KR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492896"/>
            <a:ext cx="5400600" cy="41803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64978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/>
              <a:t>추상 클래스 기본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07196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Abstract Class :register 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72209"/>
            <a:ext cx="8229600" cy="17567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Register </a:t>
            </a:r>
            <a:r>
              <a:rPr lang="ko-KR" altLang="en-US" dirty="0" err="1"/>
              <a:t>메소드에</a:t>
            </a:r>
            <a:r>
              <a:rPr lang="ko-KR" altLang="en-US" dirty="0"/>
              <a:t> </a:t>
            </a:r>
            <a:r>
              <a:rPr lang="en-US" altLang="ko-KR" dirty="0"/>
              <a:t>tuple</a:t>
            </a:r>
            <a:r>
              <a:rPr lang="ko-KR" altLang="en-US" dirty="0"/>
              <a:t>을 등록하면 상속관계에 대한 것을 확인할 수 있다</a:t>
            </a:r>
            <a:r>
              <a:rPr lang="en-US" altLang="ko-KR" dirty="0"/>
              <a:t>. 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77500" lnSpcReduction="20000"/>
          </a:bodyPr>
          <a:lstStyle/>
          <a:p>
            <a:fld id="{EC51D712-51B0-49A5-812F-301BD2A5585B}" type="slidenum">
              <a:rPr lang="ko-KR" altLang="en-US" smtClean="0"/>
              <a:t>30</a:t>
            </a:fld>
            <a:endParaRPr lang="ko-KR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8979" y="3573016"/>
            <a:ext cx="5705475" cy="252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985241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추상 클래스와 상속클래스 정의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417328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/>
              <a:t>  </a:t>
            </a:r>
            <a:r>
              <a:rPr lang="ko-KR" altLang="en-US" dirty="0"/>
              <a:t>추상클래스와 상속 클래스 정의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77500" lnSpcReduction="20000"/>
          </a:bodyPr>
          <a:lstStyle/>
          <a:p>
            <a:fld id="{EC51D712-51B0-49A5-812F-301BD2A5585B}" type="slidenum">
              <a:rPr lang="ko-KR" altLang="en-US" smtClean="0"/>
              <a:t>31</a:t>
            </a:fld>
            <a:endParaRPr lang="ko-KR" altLang="en-US"/>
          </a:p>
        </p:txBody>
      </p:sp>
      <p:pic>
        <p:nvPicPr>
          <p:cNvPr id="398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1739" y="3068960"/>
            <a:ext cx="5343525" cy="3098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91782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추상 클래스와 상속클래스 정의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417328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/>
              <a:t>  </a:t>
            </a:r>
            <a:r>
              <a:rPr lang="ko-KR" altLang="en-US" dirty="0"/>
              <a:t>구현클래스에 추상클래스의 </a:t>
            </a:r>
            <a:r>
              <a:rPr lang="en-US" altLang="ko-KR" dirty="0"/>
              <a:t>register</a:t>
            </a:r>
            <a:r>
              <a:rPr lang="ko-KR" altLang="en-US" dirty="0"/>
              <a:t>를 </a:t>
            </a:r>
            <a:r>
              <a:rPr lang="ko-KR" altLang="en-US" dirty="0" err="1"/>
              <a:t>데코레이터로</a:t>
            </a:r>
            <a:r>
              <a:rPr lang="ko-KR" altLang="en-US" dirty="0"/>
              <a:t> 이용해서 추상클래스로 등록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77500" lnSpcReduction="20000"/>
          </a:bodyPr>
          <a:lstStyle/>
          <a:p>
            <a:fld id="{EC51D712-51B0-49A5-812F-301BD2A5585B}" type="slidenum">
              <a:rPr lang="ko-KR" altLang="en-US" smtClean="0"/>
              <a:t>32</a:t>
            </a:fld>
            <a:endParaRPr lang="ko-KR" altLang="en-US"/>
          </a:p>
        </p:txBody>
      </p:sp>
      <p:pic>
        <p:nvPicPr>
          <p:cNvPr id="399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6450" y="2780928"/>
            <a:ext cx="4991100" cy="349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034956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err="1"/>
              <a:t>subclasshook</a:t>
            </a:r>
            <a:r>
              <a:rPr lang="en-US" altLang="ko-KR" dirty="0"/>
              <a:t> </a:t>
            </a:r>
            <a:r>
              <a:rPr lang="ko-KR" altLang="en-US" dirty="0"/>
              <a:t>재정의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491061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__</a:t>
            </a:r>
            <a:r>
              <a:rPr lang="en-US" altLang="ko-KR" dirty="0" err="1"/>
              <a:t>subclasshook</a:t>
            </a:r>
            <a:r>
              <a:rPr lang="en-US" altLang="ko-KR" dirty="0"/>
              <a:t>__ </a:t>
            </a:r>
            <a:r>
              <a:rPr lang="ko-KR" altLang="en-US" dirty="0"/>
              <a:t>재정의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417328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/>
              <a:t>  </a:t>
            </a:r>
            <a:r>
              <a:rPr lang="ko-KR" altLang="en-US" dirty="0"/>
              <a:t>상속관계를 처리하는 </a:t>
            </a:r>
            <a:r>
              <a:rPr lang="ko-KR" altLang="en-US" dirty="0" err="1"/>
              <a:t>스페셜</a:t>
            </a:r>
            <a:r>
              <a:rPr lang="ko-KR" altLang="en-US" dirty="0"/>
              <a:t> </a:t>
            </a:r>
            <a:r>
              <a:rPr lang="ko-KR" altLang="en-US" dirty="0" err="1"/>
              <a:t>메소드</a:t>
            </a:r>
            <a:r>
              <a:rPr lang="ko-KR" altLang="en-US" dirty="0"/>
              <a:t> 재정의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77500" lnSpcReduction="20000"/>
          </a:bodyPr>
          <a:lstStyle/>
          <a:p>
            <a:fld id="{EC51D712-51B0-49A5-812F-301BD2A5585B}" type="slidenum">
              <a:rPr lang="ko-KR" altLang="en-US" smtClean="0"/>
              <a:t>34</a:t>
            </a:fld>
            <a:endParaRPr lang="ko-KR" alt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852936"/>
            <a:ext cx="6181725" cy="38317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119852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상속관계 확인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417328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dirty="0"/>
              <a:t>상속관계를 확인하면 상속을 받아서 처리된 것을 알 수 있다</a:t>
            </a:r>
            <a:r>
              <a:rPr lang="en-US" altLang="ko-KR" dirty="0"/>
              <a:t>. 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77500" lnSpcReduction="20000"/>
          </a:bodyPr>
          <a:lstStyle/>
          <a:p>
            <a:fld id="{EC51D712-51B0-49A5-812F-301BD2A5585B}" type="slidenum">
              <a:rPr lang="ko-KR" altLang="en-US" smtClean="0"/>
              <a:t>35</a:t>
            </a:fld>
            <a:endParaRPr lang="ko-KR" alt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2662" y="2420888"/>
            <a:ext cx="4638675" cy="4300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5902076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b="1" dirty="0" err="1"/>
              <a:t>instancecheck</a:t>
            </a:r>
            <a:r>
              <a:rPr lang="en-US" altLang="ko-KR" dirty="0"/>
              <a:t> </a:t>
            </a:r>
            <a:r>
              <a:rPr lang="ko-KR" altLang="en-US" dirty="0"/>
              <a:t>재정의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174991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__</a:t>
            </a:r>
            <a:r>
              <a:rPr lang="en-US" altLang="ko-KR" dirty="0" err="1"/>
              <a:t>instancecheck</a:t>
            </a:r>
            <a:r>
              <a:rPr lang="en-US" altLang="ko-KR" dirty="0"/>
              <a:t>__ </a:t>
            </a:r>
            <a:r>
              <a:rPr lang="ko-KR" altLang="en-US" dirty="0"/>
              <a:t>재정의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417328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/>
              <a:t>  </a:t>
            </a:r>
            <a:r>
              <a:rPr lang="ko-KR" altLang="en-US" dirty="0"/>
              <a:t>상속관계를 처리하는 </a:t>
            </a:r>
            <a:r>
              <a:rPr lang="ko-KR" altLang="en-US" dirty="0" err="1"/>
              <a:t>스페셜</a:t>
            </a:r>
            <a:r>
              <a:rPr lang="ko-KR" altLang="en-US" dirty="0"/>
              <a:t> </a:t>
            </a:r>
            <a:r>
              <a:rPr lang="ko-KR" altLang="en-US" dirty="0" err="1"/>
              <a:t>메소드</a:t>
            </a:r>
            <a:r>
              <a:rPr lang="ko-KR" altLang="en-US" dirty="0"/>
              <a:t> 재정의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77500" lnSpcReduction="20000"/>
          </a:bodyPr>
          <a:lstStyle/>
          <a:p>
            <a:fld id="{EC51D712-51B0-49A5-812F-301BD2A5585B}" type="slidenum">
              <a:rPr lang="ko-KR" altLang="en-US" smtClean="0"/>
              <a:t>37</a:t>
            </a:fld>
            <a:endParaRPr lang="ko-KR" altLang="en-US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3429000"/>
            <a:ext cx="5019675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0524098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상속관계 확인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417328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dirty="0"/>
              <a:t>상속관계를 확인하면 상속을 받아서 처리된 것을 알 수 있다</a:t>
            </a:r>
            <a:r>
              <a:rPr lang="en-US" altLang="ko-KR" dirty="0"/>
              <a:t>. 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77500" lnSpcReduction="20000"/>
          </a:bodyPr>
          <a:lstStyle/>
          <a:p>
            <a:fld id="{EC51D712-51B0-49A5-812F-301BD2A5585B}" type="slidenum">
              <a:rPr lang="ko-KR" altLang="en-US" smtClean="0"/>
              <a:t>38</a:t>
            </a:fld>
            <a:endParaRPr lang="ko-KR" altLang="en-US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2708920"/>
            <a:ext cx="5184576" cy="383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30169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Abstract Class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72209"/>
            <a:ext cx="8229600" cy="17567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추상화 클래스란 직접 </a:t>
            </a:r>
            <a:r>
              <a:rPr lang="ko-KR" altLang="en-US" dirty="0" err="1"/>
              <a:t>인스턴스를</a:t>
            </a:r>
            <a:r>
              <a:rPr lang="ko-KR" altLang="en-US" dirty="0"/>
              <a:t> 만들지 못하고 상속을</a:t>
            </a:r>
            <a:r>
              <a:rPr lang="en-US" altLang="ko-KR" dirty="0"/>
              <a:t> </a:t>
            </a:r>
            <a:r>
              <a:rPr lang="ko-KR" altLang="en-US" dirty="0"/>
              <a:t>받아 </a:t>
            </a:r>
            <a:r>
              <a:rPr lang="ko-KR" altLang="en-US" dirty="0" err="1"/>
              <a:t>메소드</a:t>
            </a:r>
            <a:r>
              <a:rPr lang="ko-KR" altLang="en-US" dirty="0"/>
              <a:t> </a:t>
            </a:r>
            <a:r>
              <a:rPr lang="ko-KR" altLang="en-US" dirty="0" err="1"/>
              <a:t>오버라이딩해서</a:t>
            </a:r>
            <a:r>
              <a:rPr lang="ko-KR" altLang="en-US" dirty="0"/>
              <a:t> 사용하는 방식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>
          <a:xfrm>
            <a:off x="1187624" y="3429001"/>
            <a:ext cx="2520280" cy="440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Concrete Class</a:t>
            </a:r>
            <a:endParaRPr lang="ko-KR" altLang="en-US" sz="1400" dirty="0"/>
          </a:p>
        </p:txBody>
      </p:sp>
      <p:sp>
        <p:nvSpPr>
          <p:cNvPr id="17" name="직사각형 16"/>
          <p:cNvSpPr/>
          <p:nvPr/>
        </p:nvSpPr>
        <p:spPr>
          <a:xfrm>
            <a:off x="5535588" y="3429001"/>
            <a:ext cx="2420788" cy="440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instance</a:t>
            </a:r>
            <a:endParaRPr lang="ko-KR" altLang="en-US" sz="1400" dirty="0"/>
          </a:p>
        </p:txBody>
      </p:sp>
      <p:cxnSp>
        <p:nvCxnSpPr>
          <p:cNvPr id="6" name="직선 화살표 연결선 5"/>
          <p:cNvCxnSpPr>
            <a:stCxn id="4" idx="3"/>
            <a:endCxn id="17" idx="1"/>
          </p:cNvCxnSpPr>
          <p:nvPr/>
        </p:nvCxnSpPr>
        <p:spPr>
          <a:xfrm>
            <a:off x="3707904" y="3649138"/>
            <a:ext cx="1827684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923779" y="3426547"/>
            <a:ext cx="32238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err="1"/>
              <a:t>Obj</a:t>
            </a:r>
            <a:r>
              <a:rPr lang="en-US" altLang="ko-KR" sz="1000" dirty="0"/>
              <a:t> = </a:t>
            </a:r>
            <a:r>
              <a:rPr lang="en-US" altLang="ko-KR" sz="1000" dirty="0" err="1"/>
              <a:t>ConcreteClass</a:t>
            </a:r>
            <a:r>
              <a:rPr lang="en-US" altLang="ko-KR" sz="1000" dirty="0"/>
              <a:t>()</a:t>
            </a:r>
            <a:endParaRPr lang="ko-KR" altLang="en-US" sz="1000" dirty="0"/>
          </a:p>
        </p:txBody>
      </p:sp>
      <p:sp>
        <p:nvSpPr>
          <p:cNvPr id="21" name="TextBox 20"/>
          <p:cNvSpPr txBox="1"/>
          <p:nvPr/>
        </p:nvSpPr>
        <p:spPr>
          <a:xfrm>
            <a:off x="2923779" y="3733805"/>
            <a:ext cx="32238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/>
              <a:t>인스턴스</a:t>
            </a:r>
            <a:r>
              <a:rPr lang="ko-KR" altLang="en-US" sz="1000" dirty="0"/>
              <a:t> 객체 생성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1179104" y="4106345"/>
            <a:ext cx="2520280" cy="440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Abstract Class</a:t>
            </a:r>
            <a:endParaRPr lang="ko-KR" altLang="en-US" sz="1400" dirty="0"/>
          </a:p>
        </p:txBody>
      </p:sp>
      <p:sp>
        <p:nvSpPr>
          <p:cNvPr id="27" name="직사각형 26"/>
          <p:cNvSpPr/>
          <p:nvPr/>
        </p:nvSpPr>
        <p:spPr>
          <a:xfrm>
            <a:off x="5527068" y="4106345"/>
            <a:ext cx="2420788" cy="440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instance</a:t>
            </a:r>
            <a:endParaRPr lang="ko-KR" altLang="en-US" sz="1400" dirty="0"/>
          </a:p>
        </p:txBody>
      </p:sp>
      <p:cxnSp>
        <p:nvCxnSpPr>
          <p:cNvPr id="28" name="직선 화살표 연결선 27"/>
          <p:cNvCxnSpPr>
            <a:stCxn id="25" idx="3"/>
            <a:endCxn id="27" idx="1"/>
          </p:cNvCxnSpPr>
          <p:nvPr/>
        </p:nvCxnSpPr>
        <p:spPr>
          <a:xfrm>
            <a:off x="3699384" y="4326482"/>
            <a:ext cx="1827684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915259" y="4103891"/>
            <a:ext cx="32238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err="1"/>
              <a:t>Obj</a:t>
            </a:r>
            <a:r>
              <a:rPr lang="en-US" altLang="ko-KR" sz="1000" dirty="0"/>
              <a:t> = </a:t>
            </a:r>
            <a:r>
              <a:rPr lang="en-US" altLang="ko-KR" sz="1000" dirty="0" err="1"/>
              <a:t>ConcreteClass</a:t>
            </a:r>
            <a:r>
              <a:rPr lang="en-US" altLang="ko-KR" sz="1000" dirty="0"/>
              <a:t>()</a:t>
            </a:r>
            <a:endParaRPr lang="ko-KR" altLang="en-US" sz="1000" dirty="0"/>
          </a:p>
        </p:txBody>
      </p:sp>
      <p:sp>
        <p:nvSpPr>
          <p:cNvPr id="30" name="TextBox 29"/>
          <p:cNvSpPr txBox="1"/>
          <p:nvPr/>
        </p:nvSpPr>
        <p:spPr>
          <a:xfrm>
            <a:off x="2915259" y="4411149"/>
            <a:ext cx="32238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/>
              <a:t>인스턴스</a:t>
            </a:r>
            <a:r>
              <a:rPr lang="ko-KR" altLang="en-US" sz="1000" dirty="0"/>
              <a:t> 객체 생성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311289" y="4005064"/>
            <a:ext cx="6929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solidFill>
                  <a:srgbClr val="FF0000"/>
                </a:solidFill>
              </a:rPr>
              <a:t>X</a:t>
            </a:r>
            <a:endParaRPr lang="ko-KR" altLang="en-US" sz="4000" dirty="0">
              <a:solidFill>
                <a:srgbClr val="FF0000"/>
              </a:solidFill>
            </a:endParaRPr>
          </a:p>
        </p:txBody>
      </p:sp>
      <p:grpSp>
        <p:nvGrpSpPr>
          <p:cNvPr id="44" name="그룹 43"/>
          <p:cNvGrpSpPr/>
          <p:nvPr/>
        </p:nvGrpSpPr>
        <p:grpSpPr>
          <a:xfrm>
            <a:off x="1179104" y="5045102"/>
            <a:ext cx="6849280" cy="1120201"/>
            <a:chOff x="1149286" y="5369869"/>
            <a:chExt cx="6879098" cy="570220"/>
          </a:xfrm>
        </p:grpSpPr>
        <p:sp>
          <p:nvSpPr>
            <p:cNvPr id="33" name="직사각형 32"/>
            <p:cNvSpPr/>
            <p:nvPr/>
          </p:nvSpPr>
          <p:spPr>
            <a:xfrm>
              <a:off x="1149286" y="5376170"/>
              <a:ext cx="1188640" cy="5436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Abstract Class</a:t>
              </a:r>
              <a:endParaRPr lang="ko-KR" altLang="en-US" sz="1400" dirty="0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3994515" y="5376170"/>
              <a:ext cx="1188640" cy="5436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Concrete Class</a:t>
              </a:r>
              <a:endParaRPr lang="ko-KR" altLang="en-US" sz="1400" dirty="0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6839744" y="5376170"/>
              <a:ext cx="1188640" cy="5436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instance</a:t>
              </a:r>
              <a:endParaRPr lang="ko-KR" altLang="en-US" sz="1400" dirty="0"/>
            </a:p>
          </p:txBody>
        </p:sp>
        <p:cxnSp>
          <p:nvCxnSpPr>
            <p:cNvPr id="36" name="직선 화살표 연결선 35"/>
            <p:cNvCxnSpPr>
              <a:endCxn id="34" idx="1"/>
            </p:cNvCxnSpPr>
            <p:nvPr/>
          </p:nvCxnSpPr>
          <p:spPr>
            <a:xfrm flipV="1">
              <a:off x="2337926" y="5648002"/>
              <a:ext cx="1656589" cy="2956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2267744" y="5369869"/>
              <a:ext cx="1872208" cy="2642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err="1"/>
                <a:t>ConcreteClass</a:t>
              </a:r>
              <a:endParaRPr lang="en-US" altLang="ko-KR" sz="1000" dirty="0"/>
            </a:p>
            <a:p>
              <a:pPr algn="ctr"/>
              <a:r>
                <a:rPr lang="en-US" altLang="ko-KR" sz="1000" dirty="0"/>
                <a:t>(Abstract Class)</a:t>
              </a:r>
              <a:endParaRPr lang="ko-KR" altLang="en-US" sz="10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267744" y="5693868"/>
              <a:ext cx="187220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/>
                <a:t>상속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076056" y="5373216"/>
              <a:ext cx="1872208" cy="142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err="1"/>
                <a:t>Obj</a:t>
              </a:r>
              <a:r>
                <a:rPr lang="en-US" altLang="ko-KR" sz="1000" dirty="0"/>
                <a:t> = </a:t>
              </a:r>
              <a:r>
                <a:rPr lang="en-US" altLang="ko-KR" sz="1000" dirty="0" err="1"/>
                <a:t>ConcreteClass</a:t>
              </a:r>
              <a:r>
                <a:rPr lang="en-US" altLang="ko-KR" sz="1000" dirty="0"/>
                <a:t>()</a:t>
              </a:r>
              <a:endParaRPr lang="ko-KR" altLang="en-US" sz="1000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076056" y="5671621"/>
              <a:ext cx="1872208" cy="142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err="1"/>
                <a:t>인스턴스</a:t>
              </a:r>
              <a:r>
                <a:rPr lang="ko-KR" altLang="en-US" sz="1000" dirty="0"/>
                <a:t> 객체 생성</a:t>
              </a:r>
            </a:p>
          </p:txBody>
        </p:sp>
        <p:cxnSp>
          <p:nvCxnSpPr>
            <p:cNvPr id="42" name="직선 화살표 연결선 41"/>
            <p:cNvCxnSpPr/>
            <p:nvPr/>
          </p:nvCxnSpPr>
          <p:spPr>
            <a:xfrm flipV="1">
              <a:off x="5144412" y="5655661"/>
              <a:ext cx="1656589" cy="2956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77500" lnSpcReduction="20000"/>
          </a:bodyPr>
          <a:lstStyle/>
          <a:p>
            <a:fld id="{EC51D712-51B0-49A5-812F-301BD2A5585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964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Abstract Class </a:t>
            </a:r>
            <a:r>
              <a:rPr lang="ko-KR" altLang="en-US" dirty="0"/>
              <a:t>정의 방법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72209"/>
            <a:ext cx="8229600" cy="13247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추상화 클래스는 </a:t>
            </a:r>
            <a:r>
              <a:rPr lang="en-US" altLang="ko-KR" dirty="0"/>
              <a:t>exception </a:t>
            </a:r>
            <a:r>
              <a:rPr lang="ko-KR" altLang="en-US" dirty="0"/>
              <a:t>및 </a:t>
            </a:r>
            <a:r>
              <a:rPr lang="en-US" altLang="ko-KR" dirty="0" err="1"/>
              <a:t>abc</a:t>
            </a:r>
            <a:r>
              <a:rPr lang="en-US" altLang="ko-KR" dirty="0"/>
              <a:t> </a:t>
            </a:r>
            <a:r>
              <a:rPr lang="ko-KR" altLang="en-US" dirty="0"/>
              <a:t>모듈 </a:t>
            </a:r>
            <a:r>
              <a:rPr lang="en-US" altLang="ko-KR" dirty="0"/>
              <a:t>2</a:t>
            </a:r>
            <a:r>
              <a:rPr lang="ko-KR" altLang="en-US" dirty="0"/>
              <a:t>가지 처리 방법으로 만들 수 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</p:txBody>
      </p:sp>
      <p:sp>
        <p:nvSpPr>
          <p:cNvPr id="5" name="직사각형 4"/>
          <p:cNvSpPr/>
          <p:nvPr/>
        </p:nvSpPr>
        <p:spPr>
          <a:xfrm>
            <a:off x="1403648" y="3212976"/>
            <a:ext cx="208823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exception </a:t>
            </a:r>
            <a:r>
              <a:rPr lang="ko-KR" altLang="en-US" dirty="0"/>
              <a:t>방식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1403648" y="4869160"/>
            <a:ext cx="208823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abc</a:t>
            </a:r>
            <a:r>
              <a:rPr lang="en-US" altLang="ko-KR" dirty="0"/>
              <a:t> </a:t>
            </a:r>
            <a:r>
              <a:rPr lang="ko-KR" altLang="en-US" dirty="0"/>
              <a:t>모듈 방식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139952" y="3068960"/>
            <a:ext cx="41044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모든 </a:t>
            </a:r>
            <a:r>
              <a:rPr lang="ko-KR" altLang="en-US" dirty="0" err="1"/>
              <a:t>메소드를</a:t>
            </a:r>
            <a:r>
              <a:rPr lang="ko-KR" altLang="en-US" dirty="0"/>
              <a:t> </a:t>
            </a:r>
            <a:r>
              <a:rPr lang="en-US" altLang="ko-KR" dirty="0"/>
              <a:t>subclass</a:t>
            </a:r>
            <a:r>
              <a:rPr lang="ko-KR" altLang="en-US" dirty="0"/>
              <a:t>에서 정의할 필요가 없다</a:t>
            </a:r>
            <a:endParaRPr lang="en-US" altLang="ko-KR" dirty="0"/>
          </a:p>
          <a:p>
            <a:r>
              <a:rPr lang="ko-KR" altLang="en-US" dirty="0"/>
              <a:t>오류처리 </a:t>
            </a:r>
            <a:r>
              <a:rPr lang="en-US" altLang="ko-KR" dirty="0"/>
              <a:t>: </a:t>
            </a:r>
            <a:r>
              <a:rPr lang="en-US" altLang="ko-KR" dirty="0" err="1"/>
              <a:t>NotImplementedError</a:t>
            </a:r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4139952" y="4725144"/>
            <a:ext cx="41044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모든 </a:t>
            </a:r>
            <a:r>
              <a:rPr lang="ko-KR" altLang="en-US" dirty="0" err="1"/>
              <a:t>메소드를</a:t>
            </a:r>
            <a:r>
              <a:rPr lang="ko-KR" altLang="en-US" dirty="0"/>
              <a:t> </a:t>
            </a:r>
            <a:r>
              <a:rPr lang="en-US" altLang="ko-KR" dirty="0"/>
              <a:t>subclass</a:t>
            </a:r>
            <a:r>
              <a:rPr lang="ko-KR" altLang="en-US" dirty="0"/>
              <a:t>에서 정의해야 한다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오류처리 </a:t>
            </a:r>
            <a:r>
              <a:rPr lang="en-US" altLang="ko-KR" dirty="0"/>
              <a:t>: </a:t>
            </a:r>
            <a:r>
              <a:rPr lang="en-US" altLang="ko-KR" dirty="0" err="1"/>
              <a:t>TypeError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77500" lnSpcReduction="20000"/>
          </a:bodyPr>
          <a:lstStyle/>
          <a:p>
            <a:fld id="{EC51D712-51B0-49A5-812F-301BD2A5585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27856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Abstract Class </a:t>
            </a:r>
            <a:r>
              <a:rPr lang="ko-KR" altLang="en-US" dirty="0" err="1"/>
              <a:t>버전별</a:t>
            </a:r>
            <a:r>
              <a:rPr lang="ko-KR" altLang="en-US" dirty="0"/>
              <a:t> 처리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72209"/>
            <a:ext cx="8229600" cy="17567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 </a:t>
            </a:r>
            <a:r>
              <a:rPr lang="ko-KR" altLang="en-US" dirty="0"/>
              <a:t>추상화 클래스 정의 기준이 </a:t>
            </a:r>
            <a:r>
              <a:rPr lang="ko-KR" altLang="en-US" dirty="0" err="1"/>
              <a:t>버전별로</a:t>
            </a:r>
            <a:r>
              <a:rPr lang="ko-KR" altLang="en-US" dirty="0"/>
              <a:t> 변경되어 사용됨</a:t>
            </a:r>
            <a:endParaRPr lang="en-US" altLang="ko-KR" dirty="0"/>
          </a:p>
        </p:txBody>
      </p:sp>
      <p:pic>
        <p:nvPicPr>
          <p:cNvPr id="1054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996952"/>
            <a:ext cx="5688632" cy="362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77500" lnSpcReduction="20000"/>
          </a:bodyPr>
          <a:lstStyle/>
          <a:p>
            <a:fld id="{EC51D712-51B0-49A5-812F-301BD2A5585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76428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/>
              <a:t>exception </a:t>
            </a:r>
            <a:r>
              <a:rPr lang="ko-KR" altLang="en-US" dirty="0"/>
              <a:t>처리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55815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추상클래스 정의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72209"/>
            <a:ext cx="8229600" cy="17567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추상 클래스에 </a:t>
            </a:r>
            <a:r>
              <a:rPr lang="ko-KR" altLang="en-US" dirty="0" err="1"/>
              <a:t>메소드를</a:t>
            </a:r>
            <a:r>
              <a:rPr lang="ko-KR" altLang="en-US" dirty="0"/>
              <a:t> 정의하고 </a:t>
            </a:r>
            <a:r>
              <a:rPr lang="en-US" altLang="ko-KR" dirty="0" err="1"/>
              <a:t>NotImplementedError</a:t>
            </a:r>
            <a:r>
              <a:rPr lang="ko-KR" altLang="en-US" dirty="0"/>
              <a:t>로 에러 처리</a:t>
            </a:r>
          </a:p>
          <a:p>
            <a:pPr marL="0" indent="0">
              <a:buNone/>
            </a:pPr>
            <a:r>
              <a:rPr lang="ko-KR" altLang="en-US" dirty="0"/>
              <a:t> </a:t>
            </a:r>
            <a:endParaRPr lang="en-US" altLang="ko-KR" dirty="0"/>
          </a:p>
        </p:txBody>
      </p:sp>
      <p:pic>
        <p:nvPicPr>
          <p:cNvPr id="993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3789040"/>
            <a:ext cx="4680520" cy="1944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77500" lnSpcReduction="20000"/>
          </a:bodyPr>
          <a:lstStyle/>
          <a:p>
            <a:fld id="{EC51D712-51B0-49A5-812F-301BD2A5585B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10614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구현 클래스 정의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72209"/>
            <a:ext cx="8229600" cy="17567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추상 클래스를 상속받아 하나의 </a:t>
            </a:r>
            <a:r>
              <a:rPr lang="ko-KR" altLang="en-US" dirty="0" err="1"/>
              <a:t>메소드만</a:t>
            </a:r>
            <a:r>
              <a:rPr lang="ko-KR" altLang="en-US" dirty="0"/>
              <a:t> 정의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  <a:p>
            <a:pPr marL="0" indent="0">
              <a:buNone/>
            </a:pPr>
            <a:r>
              <a:rPr lang="ko-KR" altLang="en-US" dirty="0"/>
              <a:t> </a:t>
            </a:r>
            <a:endParaRPr lang="en-US" altLang="ko-KR" dirty="0"/>
          </a:p>
        </p:txBody>
      </p:sp>
      <p:pic>
        <p:nvPicPr>
          <p:cNvPr id="1003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3212976"/>
            <a:ext cx="5328592" cy="1944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77500" lnSpcReduction="20000"/>
          </a:bodyPr>
          <a:lstStyle/>
          <a:p>
            <a:fld id="{EC51D712-51B0-49A5-812F-301BD2A5585B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52856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광장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138890</TotalTime>
  <Words>640</Words>
  <Application>Microsoft Office PowerPoint</Application>
  <PresentationFormat>화면 슬라이드 쇼(4:3)</PresentationFormat>
  <Paragraphs>170</Paragraphs>
  <Slides>38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38</vt:i4>
      </vt:variant>
    </vt:vector>
  </HeadingPairs>
  <TitlesOfParts>
    <vt:vector size="43" baseType="lpstr">
      <vt:lpstr>맑은 고딕</vt:lpstr>
      <vt:lpstr>Lucida Sans Unicode</vt:lpstr>
      <vt:lpstr>Wingdings</vt:lpstr>
      <vt:lpstr>Wingdings 2</vt:lpstr>
      <vt:lpstr>가을</vt:lpstr>
      <vt:lpstr>Python 완전정복</vt:lpstr>
      <vt:lpstr>12. 추상 클래스</vt:lpstr>
      <vt:lpstr>추상 클래스 기본</vt:lpstr>
      <vt:lpstr>Abstract Class</vt:lpstr>
      <vt:lpstr>Abstract Class 정의 방법</vt:lpstr>
      <vt:lpstr>Abstract Class 버전별 처리 </vt:lpstr>
      <vt:lpstr>exception 처리</vt:lpstr>
      <vt:lpstr>추상클래스 정의</vt:lpstr>
      <vt:lpstr>구현 클래스 정의</vt:lpstr>
      <vt:lpstr>구현 클래스 실행</vt:lpstr>
      <vt:lpstr>Exception 방식이 단점</vt:lpstr>
      <vt:lpstr>추상화 모듈 import</vt:lpstr>
      <vt:lpstr>Abstract Class : import</vt:lpstr>
      <vt:lpstr> 추상메타클래스란</vt:lpstr>
      <vt:lpstr>추상메타클래스 </vt:lpstr>
      <vt:lpstr>사용자 정의 추상 클래스  </vt:lpstr>
      <vt:lpstr>Abstract Class :ABC</vt:lpstr>
      <vt:lpstr>추상 메소드 적용</vt:lpstr>
      <vt:lpstr>추상메소드 정의 </vt:lpstr>
      <vt:lpstr>@abstractmethod 정의 1</vt:lpstr>
      <vt:lpstr>@abstractmethod 정의 2</vt:lpstr>
      <vt:lpstr>@abstractmethod 정의 3</vt:lpstr>
      <vt:lpstr>모든 추상메소드 정의</vt:lpstr>
      <vt:lpstr>구현 클래스 정의 시 예외발생</vt:lpstr>
      <vt:lpstr>지정된 모든 메소드를 구현</vt:lpstr>
      <vt:lpstr>Abstract Class :abstractproperty </vt:lpstr>
      <vt:lpstr>Abstract Class :property 구현</vt:lpstr>
      <vt:lpstr>추상클래스 등록</vt:lpstr>
      <vt:lpstr>Abstract Class :register 1</vt:lpstr>
      <vt:lpstr>Abstract Class :register 2</vt:lpstr>
      <vt:lpstr>추상 클래스와 상속클래스 정의</vt:lpstr>
      <vt:lpstr>추상 클래스와 상속클래스 정의</vt:lpstr>
      <vt:lpstr>subclasshook 재정의</vt:lpstr>
      <vt:lpstr>__subclasshook__ 재정의</vt:lpstr>
      <vt:lpstr>상속관계 확인</vt:lpstr>
      <vt:lpstr>instancecheck 재정의</vt:lpstr>
      <vt:lpstr>__instancecheck__ 재정의</vt:lpstr>
      <vt:lpstr>상속관계 확인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용준 문</cp:lastModifiedBy>
  <cp:revision>1842</cp:revision>
  <cp:lastPrinted>2016-10-10T03:51:17Z</cp:lastPrinted>
  <dcterms:created xsi:type="dcterms:W3CDTF">2015-12-01T07:34:30Z</dcterms:created>
  <dcterms:modified xsi:type="dcterms:W3CDTF">2018-04-09T14:14:56Z</dcterms:modified>
</cp:coreProperties>
</file>