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84" r:id="rId1"/>
  </p:sldMasterIdLst>
  <p:notesMasterIdLst>
    <p:notesMasterId r:id="rId47"/>
  </p:notesMasterIdLst>
  <p:sldIdLst>
    <p:sldId id="256" r:id="rId2"/>
    <p:sldId id="5978" r:id="rId3"/>
    <p:sldId id="5980" r:id="rId4"/>
    <p:sldId id="5981" r:id="rId5"/>
    <p:sldId id="5982" r:id="rId6"/>
    <p:sldId id="6065" r:id="rId7"/>
    <p:sldId id="6067" r:id="rId8"/>
    <p:sldId id="5985" r:id="rId9"/>
    <p:sldId id="6066" r:id="rId10"/>
    <p:sldId id="6054" r:id="rId11"/>
    <p:sldId id="6055" r:id="rId12"/>
    <p:sldId id="6056" r:id="rId13"/>
    <p:sldId id="5987" r:id="rId14"/>
    <p:sldId id="5988" r:id="rId15"/>
    <p:sldId id="5989" r:id="rId16"/>
    <p:sldId id="5990" r:id="rId17"/>
    <p:sldId id="5991" r:id="rId18"/>
    <p:sldId id="5992" r:id="rId19"/>
    <p:sldId id="6068" r:id="rId20"/>
    <p:sldId id="5996" r:id="rId21"/>
    <p:sldId id="5997" r:id="rId22"/>
    <p:sldId id="5998" r:id="rId23"/>
    <p:sldId id="5999" r:id="rId24"/>
    <p:sldId id="6000" r:id="rId25"/>
    <p:sldId id="6001" r:id="rId26"/>
    <p:sldId id="6058" r:id="rId27"/>
    <p:sldId id="6059" r:id="rId28"/>
    <p:sldId id="6060" r:id="rId29"/>
    <p:sldId id="6002" r:id="rId30"/>
    <p:sldId id="6003" r:id="rId31"/>
    <p:sldId id="6004" r:id="rId32"/>
    <p:sldId id="6005" r:id="rId33"/>
    <p:sldId id="6009" r:id="rId34"/>
    <p:sldId id="6062" r:id="rId35"/>
    <p:sldId id="6063" r:id="rId36"/>
    <p:sldId id="6064" r:id="rId37"/>
    <p:sldId id="6010" r:id="rId38"/>
    <p:sldId id="6011" r:id="rId39"/>
    <p:sldId id="6012" r:id="rId40"/>
    <p:sldId id="6007" r:id="rId41"/>
    <p:sldId id="6008" r:id="rId42"/>
    <p:sldId id="6013" r:id="rId43"/>
    <p:sldId id="6014" r:id="rId44"/>
    <p:sldId id="6015" r:id="rId45"/>
    <p:sldId id="6016" r:id="rId4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9512" autoAdjust="0"/>
  </p:normalViewPr>
  <p:slideViewPr>
    <p:cSldViewPr>
      <p:cViewPr varScale="1">
        <p:scale>
          <a:sx n="86" d="100"/>
          <a:sy n="86" d="100"/>
        </p:scale>
        <p:origin x="137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AA4CE-0452-4E28-86AB-43D5F6A08631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BCC12-A8B3-49D9-B75C-B92DF484A3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471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74DAAFA-6AEC-4163-AE7B-5F2CBA09BE74}" type="datetime1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6B9DC-BFD9-489C-9D87-C5C7B2BB57E1}" type="datetime1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CECD232B-FC41-485D-BBB3-AD02E18BFC18}" type="datetime1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A206-9488-4CC2-97B7-E9B36615E1EB}" type="datetime1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4060031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2840831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2492896"/>
            <a:ext cx="1295400" cy="141473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2492896"/>
            <a:ext cx="7772400" cy="141473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56994" y="270892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1BF48-3451-4BDD-B3F3-F94E8CEEBD7E}" type="datetime1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-1759" y="286132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AF632E5-17D9-4995-A4F1-9D3E1AD27F34}" type="datetime1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7211A92-2D57-4002-966A-8E195FF700B8}" type="datetime1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C4947-0DC3-4120-986F-8E32EB13A9B2}" type="datetime1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2A85D-0D81-4CC1-BC3C-A7B028FBB8B3}" type="datetime1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C0C8E-B426-4173-B61B-EC572726CE84}" type="datetime1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A49F8E0C-7A94-4CCB-B3B0-3A3042CE5A8C}" type="datetime1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6B25D16-B641-4790-A9EF-9215678487FC}" type="datetime1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62200" y="1412776"/>
            <a:ext cx="6477000" cy="4454624"/>
          </a:xfrm>
        </p:spPr>
        <p:txBody>
          <a:bodyPr>
            <a:normAutofit/>
          </a:bodyPr>
          <a:lstStyle/>
          <a:p>
            <a:pPr algn="r"/>
            <a:r>
              <a:rPr lang="en-US" altLang="ko-KR" sz="9600" dirty="0"/>
              <a:t>Python</a:t>
            </a:r>
            <a:br>
              <a:rPr lang="en-US" altLang="ko-KR" sz="9600" dirty="0"/>
            </a:br>
            <a:r>
              <a:rPr lang="ko-KR" altLang="en-US" sz="9600" dirty="0"/>
              <a:t>심화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/>
              <a:t>Moon Yong </a:t>
            </a:r>
            <a:r>
              <a:rPr lang="en-US" altLang="ko-KR" dirty="0" err="1"/>
              <a:t>Joon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881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Number </a:t>
            </a:r>
            <a:r>
              <a:rPr lang="ko-KR" altLang="en-US" dirty="0"/>
              <a:t>타입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 Number </a:t>
            </a:r>
            <a:r>
              <a:rPr lang="ko-KR" altLang="en-US" dirty="0"/>
              <a:t>타입 구조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07704" y="3988296"/>
            <a:ext cx="1944216" cy="7920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Number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004048" y="3033016"/>
            <a:ext cx="1944216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int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010742" y="4119827"/>
            <a:ext cx="1944216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 float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029404" y="5225300"/>
            <a:ext cx="1944216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complex</a:t>
            </a:r>
          </a:p>
        </p:txBody>
      </p:sp>
      <p:cxnSp>
        <p:nvCxnSpPr>
          <p:cNvPr id="13" name="꺾인 연결선 12"/>
          <p:cNvCxnSpPr>
            <a:stCxn id="4" idx="3"/>
            <a:endCxn id="9" idx="1"/>
          </p:cNvCxnSpPr>
          <p:nvPr/>
        </p:nvCxnSpPr>
        <p:spPr>
          <a:xfrm flipV="1">
            <a:off x="3851920" y="3303016"/>
            <a:ext cx="1152128" cy="108132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4" idx="3"/>
            <a:endCxn id="11" idx="1"/>
          </p:cNvCxnSpPr>
          <p:nvPr/>
        </p:nvCxnSpPr>
        <p:spPr>
          <a:xfrm>
            <a:off x="3851920" y="4384340"/>
            <a:ext cx="1177484" cy="111096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4" idx="3"/>
            <a:endCxn id="10" idx="1"/>
          </p:cNvCxnSpPr>
          <p:nvPr/>
        </p:nvCxnSpPr>
        <p:spPr>
          <a:xfrm>
            <a:off x="3851920" y="4384340"/>
            <a:ext cx="1158822" cy="548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309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</a:t>
            </a:r>
            <a:r>
              <a:rPr lang="ko-KR" altLang="en-US" dirty="0"/>
              <a:t>진수 타입 체크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624312"/>
            <a:ext cx="8229600" cy="868584"/>
          </a:xfrm>
        </p:spPr>
        <p:txBody>
          <a:bodyPr>
            <a:normAutofit lnSpcReduction="10000"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 10</a:t>
            </a:r>
            <a:r>
              <a:rPr lang="ko-KR" altLang="en-US" dirty="0"/>
              <a:t>진수 </a:t>
            </a:r>
            <a:r>
              <a:rPr lang="en-US" altLang="ko-KR" dirty="0"/>
              <a:t> </a:t>
            </a:r>
            <a:r>
              <a:rPr lang="ko-KR" altLang="en-US" dirty="0"/>
              <a:t>숫자를 체크하려면 </a:t>
            </a:r>
            <a:r>
              <a:rPr lang="en-US" altLang="ko-KR" dirty="0"/>
              <a:t>numbers </a:t>
            </a:r>
            <a:r>
              <a:rPr lang="ko-KR" altLang="en-US" dirty="0"/>
              <a:t>모듈을 이용해서 처리하면 수학적인 타입도 체크가 가능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4423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2996952"/>
            <a:ext cx="3456383" cy="3587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23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924944"/>
            <a:ext cx="3744416" cy="3802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2995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2,8,16 </a:t>
            </a:r>
            <a:r>
              <a:rPr lang="ko-KR" altLang="en-US" dirty="0"/>
              <a:t>진수 타입 체크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624312"/>
            <a:ext cx="8229600" cy="868584"/>
          </a:xfrm>
        </p:spPr>
        <p:txBody>
          <a:bodyPr>
            <a:normAutofit lnSpcReduction="10000"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 2,8,16 </a:t>
            </a:r>
            <a:r>
              <a:rPr lang="ko-KR" altLang="en-US" dirty="0"/>
              <a:t>진수도 </a:t>
            </a:r>
            <a:r>
              <a:rPr lang="en-US" altLang="ko-KR" dirty="0" err="1"/>
              <a:t>int</a:t>
            </a:r>
            <a:r>
              <a:rPr lang="en-US" altLang="ko-KR" dirty="0"/>
              <a:t> class</a:t>
            </a:r>
            <a:r>
              <a:rPr lang="ko-KR" altLang="en-US" dirty="0"/>
              <a:t>의 </a:t>
            </a:r>
            <a:r>
              <a:rPr lang="ko-KR" altLang="en-US" dirty="0" err="1"/>
              <a:t>인스턴스로</a:t>
            </a:r>
            <a:r>
              <a:rPr lang="ko-KR" altLang="en-US" dirty="0"/>
              <a:t> 인식</a:t>
            </a:r>
            <a:r>
              <a:rPr lang="en-US" altLang="ko-KR" dirty="0"/>
              <a:t>, </a:t>
            </a:r>
            <a:r>
              <a:rPr lang="ko-KR" altLang="en-US" dirty="0"/>
              <a:t>숫자를 체크하려면 </a:t>
            </a:r>
            <a:r>
              <a:rPr lang="en-US" altLang="ko-KR" dirty="0"/>
              <a:t>numbers </a:t>
            </a:r>
            <a:r>
              <a:rPr lang="ko-KR" altLang="en-US" dirty="0"/>
              <a:t>모듈을 이용해서 처리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4382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597290"/>
            <a:ext cx="3295650" cy="2799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82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626023"/>
            <a:ext cx="3744416" cy="2971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619672" y="3140968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u="sng" dirty="0"/>
              <a:t>내장 타입 이용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72100" y="3140968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u="sng" dirty="0"/>
              <a:t> numbers </a:t>
            </a:r>
            <a:r>
              <a:rPr lang="ko-KR" altLang="en-US" sz="1600" b="1" u="sng" dirty="0"/>
              <a:t>모듈 이용</a:t>
            </a:r>
          </a:p>
        </p:txBody>
      </p:sp>
    </p:spTree>
    <p:extLst>
      <p:ext uri="{BB962C8B-B14F-4D97-AF65-F5344CB8AC3E}">
        <p14:creationId xmlns:p14="http://schemas.microsoft.com/office/powerpoint/2010/main" val="3356560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collection</a:t>
            </a:r>
            <a:r>
              <a:rPr lang="ko-KR" altLang="en-US" dirty="0"/>
              <a:t> 추상 클래스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767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 </a:t>
            </a:r>
            <a:r>
              <a:rPr lang="en-US" altLang="ko-KR" dirty="0" err="1"/>
              <a:t>collections.abc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/>
              <a:t> </a:t>
            </a:r>
            <a:r>
              <a:rPr lang="en-US" altLang="ko-KR" dirty="0" err="1"/>
              <a:t>collections.abc</a:t>
            </a:r>
            <a:r>
              <a:rPr lang="ko-KR" altLang="en-US" dirty="0"/>
              <a:t>모듈은  리스트</a:t>
            </a:r>
            <a:r>
              <a:rPr lang="en-US" altLang="ko-KR" dirty="0"/>
              <a:t>,</a:t>
            </a:r>
            <a:r>
              <a:rPr lang="ko-KR" altLang="en-US" dirty="0"/>
              <a:t>문자열</a:t>
            </a:r>
            <a:r>
              <a:rPr lang="en-US" altLang="ko-KR" dirty="0"/>
              <a:t>, </a:t>
            </a:r>
            <a:r>
              <a:rPr lang="en-US" altLang="ko-KR" dirty="0" err="1"/>
              <a:t>dict</a:t>
            </a:r>
            <a:r>
              <a:rPr lang="en-US" altLang="ko-KR" dirty="0"/>
              <a:t>, set</a:t>
            </a:r>
            <a:r>
              <a:rPr lang="ko-KR" altLang="en-US" dirty="0"/>
              <a:t> 타입에 대한 추상클래스를 가진 모듈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5" y="3068960"/>
            <a:ext cx="6153150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5580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 </a:t>
            </a:r>
            <a:r>
              <a:rPr lang="en-US" altLang="ko-KR" dirty="0" err="1"/>
              <a:t>collections.abc</a:t>
            </a:r>
            <a:r>
              <a:rPr lang="en-US" altLang="ko-KR" dirty="0"/>
              <a:t> </a:t>
            </a:r>
            <a:r>
              <a:rPr lang="ko-KR" altLang="en-US" dirty="0"/>
              <a:t>모듈 </a:t>
            </a:r>
            <a:r>
              <a:rPr lang="en-US" altLang="ko-KR" dirty="0"/>
              <a:t>diagram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/>
              <a:t> </a:t>
            </a:r>
            <a:r>
              <a:rPr lang="en-US" altLang="ko-KR" dirty="0" err="1"/>
              <a:t>collections.abc</a:t>
            </a:r>
            <a:r>
              <a:rPr lang="en-US" altLang="ko-KR" dirty="0"/>
              <a:t> </a:t>
            </a:r>
            <a:r>
              <a:rPr lang="ko-KR" altLang="en-US" dirty="0"/>
              <a:t>모듈 </a:t>
            </a:r>
            <a:r>
              <a:rPr lang="en-US" altLang="ko-KR" dirty="0"/>
              <a:t>class diagram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4812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708920"/>
            <a:ext cx="6552728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652120" y="6237312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Fluent python </a:t>
            </a:r>
            <a:r>
              <a:rPr lang="ko-KR" altLang="en-US" dirty="0"/>
              <a:t>참조</a:t>
            </a:r>
          </a:p>
        </p:txBody>
      </p:sp>
    </p:spTree>
    <p:extLst>
      <p:ext uri="{BB962C8B-B14F-4D97-AF65-F5344CB8AC3E}">
        <p14:creationId xmlns:p14="http://schemas.microsoft.com/office/powerpoint/2010/main" val="839693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 </a:t>
            </a:r>
            <a:r>
              <a:rPr lang="en-US" altLang="ko-KR" dirty="0" err="1"/>
              <a:t>collections.abc</a:t>
            </a:r>
            <a:r>
              <a:rPr lang="en-US" altLang="ko-KR" dirty="0"/>
              <a:t> </a:t>
            </a:r>
            <a:r>
              <a:rPr lang="ko-KR" altLang="en-US" dirty="0"/>
              <a:t>모듈 관계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16</a:t>
            </a:fld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52386"/>
              </p:ext>
            </p:extLst>
          </p:nvPr>
        </p:nvGraphicFramePr>
        <p:xfrm>
          <a:off x="755576" y="1772816"/>
          <a:ext cx="7848872" cy="4464493"/>
        </p:xfrm>
        <a:graphic>
          <a:graphicData uri="http://schemas.openxmlformats.org/drawingml/2006/table">
            <a:tbl>
              <a:tblPr/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863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ABC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Inherits from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Abstract Methods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effectLst/>
                        </a:rPr>
                        <a:t>Mixin</a:t>
                      </a:r>
                      <a:r>
                        <a:rPr lang="en-US" sz="1200" dirty="0">
                          <a:effectLst/>
                        </a:rPr>
                        <a:t> Methods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633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rgbClr val="6363BB"/>
                          </a:solidFill>
                          <a:effectLst/>
                        </a:rPr>
                        <a:t>Container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effectLst/>
                        </a:rPr>
                        <a:t> 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__contains__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>
                          <a:effectLst/>
                        </a:rPr>
                        <a:t> 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633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rgbClr val="6363BB"/>
                          </a:solidFill>
                          <a:effectLst/>
                        </a:rPr>
                        <a:t>Hashable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>
                          <a:effectLst/>
                        </a:rPr>
                        <a:t> 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__hash__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>
                          <a:effectLst/>
                        </a:rPr>
                        <a:t> 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633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rgbClr val="6363BB"/>
                          </a:solidFill>
                          <a:effectLst/>
                        </a:rPr>
                        <a:t>Iterable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effectLst/>
                        </a:rPr>
                        <a:t> 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__</a:t>
                      </a:r>
                      <a:r>
                        <a:rPr lang="en-US" sz="1200" dirty="0" err="1">
                          <a:effectLst/>
                        </a:rPr>
                        <a:t>iter</a:t>
                      </a:r>
                      <a:r>
                        <a:rPr lang="en-US" sz="1200" dirty="0">
                          <a:effectLst/>
                        </a:rPr>
                        <a:t>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>
                          <a:effectLst/>
                        </a:rPr>
                        <a:t> 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633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rgbClr val="6363BB"/>
                          </a:solidFill>
                          <a:effectLst/>
                        </a:rPr>
                        <a:t>Iterator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rgbClr val="6363BB"/>
                          </a:solidFill>
                          <a:effectLst/>
                        </a:rPr>
                        <a:t>Iterable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__next__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  __</a:t>
                      </a:r>
                      <a:r>
                        <a:rPr lang="en-US" sz="1200" dirty="0" err="1">
                          <a:effectLst/>
                        </a:rPr>
                        <a:t>iter</a:t>
                      </a:r>
                      <a:r>
                        <a:rPr lang="en-US" sz="1200" dirty="0">
                          <a:effectLst/>
                        </a:rPr>
                        <a:t>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633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rgbClr val="6363BB"/>
                          </a:solidFill>
                          <a:effectLst/>
                        </a:rPr>
                        <a:t>Generator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rgbClr val="6363BB"/>
                          </a:solidFill>
                          <a:effectLst/>
                        </a:rPr>
                        <a:t>Iterator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send, throw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  close, __</a:t>
                      </a:r>
                      <a:r>
                        <a:rPr lang="en-US" sz="1200" dirty="0" err="1">
                          <a:effectLst/>
                        </a:rPr>
                        <a:t>iter</a:t>
                      </a:r>
                      <a:r>
                        <a:rPr lang="en-US" sz="1200" dirty="0">
                          <a:effectLst/>
                        </a:rPr>
                        <a:t>__, __next__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633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rgbClr val="6363BB"/>
                          </a:solidFill>
                          <a:effectLst/>
                        </a:rPr>
                        <a:t>Sized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effectLst/>
                        </a:rPr>
                        <a:t> 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__</a:t>
                      </a:r>
                      <a:r>
                        <a:rPr lang="en-US" sz="1200" dirty="0" err="1">
                          <a:effectLst/>
                        </a:rPr>
                        <a:t>len</a:t>
                      </a:r>
                      <a:r>
                        <a:rPr lang="en-US" sz="1200" dirty="0">
                          <a:effectLst/>
                        </a:rPr>
                        <a:t>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>
                          <a:effectLst/>
                        </a:rPr>
                        <a:t> 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633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rgbClr val="6363BB"/>
                          </a:solidFill>
                          <a:effectLst/>
                        </a:rPr>
                        <a:t>Callable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effectLst/>
                        </a:rPr>
                        <a:t> 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__call__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>
                          <a:effectLst/>
                        </a:rPr>
                        <a:t> 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11810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rgbClr val="6363BB"/>
                          </a:solidFill>
                          <a:effectLst/>
                        </a:rPr>
                        <a:t>Sequence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rgbClr val="6363BB"/>
                          </a:solidFill>
                          <a:effectLst/>
                        </a:rPr>
                        <a:t>Sized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endParaRPr lang="en-US" sz="1200" dirty="0">
                        <a:effectLst/>
                      </a:endParaRPr>
                    </a:p>
                    <a:p>
                      <a:pPr algn="ctr"/>
                      <a:r>
                        <a:rPr lang="en-US" sz="1200" u="none" strike="noStrike" dirty="0" err="1">
                          <a:solidFill>
                            <a:srgbClr val="6363BB"/>
                          </a:solidFill>
                          <a:effectLst/>
                        </a:rPr>
                        <a:t>Iterable</a:t>
                      </a:r>
                      <a:r>
                        <a:rPr lang="en-US" sz="1200" dirty="0">
                          <a:effectLst/>
                        </a:rPr>
                        <a:t>,</a:t>
                      </a:r>
                    </a:p>
                    <a:p>
                      <a:pPr algn="ctr"/>
                      <a:r>
                        <a:rPr lang="en-US" sz="1200" u="none" strike="noStrike" dirty="0">
                          <a:solidFill>
                            <a:srgbClr val="6363BB"/>
                          </a:solidFill>
                          <a:effectLst/>
                        </a:rPr>
                        <a:t>Container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__</a:t>
                      </a:r>
                      <a:r>
                        <a:rPr lang="en-US" sz="1200" dirty="0" err="1">
                          <a:effectLst/>
                        </a:rPr>
                        <a:t>getitem</a:t>
                      </a:r>
                      <a:r>
                        <a:rPr lang="en-US" sz="1200" dirty="0">
                          <a:effectLst/>
                        </a:rPr>
                        <a:t>__, </a:t>
                      </a:r>
                    </a:p>
                    <a:p>
                      <a:pPr algn="ctr"/>
                      <a:r>
                        <a:rPr lang="en-US" sz="1200" dirty="0">
                          <a:effectLst/>
                        </a:rPr>
                        <a:t>__</a:t>
                      </a:r>
                      <a:r>
                        <a:rPr lang="en-US" sz="1200" dirty="0" err="1">
                          <a:effectLst/>
                        </a:rPr>
                        <a:t>len</a:t>
                      </a:r>
                      <a:r>
                        <a:rPr lang="en-US" sz="1200" dirty="0">
                          <a:effectLst/>
                        </a:rPr>
                        <a:t>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  __contains__, __</a:t>
                      </a:r>
                      <a:r>
                        <a:rPr lang="en-US" sz="1200" dirty="0" err="1">
                          <a:effectLst/>
                        </a:rPr>
                        <a:t>iter</a:t>
                      </a:r>
                      <a:r>
                        <a:rPr lang="en-US" sz="1200" dirty="0">
                          <a:effectLst/>
                        </a:rPr>
                        <a:t>__, __reversed__, </a:t>
                      </a:r>
                    </a:p>
                    <a:p>
                      <a:pPr algn="l"/>
                      <a:r>
                        <a:rPr lang="en-US" sz="1200" dirty="0">
                          <a:effectLst/>
                        </a:rPr>
                        <a:t>  index, and count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94986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rgbClr val="6363BB"/>
                          </a:solidFill>
                          <a:effectLst/>
                        </a:rPr>
                        <a:t>MutableSequence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rgbClr val="6363BB"/>
                          </a:solidFill>
                          <a:effectLst/>
                        </a:rPr>
                        <a:t>Sequence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__</a:t>
                      </a:r>
                      <a:r>
                        <a:rPr lang="en-US" sz="1200" dirty="0" err="1">
                          <a:effectLst/>
                        </a:rPr>
                        <a:t>getitem</a:t>
                      </a:r>
                      <a:r>
                        <a:rPr lang="en-US" sz="1200" dirty="0">
                          <a:effectLst/>
                        </a:rPr>
                        <a:t>__, __</a:t>
                      </a:r>
                      <a:r>
                        <a:rPr lang="en-US" sz="1200" dirty="0" err="1">
                          <a:effectLst/>
                        </a:rPr>
                        <a:t>setitem</a:t>
                      </a:r>
                      <a:r>
                        <a:rPr lang="en-US" sz="1200" dirty="0">
                          <a:effectLst/>
                        </a:rPr>
                        <a:t>__,</a:t>
                      </a:r>
                    </a:p>
                    <a:p>
                      <a:pPr algn="ctr"/>
                      <a:r>
                        <a:rPr lang="en-US" sz="1200" dirty="0">
                          <a:effectLst/>
                        </a:rPr>
                        <a:t>__</a:t>
                      </a:r>
                      <a:r>
                        <a:rPr lang="en-US" sz="1200" dirty="0" err="1">
                          <a:effectLst/>
                        </a:rPr>
                        <a:t>delitem</a:t>
                      </a:r>
                      <a:r>
                        <a:rPr lang="en-US" sz="1200" dirty="0">
                          <a:effectLst/>
                        </a:rPr>
                        <a:t>__, __</a:t>
                      </a:r>
                      <a:r>
                        <a:rPr lang="en-US" sz="1200" dirty="0" err="1">
                          <a:effectLst/>
                        </a:rPr>
                        <a:t>len</a:t>
                      </a:r>
                      <a:r>
                        <a:rPr lang="en-US" sz="1200" dirty="0">
                          <a:effectLst/>
                        </a:rPr>
                        <a:t>__,</a:t>
                      </a:r>
                    </a:p>
                    <a:p>
                      <a:pPr algn="ctr"/>
                      <a:r>
                        <a:rPr lang="en-US" sz="1200" dirty="0">
                          <a:effectLst/>
                        </a:rPr>
                        <a:t>insert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  Inherited </a:t>
                      </a:r>
                      <a:r>
                        <a:rPr lang="en-US" sz="1200" u="none" strike="noStrike" dirty="0">
                          <a:solidFill>
                            <a:srgbClr val="6363BB"/>
                          </a:solidFill>
                          <a:effectLst/>
                        </a:rPr>
                        <a:t>Sequence </a:t>
                      </a:r>
                      <a:r>
                        <a:rPr lang="en-US" sz="1200" dirty="0">
                          <a:effectLst/>
                        </a:rPr>
                        <a:t>methods and</a:t>
                      </a:r>
                    </a:p>
                    <a:p>
                      <a:pPr algn="l"/>
                      <a:r>
                        <a:rPr lang="en-US" sz="1200" dirty="0">
                          <a:effectLst/>
                        </a:rPr>
                        <a:t>  append, reverse, extend, </a:t>
                      </a:r>
                    </a:p>
                    <a:p>
                      <a:pPr algn="l"/>
                      <a:r>
                        <a:rPr lang="en-US" sz="1200" dirty="0">
                          <a:effectLst/>
                        </a:rPr>
                        <a:t>  </a:t>
                      </a:r>
                      <a:r>
                        <a:rPr lang="en-US" sz="1200" dirty="0" err="1">
                          <a:effectLst/>
                        </a:rPr>
                        <a:t>pop,remove</a:t>
                      </a:r>
                      <a:r>
                        <a:rPr lang="en-US" sz="1200" dirty="0">
                          <a:effectLst/>
                        </a:rPr>
                        <a:t>, and __</a:t>
                      </a:r>
                      <a:r>
                        <a:rPr lang="en-US" sz="1200" dirty="0" err="1">
                          <a:effectLst/>
                        </a:rPr>
                        <a:t>iadd</a:t>
                      </a:r>
                      <a:r>
                        <a:rPr lang="en-US" sz="1200" dirty="0">
                          <a:effectLst/>
                        </a:rPr>
                        <a:t>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8633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rgbClr val="6363BB"/>
                          </a:solidFill>
                          <a:effectLst/>
                        </a:rPr>
                        <a:t>ByteString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rgbClr val="6363BB"/>
                          </a:solidFill>
                          <a:effectLst/>
                        </a:rPr>
                        <a:t>Sequence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__</a:t>
                      </a:r>
                      <a:r>
                        <a:rPr lang="en-US" sz="1200" dirty="0" err="1">
                          <a:effectLst/>
                        </a:rPr>
                        <a:t>getitem</a:t>
                      </a:r>
                      <a:r>
                        <a:rPr lang="en-US" sz="1200" dirty="0">
                          <a:effectLst/>
                        </a:rPr>
                        <a:t>__, __</a:t>
                      </a:r>
                      <a:r>
                        <a:rPr lang="en-US" sz="1200" dirty="0" err="1">
                          <a:effectLst/>
                        </a:rPr>
                        <a:t>len</a:t>
                      </a:r>
                      <a:r>
                        <a:rPr lang="en-US" sz="1200" dirty="0">
                          <a:effectLst/>
                        </a:rPr>
                        <a:t>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  Inherited </a:t>
                      </a:r>
                      <a:r>
                        <a:rPr lang="en-US" sz="1200" u="none" strike="noStrike" dirty="0">
                          <a:solidFill>
                            <a:srgbClr val="6363BB"/>
                          </a:solidFill>
                          <a:effectLst/>
                        </a:rPr>
                        <a:t>Sequence</a:t>
                      </a:r>
                      <a:r>
                        <a:rPr lang="en-US" sz="12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methods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4533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 </a:t>
            </a:r>
            <a:r>
              <a:rPr lang="en-US" altLang="ko-KR" dirty="0" err="1"/>
              <a:t>collections.abc</a:t>
            </a:r>
            <a:r>
              <a:rPr lang="en-US" altLang="ko-KR" dirty="0"/>
              <a:t> </a:t>
            </a:r>
            <a:r>
              <a:rPr lang="ko-KR" altLang="en-US" dirty="0"/>
              <a:t>모듈 관계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17</a:t>
            </a:fld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855975"/>
              </p:ext>
            </p:extLst>
          </p:nvPr>
        </p:nvGraphicFramePr>
        <p:xfrm>
          <a:off x="755576" y="1772816"/>
          <a:ext cx="7848872" cy="4725060"/>
        </p:xfrm>
        <a:graphic>
          <a:graphicData uri="http://schemas.openxmlformats.org/drawingml/2006/table">
            <a:tbl>
              <a:tblPr/>
              <a:tblGrid>
                <a:gridCol w="136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2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59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ABC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Inherits from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Abstract Methods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effectLst/>
                        </a:rPr>
                        <a:t>Mixin</a:t>
                      </a:r>
                      <a:r>
                        <a:rPr lang="en-US" sz="1200" dirty="0">
                          <a:effectLst/>
                        </a:rPr>
                        <a:t> Methods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9761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rgbClr val="6363BB"/>
                          </a:solidFill>
                          <a:effectLst/>
                        </a:rPr>
                        <a:t>Set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rgbClr val="6363BB"/>
                          </a:solidFill>
                          <a:effectLst/>
                        </a:rPr>
                        <a:t>Sized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endParaRPr lang="en-US" sz="1200" dirty="0">
                        <a:effectLst/>
                      </a:endParaRPr>
                    </a:p>
                    <a:p>
                      <a:pPr algn="ctr"/>
                      <a:r>
                        <a:rPr lang="en-US" sz="1200" u="none" strike="noStrike" dirty="0" err="1">
                          <a:solidFill>
                            <a:srgbClr val="6363BB"/>
                          </a:solidFill>
                          <a:effectLst/>
                        </a:rPr>
                        <a:t>Iterable</a:t>
                      </a:r>
                      <a:r>
                        <a:rPr lang="en-US" sz="1200" dirty="0">
                          <a:effectLst/>
                        </a:rPr>
                        <a:t>,</a:t>
                      </a:r>
                    </a:p>
                    <a:p>
                      <a:pPr algn="ctr"/>
                      <a:r>
                        <a:rPr lang="en-US" sz="1200" u="none" strike="noStrike" dirty="0">
                          <a:solidFill>
                            <a:srgbClr val="6363BB"/>
                          </a:solidFill>
                          <a:effectLst/>
                        </a:rPr>
                        <a:t>Container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__contains__,</a:t>
                      </a:r>
                    </a:p>
                    <a:p>
                      <a:pPr algn="ctr"/>
                      <a:r>
                        <a:rPr lang="en-US" sz="1200" dirty="0">
                          <a:effectLst/>
                        </a:rPr>
                        <a:t> __</a:t>
                      </a:r>
                      <a:r>
                        <a:rPr lang="en-US" sz="1200" dirty="0" err="1">
                          <a:effectLst/>
                        </a:rPr>
                        <a:t>iter</a:t>
                      </a:r>
                      <a:r>
                        <a:rPr lang="en-US" sz="1200" dirty="0">
                          <a:effectLst/>
                        </a:rPr>
                        <a:t>__,</a:t>
                      </a:r>
                    </a:p>
                    <a:p>
                      <a:pPr algn="ctr"/>
                      <a:r>
                        <a:rPr lang="en-US" sz="1200" dirty="0">
                          <a:effectLst/>
                        </a:rPr>
                        <a:t>__</a:t>
                      </a:r>
                      <a:r>
                        <a:rPr lang="en-US" sz="1200" dirty="0" err="1">
                          <a:effectLst/>
                        </a:rPr>
                        <a:t>len</a:t>
                      </a:r>
                      <a:r>
                        <a:rPr lang="en-US" sz="1200" dirty="0">
                          <a:effectLst/>
                        </a:rPr>
                        <a:t>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  __le__, __</a:t>
                      </a:r>
                      <a:r>
                        <a:rPr lang="en-US" sz="1200" dirty="0" err="1">
                          <a:effectLst/>
                        </a:rPr>
                        <a:t>lt</a:t>
                      </a:r>
                      <a:r>
                        <a:rPr lang="en-US" sz="1200" dirty="0">
                          <a:effectLst/>
                        </a:rPr>
                        <a:t>__, __</a:t>
                      </a:r>
                      <a:r>
                        <a:rPr lang="en-US" sz="1200" dirty="0" err="1">
                          <a:effectLst/>
                        </a:rPr>
                        <a:t>eq</a:t>
                      </a:r>
                      <a:r>
                        <a:rPr lang="en-US" sz="1200" dirty="0">
                          <a:effectLst/>
                        </a:rPr>
                        <a:t>__, __ne__, </a:t>
                      </a:r>
                    </a:p>
                    <a:p>
                      <a:pPr algn="l"/>
                      <a:r>
                        <a:rPr lang="en-US" sz="1200" dirty="0">
                          <a:effectLst/>
                        </a:rPr>
                        <a:t>  __</a:t>
                      </a:r>
                      <a:r>
                        <a:rPr lang="en-US" sz="1200" dirty="0" err="1">
                          <a:effectLst/>
                        </a:rPr>
                        <a:t>gt</a:t>
                      </a:r>
                      <a:r>
                        <a:rPr lang="en-US" sz="1200" dirty="0">
                          <a:effectLst/>
                        </a:rPr>
                        <a:t>__, __</a:t>
                      </a:r>
                      <a:r>
                        <a:rPr lang="en-US" sz="1200" dirty="0" err="1">
                          <a:effectLst/>
                        </a:rPr>
                        <a:t>ge</a:t>
                      </a:r>
                      <a:r>
                        <a:rPr lang="en-US" sz="1200" dirty="0">
                          <a:effectLst/>
                        </a:rPr>
                        <a:t>__, __and__, </a:t>
                      </a:r>
                    </a:p>
                    <a:p>
                      <a:pPr algn="l"/>
                      <a:r>
                        <a:rPr lang="en-US" sz="1200" dirty="0">
                          <a:effectLst/>
                        </a:rPr>
                        <a:t>  __</a:t>
                      </a:r>
                      <a:r>
                        <a:rPr lang="en-US" sz="1200" dirty="0" err="1">
                          <a:effectLst/>
                        </a:rPr>
                        <a:t>or__,__sub</a:t>
                      </a:r>
                      <a:r>
                        <a:rPr lang="en-US" sz="1200" dirty="0">
                          <a:effectLst/>
                        </a:rPr>
                        <a:t>__, __</a:t>
                      </a:r>
                      <a:r>
                        <a:rPr lang="en-US" sz="1200" dirty="0" err="1">
                          <a:effectLst/>
                        </a:rPr>
                        <a:t>xor</a:t>
                      </a:r>
                      <a:r>
                        <a:rPr lang="en-US" sz="1200" dirty="0">
                          <a:effectLst/>
                        </a:rPr>
                        <a:t>__, </a:t>
                      </a:r>
                    </a:p>
                    <a:p>
                      <a:pPr algn="l"/>
                      <a:r>
                        <a:rPr lang="en-US" sz="1200" dirty="0">
                          <a:effectLst/>
                        </a:rPr>
                        <a:t>  and </a:t>
                      </a:r>
                      <a:r>
                        <a:rPr lang="en-US" sz="1200" dirty="0" err="1">
                          <a:effectLst/>
                        </a:rPr>
                        <a:t>isdisjoint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9761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rgbClr val="6363BB"/>
                          </a:solidFill>
                          <a:effectLst/>
                        </a:rPr>
                        <a:t>MutableSet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rgbClr val="6363BB"/>
                          </a:solidFill>
                          <a:effectLst/>
                        </a:rPr>
                        <a:t>Set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__contains__,</a:t>
                      </a:r>
                    </a:p>
                    <a:p>
                      <a:pPr algn="ctr"/>
                      <a:r>
                        <a:rPr lang="en-US" sz="1200" dirty="0">
                          <a:effectLst/>
                        </a:rPr>
                        <a:t> __</a:t>
                      </a:r>
                      <a:r>
                        <a:rPr lang="en-US" sz="1200" dirty="0" err="1">
                          <a:effectLst/>
                        </a:rPr>
                        <a:t>iter</a:t>
                      </a:r>
                      <a:r>
                        <a:rPr lang="en-US" sz="1200" dirty="0">
                          <a:effectLst/>
                        </a:rPr>
                        <a:t>__,</a:t>
                      </a:r>
                    </a:p>
                    <a:p>
                      <a:pPr algn="ctr"/>
                      <a:r>
                        <a:rPr lang="en-US" sz="1200" dirty="0">
                          <a:effectLst/>
                        </a:rPr>
                        <a:t>__</a:t>
                      </a:r>
                      <a:r>
                        <a:rPr lang="en-US" sz="1200" dirty="0" err="1">
                          <a:effectLst/>
                        </a:rPr>
                        <a:t>len</a:t>
                      </a:r>
                      <a:r>
                        <a:rPr lang="en-US" sz="1200" dirty="0">
                          <a:effectLst/>
                        </a:rPr>
                        <a:t>__,</a:t>
                      </a:r>
                    </a:p>
                    <a:p>
                      <a:pPr algn="ctr"/>
                      <a:r>
                        <a:rPr lang="en-US" sz="1200" dirty="0">
                          <a:effectLst/>
                        </a:rPr>
                        <a:t> add, </a:t>
                      </a:r>
                    </a:p>
                    <a:p>
                      <a:pPr algn="ctr"/>
                      <a:r>
                        <a:rPr lang="en-US" sz="1200" dirty="0">
                          <a:effectLst/>
                        </a:rPr>
                        <a:t>discard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  Inherited </a:t>
                      </a:r>
                      <a:r>
                        <a:rPr lang="en-US" sz="1200" u="none" strike="noStrike" dirty="0">
                          <a:solidFill>
                            <a:srgbClr val="6363BB"/>
                          </a:solidFill>
                          <a:effectLst/>
                        </a:rPr>
                        <a:t>Set</a:t>
                      </a:r>
                      <a:r>
                        <a:rPr lang="en-US" sz="12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methods and clear,</a:t>
                      </a:r>
                    </a:p>
                    <a:p>
                      <a:pPr algn="l"/>
                      <a:r>
                        <a:rPr lang="en-US" sz="1200" dirty="0">
                          <a:effectLst/>
                        </a:rPr>
                        <a:t>  pop, remove, __</a:t>
                      </a:r>
                      <a:r>
                        <a:rPr lang="en-US" sz="1200" dirty="0" err="1">
                          <a:effectLst/>
                        </a:rPr>
                        <a:t>ior</a:t>
                      </a:r>
                      <a:r>
                        <a:rPr lang="en-US" sz="1200" dirty="0">
                          <a:effectLst/>
                        </a:rPr>
                        <a:t>__, __</a:t>
                      </a:r>
                      <a:r>
                        <a:rPr lang="en-US" sz="1200" dirty="0" err="1">
                          <a:effectLst/>
                        </a:rPr>
                        <a:t>iand</a:t>
                      </a:r>
                      <a:r>
                        <a:rPr lang="en-US" sz="1200" dirty="0">
                          <a:effectLst/>
                        </a:rPr>
                        <a:t>__, </a:t>
                      </a:r>
                    </a:p>
                    <a:p>
                      <a:pPr algn="l"/>
                      <a:r>
                        <a:rPr lang="en-US" sz="1200" dirty="0">
                          <a:effectLst/>
                        </a:rPr>
                        <a:t>  __</a:t>
                      </a:r>
                      <a:r>
                        <a:rPr lang="en-US" sz="1200" dirty="0" err="1">
                          <a:effectLst/>
                        </a:rPr>
                        <a:t>ixor</a:t>
                      </a:r>
                      <a:r>
                        <a:rPr lang="en-US" sz="1200" dirty="0">
                          <a:effectLst/>
                        </a:rPr>
                        <a:t>__, and __</a:t>
                      </a:r>
                      <a:r>
                        <a:rPr lang="en-US" sz="1200" dirty="0" err="1">
                          <a:effectLst/>
                        </a:rPr>
                        <a:t>isub</a:t>
                      </a:r>
                      <a:r>
                        <a:rPr lang="en-US" sz="1200" dirty="0">
                          <a:effectLst/>
                        </a:rPr>
                        <a:t>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847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rgbClr val="6363BB"/>
                          </a:solidFill>
                          <a:effectLst/>
                        </a:rPr>
                        <a:t>Mapping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rgbClr val="6363BB"/>
                          </a:solidFill>
                          <a:effectLst/>
                        </a:rPr>
                        <a:t>Sized</a:t>
                      </a:r>
                      <a:r>
                        <a:rPr lang="en-US" sz="1200" dirty="0">
                          <a:effectLst/>
                        </a:rPr>
                        <a:t>, </a:t>
                      </a:r>
                    </a:p>
                    <a:p>
                      <a:pPr algn="ctr"/>
                      <a:r>
                        <a:rPr lang="en-US" sz="1200" u="none" strike="noStrike" dirty="0" err="1">
                          <a:solidFill>
                            <a:srgbClr val="6363BB"/>
                          </a:solidFill>
                          <a:effectLst/>
                        </a:rPr>
                        <a:t>Iterable</a:t>
                      </a:r>
                      <a:r>
                        <a:rPr lang="en-US" sz="1200" dirty="0">
                          <a:effectLst/>
                        </a:rPr>
                        <a:t>,</a:t>
                      </a:r>
                    </a:p>
                    <a:p>
                      <a:pPr algn="ctr"/>
                      <a:r>
                        <a:rPr lang="en-US" sz="1200" u="none" strike="noStrike" dirty="0">
                          <a:solidFill>
                            <a:srgbClr val="6363BB"/>
                          </a:solidFill>
                          <a:effectLst/>
                        </a:rPr>
                        <a:t>Container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__</a:t>
                      </a:r>
                      <a:r>
                        <a:rPr lang="en-US" sz="1200" dirty="0" err="1">
                          <a:effectLst/>
                        </a:rPr>
                        <a:t>getitem</a:t>
                      </a:r>
                      <a:r>
                        <a:rPr lang="en-US" sz="1200" dirty="0">
                          <a:effectLst/>
                        </a:rPr>
                        <a:t>__,</a:t>
                      </a:r>
                    </a:p>
                    <a:p>
                      <a:pPr algn="ctr"/>
                      <a:r>
                        <a:rPr lang="en-US" sz="1200" dirty="0">
                          <a:effectLst/>
                        </a:rPr>
                        <a:t> __</a:t>
                      </a:r>
                      <a:r>
                        <a:rPr lang="en-US" sz="1200" dirty="0" err="1">
                          <a:effectLst/>
                        </a:rPr>
                        <a:t>iter</a:t>
                      </a:r>
                      <a:r>
                        <a:rPr lang="en-US" sz="1200" dirty="0">
                          <a:effectLst/>
                        </a:rPr>
                        <a:t>__,</a:t>
                      </a:r>
                    </a:p>
                    <a:p>
                      <a:pPr algn="ctr"/>
                      <a:r>
                        <a:rPr lang="en-US" sz="1200" dirty="0">
                          <a:effectLst/>
                        </a:rPr>
                        <a:t>__</a:t>
                      </a:r>
                      <a:r>
                        <a:rPr lang="en-US" sz="1200" dirty="0" err="1">
                          <a:effectLst/>
                        </a:rPr>
                        <a:t>len</a:t>
                      </a:r>
                      <a:r>
                        <a:rPr lang="en-US" sz="1200" dirty="0">
                          <a:effectLst/>
                        </a:rPr>
                        <a:t>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  __contains__, keys, items, values, </a:t>
                      </a:r>
                    </a:p>
                    <a:p>
                      <a:pPr algn="l"/>
                      <a:r>
                        <a:rPr lang="en-US" sz="1200" dirty="0">
                          <a:effectLst/>
                        </a:rPr>
                        <a:t>  get, __</a:t>
                      </a:r>
                      <a:r>
                        <a:rPr lang="en-US" sz="1200" dirty="0" err="1">
                          <a:effectLst/>
                        </a:rPr>
                        <a:t>eq</a:t>
                      </a:r>
                      <a:r>
                        <a:rPr lang="en-US" sz="1200" dirty="0">
                          <a:effectLst/>
                        </a:rPr>
                        <a:t>__, and __ne__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9761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rgbClr val="6363BB"/>
                          </a:solidFill>
                          <a:effectLst/>
                        </a:rPr>
                        <a:t>MutableMapping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rgbClr val="6363BB"/>
                          </a:solidFill>
                          <a:effectLst/>
                        </a:rPr>
                        <a:t>Mapping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effectLst/>
                        </a:rPr>
                        <a:t>__getitem__, </a:t>
                      </a:r>
                    </a:p>
                    <a:p>
                      <a:pPr algn="ctr"/>
                      <a:r>
                        <a:rPr lang="pt-BR" sz="1200" dirty="0">
                          <a:effectLst/>
                        </a:rPr>
                        <a:t>__setitem__,</a:t>
                      </a:r>
                    </a:p>
                    <a:p>
                      <a:pPr algn="ctr"/>
                      <a:r>
                        <a:rPr lang="pt-BR" sz="1200" dirty="0">
                          <a:effectLst/>
                        </a:rPr>
                        <a:t>__delitem__,</a:t>
                      </a:r>
                    </a:p>
                    <a:p>
                      <a:pPr algn="ctr"/>
                      <a:r>
                        <a:rPr lang="pt-BR" sz="1200" dirty="0">
                          <a:effectLst/>
                        </a:rPr>
                        <a:t> __iter__,</a:t>
                      </a:r>
                    </a:p>
                    <a:p>
                      <a:pPr algn="ctr"/>
                      <a:r>
                        <a:rPr lang="pt-BR" sz="1200" dirty="0">
                          <a:effectLst/>
                        </a:rPr>
                        <a:t>__len__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  Inherited </a:t>
                      </a:r>
                      <a:r>
                        <a:rPr lang="en-US" sz="1200" u="none" strike="noStrike" dirty="0">
                          <a:solidFill>
                            <a:srgbClr val="6363BB"/>
                          </a:solidFill>
                          <a:effectLst/>
                        </a:rPr>
                        <a:t>Mapping</a:t>
                      </a:r>
                      <a:r>
                        <a:rPr lang="en-US" sz="1200" dirty="0">
                          <a:effectLst/>
                        </a:rPr>
                        <a:t> methods and </a:t>
                      </a:r>
                    </a:p>
                    <a:p>
                      <a:pPr algn="l"/>
                      <a:r>
                        <a:rPr lang="en-US" sz="1200" dirty="0">
                          <a:effectLst/>
                        </a:rPr>
                        <a:t>  pop, </a:t>
                      </a:r>
                      <a:r>
                        <a:rPr lang="en-US" sz="1200" dirty="0" err="1">
                          <a:effectLst/>
                        </a:rPr>
                        <a:t>popitem</a:t>
                      </a:r>
                      <a:r>
                        <a:rPr lang="en-US" sz="1200" dirty="0">
                          <a:effectLst/>
                        </a:rPr>
                        <a:t>, clear, update, </a:t>
                      </a:r>
                    </a:p>
                    <a:p>
                      <a:pPr algn="l"/>
                      <a:r>
                        <a:rPr lang="en-US" sz="1200" dirty="0">
                          <a:effectLst/>
                        </a:rPr>
                        <a:t>  and </a:t>
                      </a:r>
                      <a:r>
                        <a:rPr lang="en-US" sz="1200" dirty="0" err="1">
                          <a:effectLst/>
                        </a:rPr>
                        <a:t>setdefault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5932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rgbClr val="6363BB"/>
                          </a:solidFill>
                          <a:effectLst/>
                        </a:rPr>
                        <a:t>MappingView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rgbClr val="6363BB"/>
                          </a:solidFill>
                          <a:effectLst/>
                        </a:rPr>
                        <a:t>Sized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effectLst/>
                        </a:rPr>
                        <a:t> 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  __</a:t>
                      </a:r>
                      <a:r>
                        <a:rPr lang="en-US" sz="1200" dirty="0" err="1">
                          <a:effectLst/>
                        </a:rPr>
                        <a:t>len</a:t>
                      </a:r>
                      <a:r>
                        <a:rPr lang="en-US" sz="1200" dirty="0">
                          <a:effectLst/>
                        </a:rPr>
                        <a:t>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5932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rgbClr val="6363BB"/>
                          </a:solidFill>
                          <a:effectLst/>
                        </a:rPr>
                        <a:t>ItemsView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rgbClr val="6363BB"/>
                          </a:solidFill>
                          <a:effectLst/>
                        </a:rPr>
                        <a:t>MappingView</a:t>
                      </a:r>
                      <a:r>
                        <a:rPr lang="en-US" sz="1200" dirty="0">
                          <a:effectLst/>
                        </a:rPr>
                        <a:t>, </a:t>
                      </a:r>
                    </a:p>
                    <a:p>
                      <a:pPr algn="ctr"/>
                      <a:r>
                        <a:rPr lang="en-US" sz="1200" u="none" strike="noStrike" dirty="0">
                          <a:solidFill>
                            <a:srgbClr val="6363BB"/>
                          </a:solidFill>
                          <a:effectLst/>
                        </a:rPr>
                        <a:t>Set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effectLst/>
                        </a:rPr>
                        <a:t> 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  __contains__, __</a:t>
                      </a:r>
                      <a:r>
                        <a:rPr lang="en-US" sz="1200" dirty="0" err="1">
                          <a:effectLst/>
                        </a:rPr>
                        <a:t>iter</a:t>
                      </a:r>
                      <a:r>
                        <a:rPr lang="en-US" sz="1200" dirty="0">
                          <a:effectLst/>
                        </a:rPr>
                        <a:t>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5932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rgbClr val="6363BB"/>
                          </a:solidFill>
                          <a:effectLst/>
                        </a:rPr>
                        <a:t>KeysView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rgbClr val="6363BB"/>
                          </a:solidFill>
                          <a:effectLst/>
                        </a:rPr>
                        <a:t>MappingView</a:t>
                      </a:r>
                      <a:r>
                        <a:rPr lang="en-US" sz="1200" dirty="0">
                          <a:effectLst/>
                        </a:rPr>
                        <a:t>,</a:t>
                      </a:r>
                    </a:p>
                    <a:p>
                      <a:pPr algn="ctr"/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en-US" sz="1200" u="none" strike="noStrike" dirty="0">
                          <a:solidFill>
                            <a:srgbClr val="6363BB"/>
                          </a:solidFill>
                          <a:effectLst/>
                        </a:rPr>
                        <a:t>Set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effectLst/>
                        </a:rPr>
                        <a:t> 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  __contains__, __</a:t>
                      </a:r>
                      <a:r>
                        <a:rPr lang="en-US" sz="1200" dirty="0" err="1">
                          <a:effectLst/>
                        </a:rPr>
                        <a:t>iter</a:t>
                      </a:r>
                      <a:r>
                        <a:rPr lang="en-US" sz="1200" dirty="0">
                          <a:effectLst/>
                        </a:rPr>
                        <a:t>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5932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rgbClr val="6363BB"/>
                          </a:solidFill>
                          <a:effectLst/>
                        </a:rPr>
                        <a:t>ValuesView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rgbClr val="6363BB"/>
                          </a:solidFill>
                          <a:effectLst/>
                        </a:rPr>
                        <a:t>MappingView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effectLst/>
                        </a:rPr>
                        <a:t> 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  __contains__, __</a:t>
                      </a:r>
                      <a:r>
                        <a:rPr lang="en-US" sz="1200" dirty="0" err="1">
                          <a:effectLst/>
                        </a:rPr>
                        <a:t>iter</a:t>
                      </a:r>
                      <a:r>
                        <a:rPr lang="en-US" sz="1200" dirty="0">
                          <a:effectLst/>
                        </a:rPr>
                        <a:t>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6871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 </a:t>
            </a:r>
            <a:r>
              <a:rPr lang="en-US" altLang="ko-KR" dirty="0" err="1"/>
              <a:t>collections.abc</a:t>
            </a:r>
            <a:r>
              <a:rPr lang="en-US" altLang="ko-KR" dirty="0"/>
              <a:t> </a:t>
            </a:r>
            <a:r>
              <a:rPr lang="ko-KR" altLang="en-US" dirty="0"/>
              <a:t>모듈 관계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18</a:t>
            </a:fld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745616"/>
              </p:ext>
            </p:extLst>
          </p:nvPr>
        </p:nvGraphicFramePr>
        <p:xfrm>
          <a:off x="755576" y="1772816"/>
          <a:ext cx="7848872" cy="2088230"/>
        </p:xfrm>
        <a:graphic>
          <a:graphicData uri="http://schemas.openxmlformats.org/drawingml/2006/table">
            <a:tbl>
              <a:tblPr/>
              <a:tblGrid>
                <a:gridCol w="136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6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764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ABC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Inherits from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Abstract Methods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effectLst/>
                        </a:rPr>
                        <a:t>Mixin</a:t>
                      </a:r>
                      <a:r>
                        <a:rPr lang="en-US" sz="1200" dirty="0">
                          <a:effectLst/>
                        </a:rPr>
                        <a:t> Methods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646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rgbClr val="6363BB"/>
                          </a:solidFill>
                          <a:effectLst/>
                        </a:rPr>
                        <a:t>Awaitable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effectLst/>
                        </a:rPr>
                        <a:t> 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__await__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>
                          <a:effectLst/>
                        </a:rPr>
                        <a:t> 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646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rgbClr val="6363BB"/>
                          </a:solidFill>
                          <a:effectLst/>
                        </a:rPr>
                        <a:t>Coroutine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rgbClr val="6363BB"/>
                          </a:solidFill>
                          <a:effectLst/>
                        </a:rPr>
                        <a:t>Awaitable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send, throw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  close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646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rgbClr val="6363BB"/>
                          </a:solidFill>
                          <a:effectLst/>
                        </a:rPr>
                        <a:t>AsyncIterable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>
                          <a:effectLst/>
                        </a:rPr>
                        <a:t> 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__</a:t>
                      </a:r>
                      <a:r>
                        <a:rPr lang="en-US" sz="1200" dirty="0" err="1">
                          <a:effectLst/>
                        </a:rPr>
                        <a:t>aiter</a:t>
                      </a:r>
                      <a:r>
                        <a:rPr lang="en-US" sz="1200" dirty="0">
                          <a:effectLst/>
                        </a:rPr>
                        <a:t>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>
                          <a:effectLst/>
                        </a:rPr>
                        <a:t> 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646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rgbClr val="6363BB"/>
                          </a:solidFill>
                          <a:effectLst/>
                        </a:rPr>
                        <a:t>AsyncIterator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rgbClr val="6363BB"/>
                          </a:solidFill>
                          <a:effectLst/>
                        </a:rPr>
                        <a:t>AsyncIterable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__</a:t>
                      </a:r>
                      <a:r>
                        <a:rPr lang="en-US" sz="1200" dirty="0" err="1">
                          <a:effectLst/>
                        </a:rPr>
                        <a:t>anext</a:t>
                      </a:r>
                      <a:r>
                        <a:rPr lang="en-US" sz="1200" dirty="0">
                          <a:effectLst/>
                        </a:rPr>
                        <a:t>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  __</a:t>
                      </a:r>
                      <a:r>
                        <a:rPr lang="en-US" sz="1200" dirty="0" err="1">
                          <a:effectLst/>
                        </a:rPr>
                        <a:t>aiter</a:t>
                      </a:r>
                      <a:r>
                        <a:rPr lang="en-US" sz="1200" dirty="0">
                          <a:effectLst/>
                        </a:rPr>
                        <a:t>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65375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 </a:t>
            </a:r>
            <a:r>
              <a:rPr lang="en-US" altLang="ko-KR" dirty="0" err="1"/>
              <a:t>collections.abc</a:t>
            </a:r>
            <a:r>
              <a:rPr lang="en-US" altLang="ko-KR" dirty="0"/>
              <a:t> </a:t>
            </a:r>
            <a:r>
              <a:rPr lang="ko-KR" altLang="en-US" dirty="0"/>
              <a:t>모듈 관계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16832"/>
            <a:ext cx="7419975" cy="4512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6366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908720"/>
            <a:ext cx="7579568" cy="445462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9600" dirty="0"/>
              <a:t> </a:t>
            </a:r>
            <a:br>
              <a:rPr lang="en-US" altLang="ko-KR" sz="9600" dirty="0"/>
            </a:br>
            <a:r>
              <a:rPr lang="en-US" altLang="ko-KR" sz="9600" dirty="0"/>
              <a:t>13. </a:t>
            </a:r>
            <a:r>
              <a:rPr lang="ko-KR" altLang="en-US" sz="9600" dirty="0"/>
              <a:t>추상클래스 모듈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/>
              <a:t>Moon Yong </a:t>
            </a:r>
            <a:r>
              <a:rPr lang="en-US" altLang="ko-KR" dirty="0" err="1"/>
              <a:t>Joon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7732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ko-KR" dirty="0"/>
              <a:t>Iterator/Generator </a:t>
            </a:r>
            <a:r>
              <a:rPr lang="ko-KR" altLang="en-US" dirty="0"/>
              <a:t>추상 클래스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5391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Iterator/Generator </a:t>
            </a:r>
            <a:r>
              <a:rPr lang="ko-KR" altLang="en-US" dirty="0"/>
              <a:t>타입 상속관계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Iterator</a:t>
            </a:r>
            <a:r>
              <a:rPr lang="ko-KR" altLang="en-US" dirty="0"/>
              <a:t>는 </a:t>
            </a:r>
            <a:r>
              <a:rPr lang="en-US" altLang="ko-KR" dirty="0" err="1"/>
              <a:t>Iterable</a:t>
            </a:r>
            <a:r>
              <a:rPr lang="ko-KR" altLang="en-US" dirty="0"/>
              <a:t>을 상속하고 </a:t>
            </a:r>
            <a:r>
              <a:rPr lang="en-US" altLang="ko-KR" dirty="0"/>
              <a:t>Generator</a:t>
            </a:r>
            <a:r>
              <a:rPr lang="ko-KR" altLang="en-US" dirty="0"/>
              <a:t>는 </a:t>
            </a:r>
            <a:r>
              <a:rPr lang="en-US" altLang="ko-KR" dirty="0"/>
              <a:t>Iterator</a:t>
            </a:r>
            <a:r>
              <a:rPr lang="ko-KR" altLang="en-US" dirty="0"/>
              <a:t>를 상속하는 구조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4771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905" y="3429000"/>
            <a:ext cx="4410075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67147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Iterator </a:t>
            </a:r>
            <a:r>
              <a:rPr lang="ko-KR" altLang="en-US" dirty="0"/>
              <a:t>타입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/>
              <a:t>문자열 </a:t>
            </a:r>
            <a:r>
              <a:rPr lang="en-US" altLang="ko-KR" dirty="0"/>
              <a:t>sequence</a:t>
            </a:r>
            <a:r>
              <a:rPr lang="ko-KR" altLang="en-US" dirty="0"/>
              <a:t>를 </a:t>
            </a:r>
            <a:r>
              <a:rPr lang="en-US" altLang="ko-KR" dirty="0" err="1"/>
              <a:t>iter</a:t>
            </a:r>
            <a:r>
              <a:rPr lang="en-US" altLang="ko-KR" dirty="0"/>
              <a:t>()</a:t>
            </a:r>
            <a:r>
              <a:rPr lang="ko-KR" altLang="en-US" dirty="0"/>
              <a:t>함수 처리한 결과는 </a:t>
            </a:r>
            <a:r>
              <a:rPr lang="en-US" altLang="ko-KR" dirty="0" err="1"/>
              <a:t>itoractor</a:t>
            </a:r>
            <a:r>
              <a:rPr lang="ko-KR" altLang="en-US" dirty="0"/>
              <a:t> 클래스가 생김</a:t>
            </a:r>
            <a:endParaRPr lang="en-US" altLang="ko-KR" dirty="0"/>
          </a:p>
          <a:p>
            <a:pPr marL="457200" lvl="1" indent="0" fontAlgn="base">
              <a:buNone/>
            </a:pP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4792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708920"/>
            <a:ext cx="50292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59399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Iterator</a:t>
            </a:r>
            <a:r>
              <a:rPr lang="ko-KR" altLang="en-US" dirty="0"/>
              <a:t> 추상화 클래스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Iterator </a:t>
            </a:r>
            <a:r>
              <a:rPr lang="ko-KR" altLang="en-US" dirty="0"/>
              <a:t>추상화 </a:t>
            </a:r>
            <a:r>
              <a:rPr lang="en-US" altLang="ko-KR" dirty="0"/>
              <a:t>class</a:t>
            </a:r>
            <a:r>
              <a:rPr lang="ko-KR" altLang="en-US" dirty="0"/>
              <a:t>는 실제 구현 예시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852936"/>
            <a:ext cx="8162925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02146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/>
              <a:t>iterable</a:t>
            </a:r>
            <a:r>
              <a:rPr lang="ko-KR" altLang="en-US" dirty="0"/>
              <a:t>과 </a:t>
            </a:r>
            <a:r>
              <a:rPr lang="en-US" altLang="ko-KR" dirty="0"/>
              <a:t>iterator</a:t>
            </a:r>
            <a:r>
              <a:rPr lang="ko-KR" altLang="en-US" dirty="0"/>
              <a:t>의 차이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Container </a:t>
            </a:r>
            <a:r>
              <a:rPr lang="ko-KR" altLang="en-US" dirty="0"/>
              <a:t>타입은 반복할 수는 있는</a:t>
            </a:r>
            <a:r>
              <a:rPr lang="en-US" altLang="ko-KR" dirty="0"/>
              <a:t> </a:t>
            </a:r>
            <a:r>
              <a:rPr lang="en-US" altLang="ko-KR" dirty="0" err="1"/>
              <a:t>iterable</a:t>
            </a:r>
            <a:r>
              <a:rPr lang="ko-KR" altLang="en-US" dirty="0"/>
              <a:t>이지만 완전한 </a:t>
            </a:r>
            <a:r>
              <a:rPr lang="en-US" altLang="ko-KR" dirty="0"/>
              <a:t>iterator </a:t>
            </a:r>
            <a:r>
              <a:rPr lang="ko-KR" altLang="en-US" dirty="0"/>
              <a:t>객체가 아님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068960"/>
            <a:ext cx="4323556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12976"/>
            <a:ext cx="4139953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77752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SEQUENCE </a:t>
            </a:r>
            <a:r>
              <a:rPr lang="ko-KR" altLang="en-US" dirty="0"/>
              <a:t>추상 클래스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3230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sequence </a:t>
            </a:r>
            <a:r>
              <a:rPr lang="ko-KR" altLang="en-US" dirty="0"/>
              <a:t>타입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 sequence </a:t>
            </a:r>
            <a:r>
              <a:rPr lang="ko-KR" altLang="en-US" dirty="0"/>
              <a:t>타입 구조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55576" y="4077072"/>
            <a:ext cx="1944216" cy="7920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Sequence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419872" y="3240969"/>
            <a:ext cx="1944216" cy="7920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Immutable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Sequence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419872" y="5085184"/>
            <a:ext cx="1944216" cy="7920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Mutable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Sequence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012160" y="2573288"/>
            <a:ext cx="1944216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str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018854" y="3284984"/>
            <a:ext cx="1944216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 tuple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037516" y="3988296"/>
            <a:ext cx="1944216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bytes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006684" y="4851060"/>
            <a:ext cx="1944216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 list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032040" y="5589240"/>
            <a:ext cx="1944216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bytearray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15" name="꺾인 연결선 14"/>
          <p:cNvCxnSpPr>
            <a:stCxn id="4" idx="3"/>
            <a:endCxn id="7" idx="1"/>
          </p:cNvCxnSpPr>
          <p:nvPr/>
        </p:nvCxnSpPr>
        <p:spPr>
          <a:xfrm flipV="1">
            <a:off x="2699792" y="3637013"/>
            <a:ext cx="720080" cy="83610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4" idx="3"/>
            <a:endCxn id="8" idx="1"/>
          </p:cNvCxnSpPr>
          <p:nvPr/>
        </p:nvCxnSpPr>
        <p:spPr>
          <a:xfrm>
            <a:off x="2699792" y="4473116"/>
            <a:ext cx="720080" cy="100811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7" idx="3"/>
            <a:endCxn id="9" idx="1"/>
          </p:cNvCxnSpPr>
          <p:nvPr/>
        </p:nvCxnSpPr>
        <p:spPr>
          <a:xfrm flipV="1">
            <a:off x="5364088" y="2843288"/>
            <a:ext cx="648072" cy="79372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endCxn id="11" idx="1"/>
          </p:cNvCxnSpPr>
          <p:nvPr/>
        </p:nvCxnSpPr>
        <p:spPr>
          <a:xfrm>
            <a:off x="5364088" y="3649713"/>
            <a:ext cx="673428" cy="60858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7" idx="3"/>
          </p:cNvCxnSpPr>
          <p:nvPr/>
        </p:nvCxnSpPr>
        <p:spPr>
          <a:xfrm>
            <a:off x="5364088" y="3637013"/>
            <a:ext cx="642596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8" idx="3"/>
            <a:endCxn id="12" idx="1"/>
          </p:cNvCxnSpPr>
          <p:nvPr/>
        </p:nvCxnSpPr>
        <p:spPr>
          <a:xfrm flipV="1">
            <a:off x="5364088" y="5121060"/>
            <a:ext cx="642596" cy="36016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8" idx="3"/>
            <a:endCxn id="14" idx="1"/>
          </p:cNvCxnSpPr>
          <p:nvPr/>
        </p:nvCxnSpPr>
        <p:spPr>
          <a:xfrm>
            <a:off x="5364088" y="5481228"/>
            <a:ext cx="667952" cy="37801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0609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sequence </a:t>
            </a:r>
            <a:r>
              <a:rPr lang="ko-KR" altLang="en-US" dirty="0"/>
              <a:t>타입 체크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624312"/>
            <a:ext cx="8229600" cy="868584"/>
          </a:xfrm>
        </p:spPr>
        <p:txBody>
          <a:bodyPr>
            <a:normAutofit lnSpcReduction="10000"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 </a:t>
            </a:r>
            <a:r>
              <a:rPr lang="en-US" altLang="ko-KR" dirty="0" err="1"/>
              <a:t>collections.abc</a:t>
            </a:r>
            <a:r>
              <a:rPr lang="en-US" altLang="ko-KR" dirty="0"/>
              <a:t> </a:t>
            </a:r>
            <a:r>
              <a:rPr lang="ko-KR" altLang="en-US" dirty="0"/>
              <a:t>모듈로 </a:t>
            </a:r>
            <a:r>
              <a:rPr lang="en-US" altLang="ko-KR" dirty="0"/>
              <a:t>sequence </a:t>
            </a:r>
            <a:r>
              <a:rPr lang="ko-KR" altLang="en-US" dirty="0"/>
              <a:t>타입에 대한 체크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4689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388" y="3501008"/>
            <a:ext cx="599122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33423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sequence </a:t>
            </a:r>
            <a:r>
              <a:rPr lang="ko-KR" altLang="en-US" dirty="0"/>
              <a:t>타입 체크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624312"/>
            <a:ext cx="8229600" cy="868584"/>
          </a:xfrm>
        </p:spPr>
        <p:txBody>
          <a:bodyPr>
            <a:normAutofit lnSpcReduction="10000"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 </a:t>
            </a:r>
            <a:r>
              <a:rPr lang="en-US" altLang="ko-KR" dirty="0" err="1"/>
              <a:t>collections.abc</a:t>
            </a:r>
            <a:r>
              <a:rPr lang="en-US" altLang="ko-KR" dirty="0"/>
              <a:t> </a:t>
            </a:r>
            <a:r>
              <a:rPr lang="ko-KR" altLang="en-US" dirty="0"/>
              <a:t>모듈로 </a:t>
            </a:r>
            <a:r>
              <a:rPr lang="en-US" altLang="ko-KR" dirty="0"/>
              <a:t>sequence </a:t>
            </a:r>
            <a:r>
              <a:rPr lang="ko-KR" altLang="en-US" dirty="0"/>
              <a:t>타입에 대한 체크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4392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167" y="2852936"/>
            <a:ext cx="5553075" cy="362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64811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SEQUENCE  </a:t>
            </a:r>
            <a:r>
              <a:rPr lang="ko-KR" altLang="en-US" dirty="0"/>
              <a:t>상속 </a:t>
            </a:r>
            <a:r>
              <a:rPr lang="en-US" altLang="ko-KR" dirty="0"/>
              <a:t>class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29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677679"/>
              </p:ext>
            </p:extLst>
          </p:nvPr>
        </p:nvGraphicFramePr>
        <p:xfrm>
          <a:off x="755576" y="1916834"/>
          <a:ext cx="7848872" cy="4464492"/>
        </p:xfrm>
        <a:graphic>
          <a:graphicData uri="http://schemas.openxmlformats.org/drawingml/2006/table">
            <a:tbl>
              <a:tblPr/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2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ABC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Inherits from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Abstract Methods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effectLst/>
                        </a:rPr>
                        <a:t>Mixin</a:t>
                      </a:r>
                      <a:r>
                        <a:rPr lang="en-US" sz="1200" dirty="0">
                          <a:effectLst/>
                        </a:rPr>
                        <a:t> Methods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69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rgbClr val="6363BB"/>
                          </a:solidFill>
                          <a:effectLst/>
                        </a:rPr>
                        <a:t>Container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effectLst/>
                        </a:rPr>
                        <a:t> 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__contains__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>
                          <a:effectLst/>
                        </a:rPr>
                        <a:t> 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269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rgbClr val="6363BB"/>
                          </a:solidFill>
                          <a:effectLst/>
                        </a:rPr>
                        <a:t>Iterable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effectLst/>
                        </a:rPr>
                        <a:t> 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__</a:t>
                      </a:r>
                      <a:r>
                        <a:rPr lang="en-US" sz="1200" dirty="0" err="1">
                          <a:effectLst/>
                        </a:rPr>
                        <a:t>iter</a:t>
                      </a:r>
                      <a:r>
                        <a:rPr lang="en-US" sz="1200" dirty="0">
                          <a:effectLst/>
                        </a:rPr>
                        <a:t>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>
                          <a:effectLst/>
                        </a:rPr>
                        <a:t> 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69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rgbClr val="6363BB"/>
                          </a:solidFill>
                          <a:effectLst/>
                        </a:rPr>
                        <a:t>Sized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effectLst/>
                        </a:rPr>
                        <a:t> 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__</a:t>
                      </a:r>
                      <a:r>
                        <a:rPr lang="en-US" sz="1200" dirty="0" err="1">
                          <a:effectLst/>
                        </a:rPr>
                        <a:t>len</a:t>
                      </a:r>
                      <a:r>
                        <a:rPr lang="en-US" sz="1200" dirty="0">
                          <a:effectLst/>
                        </a:rPr>
                        <a:t>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>
                          <a:effectLst/>
                        </a:rPr>
                        <a:t> 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269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rgbClr val="6363BB"/>
                          </a:solidFill>
                          <a:effectLst/>
                        </a:rPr>
                        <a:t>Callable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effectLst/>
                        </a:rPr>
                        <a:t> 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__call__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>
                          <a:effectLst/>
                        </a:rPr>
                        <a:t> 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97211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rgbClr val="6363BB"/>
                          </a:solidFill>
                          <a:effectLst/>
                        </a:rPr>
                        <a:t>Sequence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rgbClr val="6363BB"/>
                          </a:solidFill>
                          <a:effectLst/>
                        </a:rPr>
                        <a:t>Sized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endParaRPr lang="en-US" sz="1200" dirty="0">
                        <a:effectLst/>
                      </a:endParaRPr>
                    </a:p>
                    <a:p>
                      <a:pPr algn="ctr"/>
                      <a:r>
                        <a:rPr lang="en-US" sz="1200" u="none" strike="noStrike" dirty="0" err="1">
                          <a:solidFill>
                            <a:srgbClr val="6363BB"/>
                          </a:solidFill>
                          <a:effectLst/>
                        </a:rPr>
                        <a:t>Iterable</a:t>
                      </a:r>
                      <a:r>
                        <a:rPr lang="en-US" sz="1200" dirty="0">
                          <a:effectLst/>
                        </a:rPr>
                        <a:t>,</a:t>
                      </a:r>
                    </a:p>
                    <a:p>
                      <a:pPr algn="ctr"/>
                      <a:r>
                        <a:rPr lang="en-US" sz="1200" u="none" strike="noStrike" dirty="0">
                          <a:solidFill>
                            <a:srgbClr val="6363BB"/>
                          </a:solidFill>
                          <a:effectLst/>
                        </a:rPr>
                        <a:t>Container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__</a:t>
                      </a:r>
                      <a:r>
                        <a:rPr lang="en-US" sz="1200" dirty="0" err="1">
                          <a:effectLst/>
                        </a:rPr>
                        <a:t>getitem</a:t>
                      </a:r>
                      <a:r>
                        <a:rPr lang="en-US" sz="1200" dirty="0">
                          <a:effectLst/>
                        </a:rPr>
                        <a:t>__, </a:t>
                      </a:r>
                    </a:p>
                    <a:p>
                      <a:pPr algn="ctr"/>
                      <a:r>
                        <a:rPr lang="en-US" sz="1200" dirty="0">
                          <a:effectLst/>
                        </a:rPr>
                        <a:t>__</a:t>
                      </a:r>
                      <a:r>
                        <a:rPr lang="en-US" sz="1200" dirty="0" err="1">
                          <a:effectLst/>
                        </a:rPr>
                        <a:t>len</a:t>
                      </a:r>
                      <a:r>
                        <a:rPr lang="en-US" sz="1200" dirty="0">
                          <a:effectLst/>
                        </a:rPr>
                        <a:t>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  __contains__, </a:t>
                      </a:r>
                    </a:p>
                    <a:p>
                      <a:pPr algn="l"/>
                      <a:r>
                        <a:rPr lang="en-US" sz="1200" dirty="0">
                          <a:effectLst/>
                        </a:rPr>
                        <a:t>  __</a:t>
                      </a:r>
                      <a:r>
                        <a:rPr lang="en-US" sz="1200" dirty="0" err="1">
                          <a:effectLst/>
                        </a:rPr>
                        <a:t>iter</a:t>
                      </a:r>
                      <a:r>
                        <a:rPr lang="en-US" sz="1200" dirty="0">
                          <a:effectLst/>
                        </a:rPr>
                        <a:t>__, </a:t>
                      </a:r>
                    </a:p>
                    <a:p>
                      <a:pPr algn="l"/>
                      <a:r>
                        <a:rPr lang="en-US" sz="1200" dirty="0">
                          <a:effectLst/>
                        </a:rPr>
                        <a:t>  __reversed__, </a:t>
                      </a:r>
                    </a:p>
                    <a:p>
                      <a:pPr algn="l"/>
                      <a:r>
                        <a:rPr lang="en-US" sz="1200" dirty="0">
                          <a:effectLst/>
                        </a:rPr>
                        <a:t>  index, </a:t>
                      </a:r>
                    </a:p>
                    <a:p>
                      <a:pPr algn="l"/>
                      <a:r>
                        <a:rPr lang="en-US" sz="1200" dirty="0">
                          <a:effectLst/>
                        </a:rPr>
                        <a:t>  and count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76461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rgbClr val="6363BB"/>
                          </a:solidFill>
                          <a:effectLst/>
                        </a:rPr>
                        <a:t>MutableSequence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rgbClr val="6363BB"/>
                          </a:solidFill>
                          <a:effectLst/>
                        </a:rPr>
                        <a:t>Sequence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__</a:t>
                      </a:r>
                      <a:r>
                        <a:rPr lang="en-US" sz="1200" dirty="0" err="1">
                          <a:effectLst/>
                        </a:rPr>
                        <a:t>getitem</a:t>
                      </a:r>
                      <a:r>
                        <a:rPr lang="en-US" sz="1200" dirty="0">
                          <a:effectLst/>
                        </a:rPr>
                        <a:t>__,</a:t>
                      </a:r>
                    </a:p>
                    <a:p>
                      <a:pPr algn="ctr"/>
                      <a:r>
                        <a:rPr lang="en-US" sz="1200" dirty="0">
                          <a:effectLst/>
                        </a:rPr>
                        <a:t> __</a:t>
                      </a:r>
                      <a:r>
                        <a:rPr lang="en-US" sz="1200" dirty="0" err="1">
                          <a:effectLst/>
                        </a:rPr>
                        <a:t>setitem</a:t>
                      </a:r>
                      <a:r>
                        <a:rPr lang="en-US" sz="1200" dirty="0">
                          <a:effectLst/>
                        </a:rPr>
                        <a:t>__,</a:t>
                      </a:r>
                    </a:p>
                    <a:p>
                      <a:pPr algn="ctr"/>
                      <a:r>
                        <a:rPr lang="en-US" sz="1200" dirty="0">
                          <a:effectLst/>
                        </a:rPr>
                        <a:t>__</a:t>
                      </a:r>
                      <a:r>
                        <a:rPr lang="en-US" sz="1200" dirty="0" err="1">
                          <a:effectLst/>
                        </a:rPr>
                        <a:t>delitem</a:t>
                      </a:r>
                      <a:r>
                        <a:rPr lang="en-US" sz="1200" dirty="0">
                          <a:effectLst/>
                        </a:rPr>
                        <a:t>__, </a:t>
                      </a:r>
                    </a:p>
                    <a:p>
                      <a:pPr algn="ctr"/>
                      <a:r>
                        <a:rPr lang="en-US" sz="1200" dirty="0">
                          <a:effectLst/>
                        </a:rPr>
                        <a:t>__</a:t>
                      </a:r>
                      <a:r>
                        <a:rPr lang="en-US" sz="1200" dirty="0" err="1">
                          <a:effectLst/>
                        </a:rPr>
                        <a:t>len</a:t>
                      </a:r>
                      <a:r>
                        <a:rPr lang="en-US" sz="1200" dirty="0">
                          <a:effectLst/>
                        </a:rPr>
                        <a:t>__,</a:t>
                      </a:r>
                    </a:p>
                    <a:p>
                      <a:pPr algn="ctr"/>
                      <a:r>
                        <a:rPr lang="en-US" sz="1200" dirty="0">
                          <a:effectLst/>
                        </a:rPr>
                        <a:t>insert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  Inherited </a:t>
                      </a:r>
                      <a:r>
                        <a:rPr lang="en-US" sz="1200" u="none" strike="noStrike" dirty="0">
                          <a:solidFill>
                            <a:srgbClr val="6363BB"/>
                          </a:solidFill>
                          <a:effectLst/>
                        </a:rPr>
                        <a:t>Sequence </a:t>
                      </a:r>
                      <a:r>
                        <a:rPr lang="en-US" sz="1200" dirty="0">
                          <a:effectLst/>
                        </a:rPr>
                        <a:t>methods and</a:t>
                      </a:r>
                    </a:p>
                    <a:p>
                      <a:pPr algn="l"/>
                      <a:r>
                        <a:rPr lang="en-US" sz="1200" dirty="0">
                          <a:effectLst/>
                        </a:rPr>
                        <a:t>  append, reverse, extend, </a:t>
                      </a:r>
                    </a:p>
                    <a:p>
                      <a:pPr algn="l"/>
                      <a:r>
                        <a:rPr lang="en-US" sz="1200" dirty="0">
                          <a:effectLst/>
                        </a:rPr>
                        <a:t>  </a:t>
                      </a:r>
                      <a:r>
                        <a:rPr lang="en-US" sz="1200" dirty="0" err="1">
                          <a:effectLst/>
                        </a:rPr>
                        <a:t>pop,remove</a:t>
                      </a:r>
                      <a:r>
                        <a:rPr lang="en-US" sz="1200" dirty="0">
                          <a:effectLst/>
                        </a:rPr>
                        <a:t>, and __</a:t>
                      </a:r>
                      <a:r>
                        <a:rPr lang="en-US" sz="1200" dirty="0" err="1">
                          <a:effectLst/>
                        </a:rPr>
                        <a:t>iadd</a:t>
                      </a:r>
                      <a:r>
                        <a:rPr lang="en-US" sz="1200" dirty="0">
                          <a:effectLst/>
                        </a:rPr>
                        <a:t>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4475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rgbClr val="6363BB"/>
                          </a:solidFill>
                          <a:effectLst/>
                        </a:rPr>
                        <a:t>ByteString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rgbClr val="6363BB"/>
                          </a:solidFill>
                          <a:effectLst/>
                        </a:rPr>
                        <a:t>Sequence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__</a:t>
                      </a:r>
                      <a:r>
                        <a:rPr lang="en-US" sz="1200" dirty="0" err="1">
                          <a:effectLst/>
                        </a:rPr>
                        <a:t>getitem</a:t>
                      </a:r>
                      <a:r>
                        <a:rPr lang="en-US" sz="1200" dirty="0">
                          <a:effectLst/>
                        </a:rPr>
                        <a:t>__, </a:t>
                      </a:r>
                    </a:p>
                    <a:p>
                      <a:pPr algn="ctr"/>
                      <a:r>
                        <a:rPr lang="en-US" sz="1200" dirty="0">
                          <a:effectLst/>
                        </a:rPr>
                        <a:t>__</a:t>
                      </a:r>
                      <a:r>
                        <a:rPr lang="en-US" sz="1200" dirty="0" err="1">
                          <a:effectLst/>
                        </a:rPr>
                        <a:t>len</a:t>
                      </a:r>
                      <a:r>
                        <a:rPr lang="en-US" sz="1200" dirty="0">
                          <a:effectLst/>
                        </a:rPr>
                        <a:t>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  Inherited </a:t>
                      </a:r>
                      <a:r>
                        <a:rPr lang="en-US" sz="1200" u="none" strike="noStrike" dirty="0">
                          <a:solidFill>
                            <a:srgbClr val="6363BB"/>
                          </a:solidFill>
                          <a:effectLst/>
                        </a:rPr>
                        <a:t>Sequence</a:t>
                      </a:r>
                      <a:r>
                        <a:rPr lang="en-US" sz="12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methods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2669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Number </a:t>
            </a:r>
            <a:r>
              <a:rPr lang="ko-KR" altLang="en-US" dirty="0"/>
              <a:t>추상 클래스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1057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Sequence </a:t>
            </a:r>
            <a:r>
              <a:rPr lang="ko-KR" altLang="en-US" dirty="0"/>
              <a:t>타입 </a:t>
            </a:r>
            <a:r>
              <a:rPr lang="en-US" altLang="ko-KR" dirty="0"/>
              <a:t>class diagram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Sequence </a:t>
            </a:r>
            <a:r>
              <a:rPr lang="ko-KR" altLang="en-US" dirty="0"/>
              <a:t>타입에</a:t>
            </a:r>
            <a:r>
              <a:rPr lang="en-US" altLang="ko-KR" dirty="0"/>
              <a:t> </a:t>
            </a:r>
            <a:r>
              <a:rPr lang="ko-KR" altLang="en-US" dirty="0"/>
              <a:t>대한 </a:t>
            </a:r>
            <a:r>
              <a:rPr lang="en-US" altLang="ko-KR" dirty="0"/>
              <a:t>class diagram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4802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645024"/>
            <a:ext cx="548640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796136" y="6021288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Fluent python </a:t>
            </a:r>
            <a:r>
              <a:rPr lang="ko-KR" altLang="en-US" dirty="0"/>
              <a:t>참조</a:t>
            </a:r>
          </a:p>
        </p:txBody>
      </p:sp>
    </p:spTree>
    <p:extLst>
      <p:ext uri="{BB962C8B-B14F-4D97-AF65-F5344CB8AC3E}">
        <p14:creationId xmlns:p14="http://schemas.microsoft.com/office/powerpoint/2010/main" val="26036358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Sequence </a:t>
            </a:r>
            <a:r>
              <a:rPr lang="ko-KR" altLang="en-US" dirty="0"/>
              <a:t>타입 상속관계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 fontScale="92500"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Sized, </a:t>
            </a:r>
            <a:r>
              <a:rPr lang="en-US" altLang="ko-KR" dirty="0" err="1"/>
              <a:t>Iterabel</a:t>
            </a:r>
            <a:r>
              <a:rPr lang="en-US" altLang="ko-KR" dirty="0"/>
              <a:t>, Container</a:t>
            </a:r>
            <a:r>
              <a:rPr lang="ko-KR" altLang="en-US" dirty="0"/>
              <a:t>를 기본으로 상속해서 </a:t>
            </a:r>
            <a:r>
              <a:rPr lang="en-US" altLang="ko-KR" dirty="0"/>
              <a:t>{'__</a:t>
            </a:r>
            <a:r>
              <a:rPr lang="en-US" altLang="ko-KR" dirty="0" err="1"/>
              <a:t>iter</a:t>
            </a:r>
            <a:r>
              <a:rPr lang="en-US" altLang="ko-KR" dirty="0"/>
              <a:t>__', '__</a:t>
            </a:r>
            <a:r>
              <a:rPr lang="en-US" altLang="ko-KR" dirty="0" err="1"/>
              <a:t>len</a:t>
            </a:r>
            <a:r>
              <a:rPr lang="en-US" altLang="ko-KR" dirty="0"/>
              <a:t>__', '__contains__'}  </a:t>
            </a:r>
            <a:r>
              <a:rPr lang="ko-KR" altLang="en-US" dirty="0" err="1"/>
              <a:t>메소드를</a:t>
            </a:r>
            <a:r>
              <a:rPr lang="ko-KR" altLang="en-US" dirty="0"/>
              <a:t> 구현</a:t>
            </a:r>
            <a:endParaRPr lang="en-US" altLang="ko-KR" dirty="0"/>
          </a:p>
          <a:p>
            <a:pPr marL="457200" lvl="1" indent="0" fontAlgn="base">
              <a:buNone/>
            </a:pP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409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902877"/>
            <a:ext cx="4124325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44623" y="5157192"/>
            <a:ext cx="77048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(&lt;class '</a:t>
            </a:r>
            <a:r>
              <a:rPr lang="en-US" altLang="ko-KR" dirty="0" err="1"/>
              <a:t>collections.abc.Sized</a:t>
            </a:r>
            <a:r>
              <a:rPr lang="en-US" altLang="ko-KR" dirty="0"/>
              <a:t>'&gt;, &lt;class '</a:t>
            </a:r>
            <a:r>
              <a:rPr lang="en-US" altLang="ko-KR" dirty="0" err="1"/>
              <a:t>collections.abc.Iterable</a:t>
            </a:r>
            <a:r>
              <a:rPr lang="en-US" altLang="ko-KR" dirty="0"/>
              <a:t>'&gt;, &lt;class '</a:t>
            </a:r>
            <a:r>
              <a:rPr lang="en-US" altLang="ko-KR" dirty="0" err="1"/>
              <a:t>collections.abc.Container</a:t>
            </a:r>
            <a:r>
              <a:rPr lang="en-US" altLang="ko-KR" dirty="0"/>
              <a:t>'&gt;) </a:t>
            </a:r>
          </a:p>
          <a:p>
            <a:r>
              <a:rPr lang="en-US" altLang="ko-KR" dirty="0"/>
              <a:t>{'__</a:t>
            </a:r>
            <a:r>
              <a:rPr lang="en-US" altLang="ko-KR" dirty="0" err="1"/>
              <a:t>iter</a:t>
            </a:r>
            <a:r>
              <a:rPr lang="en-US" altLang="ko-KR" dirty="0"/>
              <a:t>__', '__</a:t>
            </a:r>
            <a:r>
              <a:rPr lang="en-US" altLang="ko-KR" dirty="0" err="1"/>
              <a:t>len</a:t>
            </a:r>
            <a:r>
              <a:rPr lang="en-US" altLang="ko-KR" dirty="0"/>
              <a:t>__', '__contains__'} </a:t>
            </a:r>
          </a:p>
          <a:p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60979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Sequence </a:t>
            </a:r>
            <a:r>
              <a:rPr lang="ko-KR" altLang="en-US" dirty="0"/>
              <a:t>타입 </a:t>
            </a:r>
            <a:r>
              <a:rPr lang="ko-KR" altLang="en-US" dirty="0" err="1"/>
              <a:t>내부메소드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Sequence </a:t>
            </a:r>
            <a:r>
              <a:rPr lang="ko-KR" altLang="en-US" dirty="0"/>
              <a:t>타입 내부에 </a:t>
            </a:r>
            <a:r>
              <a:rPr lang="ko-KR" altLang="en-US" dirty="0" err="1"/>
              <a:t>스페셜</a:t>
            </a:r>
            <a:r>
              <a:rPr lang="ko-KR" altLang="en-US" dirty="0"/>
              <a:t> </a:t>
            </a:r>
            <a:r>
              <a:rPr lang="ko-KR" altLang="en-US" dirty="0" err="1"/>
              <a:t>메소드가</a:t>
            </a:r>
            <a:r>
              <a:rPr lang="ko-KR" altLang="en-US" dirty="0"/>
              <a:t> 구현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427984" y="3281382"/>
            <a:ext cx="43204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(&lt;class '</a:t>
            </a:r>
            <a:r>
              <a:rPr lang="en-US" altLang="ko-KR" dirty="0" err="1"/>
              <a:t>collections.abc.Sized</a:t>
            </a:r>
            <a:r>
              <a:rPr lang="en-US" altLang="ko-KR" dirty="0"/>
              <a:t>'&gt;, &lt;class '</a:t>
            </a:r>
            <a:r>
              <a:rPr lang="en-US" altLang="ko-KR" dirty="0" err="1"/>
              <a:t>collections.abc.Iterable</a:t>
            </a:r>
            <a:r>
              <a:rPr lang="en-US" altLang="ko-KR" dirty="0"/>
              <a:t>'&gt;, &lt;class '</a:t>
            </a:r>
            <a:r>
              <a:rPr lang="en-US" altLang="ko-KR" dirty="0" err="1"/>
              <a:t>collections.abc.Container</a:t>
            </a:r>
            <a:r>
              <a:rPr lang="en-US" altLang="ko-KR" dirty="0"/>
              <a:t>'&gt;)</a:t>
            </a:r>
          </a:p>
          <a:p>
            <a:r>
              <a:rPr lang="en-US" altLang="ko-KR" dirty="0"/>
              <a:t>{'count', 'index', '__reversed__', '__</a:t>
            </a:r>
            <a:r>
              <a:rPr lang="en-US" altLang="ko-KR" dirty="0" err="1"/>
              <a:t>getitem</a:t>
            </a:r>
            <a:r>
              <a:rPr lang="en-US" altLang="ko-KR" dirty="0"/>
              <a:t>__', '__</a:t>
            </a:r>
            <a:r>
              <a:rPr lang="en-US" altLang="ko-KR" dirty="0" err="1"/>
              <a:t>iter</a:t>
            </a:r>
            <a:r>
              <a:rPr lang="en-US" altLang="ko-KR" dirty="0"/>
              <a:t>__', '__contains__'}</a:t>
            </a:r>
          </a:p>
          <a:p>
            <a:endParaRPr lang="en-US" altLang="ko-KR" dirty="0"/>
          </a:p>
        </p:txBody>
      </p:sp>
      <p:pic>
        <p:nvPicPr>
          <p:cNvPr id="414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852936"/>
            <a:ext cx="3657600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79273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MAPPING </a:t>
            </a:r>
            <a:r>
              <a:rPr lang="ko-KR" altLang="en-US" dirty="0"/>
              <a:t>추상 클래스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4434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Mapping/set </a:t>
            </a:r>
            <a:r>
              <a:rPr lang="ko-KR" altLang="en-US" dirty="0"/>
              <a:t>타입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Mapping/set </a:t>
            </a:r>
            <a:r>
              <a:rPr lang="ko-KR" altLang="en-US" dirty="0"/>
              <a:t>타입 구조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835696" y="2844925"/>
            <a:ext cx="1944216" cy="7920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Mapping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835696" y="5085184"/>
            <a:ext cx="1944216" cy="7920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Set types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572000" y="2970339"/>
            <a:ext cx="1944216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  </a:t>
            </a:r>
            <a:r>
              <a:rPr lang="en-US" altLang="ko-KR" dirty="0" err="1">
                <a:solidFill>
                  <a:schemeClr val="tx1"/>
                </a:solidFill>
              </a:rPr>
              <a:t>dict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572000" y="4851060"/>
            <a:ext cx="1944216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 set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572000" y="5589240"/>
            <a:ext cx="1944216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frozenset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27" name="꺾인 연결선 26"/>
          <p:cNvCxnSpPr>
            <a:stCxn id="8" idx="3"/>
            <a:endCxn id="12" idx="1"/>
          </p:cNvCxnSpPr>
          <p:nvPr/>
        </p:nvCxnSpPr>
        <p:spPr>
          <a:xfrm flipV="1">
            <a:off x="3779912" y="5121060"/>
            <a:ext cx="792088" cy="36016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8" idx="3"/>
            <a:endCxn id="14" idx="1"/>
          </p:cNvCxnSpPr>
          <p:nvPr/>
        </p:nvCxnSpPr>
        <p:spPr>
          <a:xfrm>
            <a:off x="3779912" y="5481228"/>
            <a:ext cx="792088" cy="37801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7" idx="3"/>
            <a:endCxn id="9" idx="1"/>
          </p:cNvCxnSpPr>
          <p:nvPr/>
        </p:nvCxnSpPr>
        <p:spPr>
          <a:xfrm flipV="1">
            <a:off x="3779912" y="3240339"/>
            <a:ext cx="792088" cy="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9007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mapping </a:t>
            </a:r>
            <a:r>
              <a:rPr lang="ko-KR" altLang="en-US" dirty="0"/>
              <a:t>타입 체크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624312"/>
            <a:ext cx="8229600" cy="868584"/>
          </a:xfrm>
        </p:spPr>
        <p:txBody>
          <a:bodyPr>
            <a:normAutofit lnSpcReduction="10000"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 </a:t>
            </a:r>
            <a:r>
              <a:rPr lang="en-US" altLang="ko-KR" dirty="0" err="1"/>
              <a:t>collections.abc</a:t>
            </a:r>
            <a:r>
              <a:rPr lang="en-US" altLang="ko-KR" dirty="0"/>
              <a:t> </a:t>
            </a:r>
            <a:r>
              <a:rPr lang="ko-KR" altLang="en-US" dirty="0"/>
              <a:t>모듈로 </a:t>
            </a:r>
            <a:r>
              <a:rPr lang="en-US" altLang="ko-KR" dirty="0"/>
              <a:t>mapping </a:t>
            </a:r>
            <a:r>
              <a:rPr lang="ko-KR" altLang="en-US" dirty="0"/>
              <a:t>타입에 대한 체크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35</a:t>
            </a:fld>
            <a:endParaRPr lang="ko-KR" altLang="en-US"/>
          </a:p>
        </p:txBody>
      </p:sp>
      <p:pic>
        <p:nvPicPr>
          <p:cNvPr id="4403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122" y="3456586"/>
            <a:ext cx="5838825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37333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set/</a:t>
            </a:r>
            <a:r>
              <a:rPr lang="en-US" altLang="ko-KR" dirty="0" err="1"/>
              <a:t>frozenset</a:t>
            </a:r>
            <a:r>
              <a:rPr lang="en-US" altLang="ko-KR" dirty="0"/>
              <a:t> </a:t>
            </a:r>
            <a:r>
              <a:rPr lang="ko-KR" altLang="en-US" dirty="0"/>
              <a:t>타입 체크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624312"/>
            <a:ext cx="8229600" cy="868584"/>
          </a:xfrm>
        </p:spPr>
        <p:txBody>
          <a:bodyPr>
            <a:normAutofit lnSpcReduction="10000"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 </a:t>
            </a:r>
            <a:r>
              <a:rPr lang="en-US" altLang="ko-KR" dirty="0" err="1"/>
              <a:t>collections.abc</a:t>
            </a:r>
            <a:r>
              <a:rPr lang="en-US" altLang="ko-KR" dirty="0"/>
              <a:t> </a:t>
            </a:r>
            <a:r>
              <a:rPr lang="ko-KR" altLang="en-US" dirty="0"/>
              <a:t>모듈로 </a:t>
            </a:r>
            <a:r>
              <a:rPr lang="en-US" altLang="ko-KR" dirty="0"/>
              <a:t>set/</a:t>
            </a:r>
            <a:r>
              <a:rPr lang="en-US" altLang="ko-KR" dirty="0" err="1"/>
              <a:t>frozenset</a:t>
            </a:r>
            <a:r>
              <a:rPr lang="en-US" altLang="ko-KR" dirty="0"/>
              <a:t> </a:t>
            </a:r>
            <a:r>
              <a:rPr lang="ko-KR" altLang="en-US" dirty="0"/>
              <a:t>타입에 대한 체크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36</a:t>
            </a:fld>
            <a:endParaRPr lang="ko-KR" altLang="en-US"/>
          </a:p>
        </p:txBody>
      </p:sp>
      <p:pic>
        <p:nvPicPr>
          <p:cNvPr id="4413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852936"/>
            <a:ext cx="5857875" cy="3624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08527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MAPPING </a:t>
            </a:r>
            <a:r>
              <a:rPr lang="ko-KR" altLang="en-US" dirty="0"/>
              <a:t>모듈 관계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37</a:t>
            </a:fld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469734"/>
              </p:ext>
            </p:extLst>
          </p:nvPr>
        </p:nvGraphicFramePr>
        <p:xfrm>
          <a:off x="755576" y="1772816"/>
          <a:ext cx="7848872" cy="4691810"/>
        </p:xfrm>
        <a:graphic>
          <a:graphicData uri="http://schemas.openxmlformats.org/drawingml/2006/table">
            <a:tbl>
              <a:tblPr/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45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ABC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Inherits from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Abstract </a:t>
                      </a:r>
                    </a:p>
                    <a:p>
                      <a:pPr algn="ctr"/>
                      <a:r>
                        <a:rPr lang="en-US" sz="1600" dirty="0">
                          <a:effectLst/>
                        </a:rPr>
                        <a:t>Methods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effectLst/>
                        </a:rPr>
                        <a:t>Mixin</a:t>
                      </a:r>
                      <a:r>
                        <a:rPr lang="en-US" sz="1600" dirty="0">
                          <a:effectLst/>
                        </a:rPr>
                        <a:t> Methods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2023">
                <a:tc>
                  <a:txBody>
                    <a:bodyPr/>
                    <a:lstStyle/>
                    <a:p>
                      <a:pPr algn="ctr"/>
                      <a:r>
                        <a:rPr lang="en-US" sz="1600" u="none" strike="noStrike" dirty="0">
                          <a:solidFill>
                            <a:srgbClr val="6363BB"/>
                          </a:solidFill>
                          <a:effectLst/>
                        </a:rPr>
                        <a:t>Mapping</a:t>
                      </a:r>
                      <a:endParaRPr lang="en-US" sz="16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none" strike="noStrike" dirty="0">
                          <a:solidFill>
                            <a:srgbClr val="6363BB"/>
                          </a:solidFill>
                          <a:effectLst/>
                        </a:rPr>
                        <a:t>Sized</a:t>
                      </a:r>
                      <a:r>
                        <a:rPr lang="en-US" sz="1600" dirty="0">
                          <a:effectLst/>
                        </a:rPr>
                        <a:t>, </a:t>
                      </a:r>
                    </a:p>
                    <a:p>
                      <a:pPr algn="ctr"/>
                      <a:r>
                        <a:rPr lang="en-US" sz="1600" u="none" strike="noStrike" dirty="0" err="1">
                          <a:solidFill>
                            <a:srgbClr val="6363BB"/>
                          </a:solidFill>
                          <a:effectLst/>
                        </a:rPr>
                        <a:t>Iterable</a:t>
                      </a:r>
                      <a:r>
                        <a:rPr lang="en-US" sz="1600" dirty="0">
                          <a:effectLst/>
                        </a:rPr>
                        <a:t>,</a:t>
                      </a:r>
                    </a:p>
                    <a:p>
                      <a:pPr algn="ctr"/>
                      <a:r>
                        <a:rPr lang="en-US" sz="1600" u="none" strike="noStrike" dirty="0">
                          <a:solidFill>
                            <a:srgbClr val="6363BB"/>
                          </a:solidFill>
                          <a:effectLst/>
                        </a:rPr>
                        <a:t>Container</a:t>
                      </a:r>
                      <a:endParaRPr lang="en-US" sz="16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__</a:t>
                      </a:r>
                      <a:r>
                        <a:rPr lang="en-US" sz="1600" dirty="0" err="1">
                          <a:effectLst/>
                        </a:rPr>
                        <a:t>getitem</a:t>
                      </a:r>
                      <a:r>
                        <a:rPr lang="en-US" sz="1600" dirty="0">
                          <a:effectLst/>
                        </a:rPr>
                        <a:t>__,</a:t>
                      </a:r>
                    </a:p>
                    <a:p>
                      <a:pPr algn="ctr"/>
                      <a:r>
                        <a:rPr lang="en-US" sz="1600" dirty="0">
                          <a:effectLst/>
                        </a:rPr>
                        <a:t> __</a:t>
                      </a:r>
                      <a:r>
                        <a:rPr lang="en-US" sz="1600" dirty="0" err="1">
                          <a:effectLst/>
                        </a:rPr>
                        <a:t>iter</a:t>
                      </a:r>
                      <a:r>
                        <a:rPr lang="en-US" sz="1600" dirty="0">
                          <a:effectLst/>
                        </a:rPr>
                        <a:t>__,</a:t>
                      </a:r>
                    </a:p>
                    <a:p>
                      <a:pPr algn="ctr"/>
                      <a:r>
                        <a:rPr lang="en-US" sz="1600" dirty="0">
                          <a:effectLst/>
                        </a:rPr>
                        <a:t>__</a:t>
                      </a:r>
                      <a:r>
                        <a:rPr lang="en-US" sz="1600" dirty="0" err="1">
                          <a:effectLst/>
                        </a:rPr>
                        <a:t>len</a:t>
                      </a:r>
                      <a:r>
                        <a:rPr lang="en-US" sz="1600" dirty="0">
                          <a:effectLst/>
                        </a:rPr>
                        <a:t>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  __contains__, </a:t>
                      </a:r>
                    </a:p>
                    <a:p>
                      <a:pPr algn="l"/>
                      <a:r>
                        <a:rPr lang="en-US" sz="1600" dirty="0">
                          <a:effectLst/>
                        </a:rPr>
                        <a:t>  keys,</a:t>
                      </a:r>
                    </a:p>
                    <a:p>
                      <a:pPr algn="l"/>
                      <a:r>
                        <a:rPr lang="en-US" sz="1600" dirty="0">
                          <a:effectLst/>
                        </a:rPr>
                        <a:t>  items, </a:t>
                      </a:r>
                    </a:p>
                    <a:p>
                      <a:pPr algn="l"/>
                      <a:r>
                        <a:rPr lang="en-US" sz="1600" dirty="0">
                          <a:effectLst/>
                        </a:rPr>
                        <a:t>  values, </a:t>
                      </a:r>
                    </a:p>
                    <a:p>
                      <a:pPr algn="l"/>
                      <a:r>
                        <a:rPr lang="en-US" sz="1600" dirty="0">
                          <a:effectLst/>
                        </a:rPr>
                        <a:t>  get,</a:t>
                      </a:r>
                    </a:p>
                    <a:p>
                      <a:pPr algn="l"/>
                      <a:r>
                        <a:rPr lang="en-US" sz="1600" dirty="0">
                          <a:effectLst/>
                        </a:rPr>
                        <a:t>  __</a:t>
                      </a:r>
                      <a:r>
                        <a:rPr lang="en-US" sz="1600" dirty="0" err="1">
                          <a:effectLst/>
                        </a:rPr>
                        <a:t>eq</a:t>
                      </a:r>
                      <a:r>
                        <a:rPr lang="en-US" sz="1600" dirty="0">
                          <a:effectLst/>
                        </a:rPr>
                        <a:t>__, </a:t>
                      </a:r>
                    </a:p>
                    <a:p>
                      <a:pPr algn="l"/>
                      <a:r>
                        <a:rPr lang="en-US" sz="1600" baseline="0" dirty="0">
                          <a:effectLst/>
                        </a:rPr>
                        <a:t>  </a:t>
                      </a:r>
                      <a:r>
                        <a:rPr lang="en-US" sz="1600" dirty="0">
                          <a:effectLst/>
                        </a:rPr>
                        <a:t> __ne__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5952">
                <a:tc>
                  <a:txBody>
                    <a:bodyPr/>
                    <a:lstStyle/>
                    <a:p>
                      <a:pPr algn="ctr"/>
                      <a:r>
                        <a:rPr lang="en-US" sz="1600" u="none" strike="noStrike" dirty="0" err="1">
                          <a:solidFill>
                            <a:srgbClr val="6363BB"/>
                          </a:solidFill>
                          <a:effectLst/>
                        </a:rPr>
                        <a:t>MutableMapping</a:t>
                      </a:r>
                      <a:endParaRPr lang="en-US" sz="16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none" strike="noStrike" dirty="0">
                          <a:solidFill>
                            <a:srgbClr val="6363BB"/>
                          </a:solidFill>
                          <a:effectLst/>
                        </a:rPr>
                        <a:t>Mapping</a:t>
                      </a:r>
                      <a:endParaRPr lang="en-US" sz="16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effectLst/>
                        </a:rPr>
                        <a:t>__getitem__, </a:t>
                      </a:r>
                    </a:p>
                    <a:p>
                      <a:pPr algn="ctr"/>
                      <a:r>
                        <a:rPr lang="pt-BR" sz="1600" dirty="0">
                          <a:effectLst/>
                        </a:rPr>
                        <a:t>__setitem__,</a:t>
                      </a:r>
                    </a:p>
                    <a:p>
                      <a:pPr algn="ctr"/>
                      <a:r>
                        <a:rPr lang="pt-BR" sz="1600" dirty="0">
                          <a:effectLst/>
                        </a:rPr>
                        <a:t>__delitem__,</a:t>
                      </a:r>
                    </a:p>
                    <a:p>
                      <a:pPr algn="ctr"/>
                      <a:r>
                        <a:rPr lang="pt-BR" sz="1600" dirty="0">
                          <a:effectLst/>
                        </a:rPr>
                        <a:t> __iter__,</a:t>
                      </a:r>
                    </a:p>
                    <a:p>
                      <a:pPr algn="ctr"/>
                      <a:r>
                        <a:rPr lang="pt-BR" sz="1600" dirty="0">
                          <a:effectLst/>
                        </a:rPr>
                        <a:t>__len__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  Inherited </a:t>
                      </a:r>
                      <a:r>
                        <a:rPr lang="en-US" sz="1600" u="none" strike="noStrike" dirty="0">
                          <a:solidFill>
                            <a:srgbClr val="6363BB"/>
                          </a:solidFill>
                          <a:effectLst/>
                        </a:rPr>
                        <a:t>Mapping</a:t>
                      </a:r>
                      <a:r>
                        <a:rPr lang="en-US" sz="1600" dirty="0">
                          <a:effectLst/>
                        </a:rPr>
                        <a:t> </a:t>
                      </a:r>
                    </a:p>
                    <a:p>
                      <a:pPr algn="l"/>
                      <a:r>
                        <a:rPr lang="en-US" sz="1600" dirty="0">
                          <a:effectLst/>
                        </a:rPr>
                        <a:t>  methods</a:t>
                      </a:r>
                    </a:p>
                    <a:p>
                      <a:pPr algn="l"/>
                      <a:r>
                        <a:rPr lang="en-US" sz="1600" baseline="0" dirty="0">
                          <a:effectLst/>
                        </a:rPr>
                        <a:t>  </a:t>
                      </a:r>
                      <a:r>
                        <a:rPr lang="en-US" sz="1600" dirty="0">
                          <a:effectLst/>
                        </a:rPr>
                        <a:t>pop, </a:t>
                      </a:r>
                    </a:p>
                    <a:p>
                      <a:pPr algn="l"/>
                      <a:r>
                        <a:rPr lang="en-US" sz="1600" dirty="0">
                          <a:effectLst/>
                        </a:rPr>
                        <a:t>  </a:t>
                      </a:r>
                      <a:r>
                        <a:rPr lang="en-US" sz="1600" dirty="0" err="1">
                          <a:effectLst/>
                        </a:rPr>
                        <a:t>popitem</a:t>
                      </a:r>
                      <a:r>
                        <a:rPr lang="en-US" sz="1600" dirty="0">
                          <a:effectLst/>
                        </a:rPr>
                        <a:t>, </a:t>
                      </a:r>
                    </a:p>
                    <a:p>
                      <a:pPr algn="l"/>
                      <a:r>
                        <a:rPr lang="en-US" sz="1600" dirty="0">
                          <a:effectLst/>
                        </a:rPr>
                        <a:t>  clear, </a:t>
                      </a:r>
                    </a:p>
                    <a:p>
                      <a:pPr algn="l"/>
                      <a:r>
                        <a:rPr lang="en-US" sz="1600" dirty="0">
                          <a:effectLst/>
                        </a:rPr>
                        <a:t>  update,</a:t>
                      </a:r>
                    </a:p>
                    <a:p>
                      <a:pPr algn="l"/>
                      <a:r>
                        <a:rPr lang="en-US" sz="1600" dirty="0">
                          <a:effectLst/>
                        </a:rPr>
                        <a:t>  and </a:t>
                      </a:r>
                      <a:r>
                        <a:rPr lang="en-US" sz="1600" dirty="0" err="1">
                          <a:effectLst/>
                        </a:rPr>
                        <a:t>setdefault</a:t>
                      </a:r>
                      <a:endParaRPr lang="en-US" sz="16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31522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Mapping </a:t>
            </a:r>
            <a:r>
              <a:rPr lang="ko-KR" altLang="en-US" dirty="0"/>
              <a:t>타입 상속관계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 fontScale="92500"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Sized, </a:t>
            </a:r>
            <a:r>
              <a:rPr lang="en-US" altLang="ko-KR" dirty="0" err="1"/>
              <a:t>Iterabel</a:t>
            </a:r>
            <a:r>
              <a:rPr lang="en-US" altLang="ko-KR" dirty="0"/>
              <a:t>, Container</a:t>
            </a:r>
            <a:r>
              <a:rPr lang="ko-KR" altLang="en-US" dirty="0"/>
              <a:t>를 기본으로 상속해서 </a:t>
            </a:r>
            <a:r>
              <a:rPr lang="en-US" altLang="ko-KR" dirty="0"/>
              <a:t>{'__</a:t>
            </a:r>
            <a:r>
              <a:rPr lang="en-US" altLang="ko-KR" dirty="0" err="1"/>
              <a:t>iter</a:t>
            </a:r>
            <a:r>
              <a:rPr lang="en-US" altLang="ko-KR" dirty="0"/>
              <a:t>__', '__</a:t>
            </a:r>
            <a:r>
              <a:rPr lang="en-US" altLang="ko-KR" dirty="0" err="1"/>
              <a:t>len</a:t>
            </a:r>
            <a:r>
              <a:rPr lang="en-US" altLang="ko-KR" dirty="0"/>
              <a:t>__', '__contains__'}  </a:t>
            </a:r>
            <a:r>
              <a:rPr lang="ko-KR" altLang="en-US" dirty="0" err="1"/>
              <a:t>메소드를</a:t>
            </a:r>
            <a:r>
              <a:rPr lang="ko-KR" altLang="en-US" dirty="0"/>
              <a:t> 구현</a:t>
            </a:r>
            <a:endParaRPr lang="en-US" altLang="ko-KR" dirty="0"/>
          </a:p>
          <a:p>
            <a:pPr marL="457200" lvl="1" indent="0" fontAlgn="base">
              <a:buNone/>
            </a:pP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44623" y="5157192"/>
            <a:ext cx="7704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(&lt;class '</a:t>
            </a:r>
            <a:r>
              <a:rPr lang="en-US" altLang="ko-KR" dirty="0" err="1"/>
              <a:t>collections.abc.Sized</a:t>
            </a:r>
            <a:r>
              <a:rPr lang="en-US" altLang="ko-KR" dirty="0"/>
              <a:t>'&gt;, &lt;class '</a:t>
            </a:r>
            <a:r>
              <a:rPr lang="en-US" altLang="ko-KR" dirty="0" err="1"/>
              <a:t>collections.abc.Iterable</a:t>
            </a:r>
            <a:r>
              <a:rPr lang="en-US" altLang="ko-KR" dirty="0"/>
              <a:t>'&gt;, &lt;class '</a:t>
            </a:r>
            <a:r>
              <a:rPr lang="en-US" altLang="ko-KR" dirty="0" err="1"/>
              <a:t>collections.abc.Container</a:t>
            </a:r>
            <a:r>
              <a:rPr lang="en-US" altLang="ko-KR" dirty="0"/>
              <a:t>'&gt;)</a:t>
            </a:r>
          </a:p>
          <a:p>
            <a:r>
              <a:rPr lang="en-US" altLang="ko-KR" dirty="0"/>
              <a:t>{'__</a:t>
            </a:r>
            <a:r>
              <a:rPr lang="en-US" altLang="ko-KR" dirty="0" err="1"/>
              <a:t>iter</a:t>
            </a:r>
            <a:r>
              <a:rPr lang="en-US" altLang="ko-KR" dirty="0"/>
              <a:t>__', '__</a:t>
            </a:r>
            <a:r>
              <a:rPr lang="en-US" altLang="ko-KR" dirty="0" err="1"/>
              <a:t>len</a:t>
            </a:r>
            <a:r>
              <a:rPr lang="en-US" altLang="ko-KR" dirty="0"/>
              <a:t>__', '__contains__'}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411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763" y="3140968"/>
            <a:ext cx="380047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55464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Mapping </a:t>
            </a:r>
            <a:r>
              <a:rPr lang="ko-KR" altLang="en-US" dirty="0" err="1"/>
              <a:t>내부메소드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/>
              <a:t>타입 내부에 </a:t>
            </a:r>
            <a:r>
              <a:rPr lang="ko-KR" altLang="en-US" dirty="0" err="1"/>
              <a:t>스페셜</a:t>
            </a:r>
            <a:r>
              <a:rPr lang="ko-KR" altLang="en-US" dirty="0"/>
              <a:t> </a:t>
            </a:r>
            <a:r>
              <a:rPr lang="ko-KR" altLang="en-US" dirty="0" err="1"/>
              <a:t>메소드가</a:t>
            </a:r>
            <a:r>
              <a:rPr lang="ko-KR" altLang="en-US" dirty="0"/>
              <a:t> 구현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932041" y="3068960"/>
            <a:ext cx="35283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(&lt;class '</a:t>
            </a:r>
            <a:r>
              <a:rPr lang="en-US" altLang="ko-KR" dirty="0" err="1"/>
              <a:t>collections.abc.Sized</a:t>
            </a:r>
            <a:r>
              <a:rPr lang="en-US" altLang="ko-KR" dirty="0"/>
              <a:t>'&gt;, &lt;class '</a:t>
            </a:r>
            <a:r>
              <a:rPr lang="en-US" altLang="ko-KR" dirty="0" err="1"/>
              <a:t>collections.abc.Iterable</a:t>
            </a:r>
            <a:r>
              <a:rPr lang="en-US" altLang="ko-KR" dirty="0"/>
              <a:t>'&gt;, &lt;class '</a:t>
            </a:r>
            <a:r>
              <a:rPr lang="en-US" altLang="ko-KR" dirty="0" err="1"/>
              <a:t>collections.abc.Container</a:t>
            </a:r>
            <a:r>
              <a:rPr lang="en-US" altLang="ko-KR" dirty="0"/>
              <a:t>'&gt;) {'keys', '__hash__', 'items', 'get', '__</a:t>
            </a:r>
            <a:r>
              <a:rPr lang="en-US" altLang="ko-KR" dirty="0" err="1"/>
              <a:t>eq</a:t>
            </a:r>
            <a:r>
              <a:rPr lang="en-US" altLang="ko-KR" dirty="0"/>
              <a:t>__', '__</a:t>
            </a:r>
            <a:r>
              <a:rPr lang="en-US" altLang="ko-KR" dirty="0" err="1"/>
              <a:t>getitem</a:t>
            </a:r>
            <a:r>
              <a:rPr lang="en-US" altLang="ko-KR" dirty="0"/>
              <a:t>__', 'values', '__contains__'}</a:t>
            </a:r>
            <a:endParaRPr lang="ko-KR" altLang="en-US" dirty="0"/>
          </a:p>
        </p:txBody>
      </p:sp>
      <p:pic>
        <p:nvPicPr>
          <p:cNvPr id="413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831886"/>
            <a:ext cx="3543300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5928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numbers </a:t>
            </a:r>
            <a:r>
              <a:rPr lang="ko-KR" altLang="en-US" dirty="0"/>
              <a:t>모듈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 numbers </a:t>
            </a:r>
            <a:r>
              <a:rPr lang="ko-KR" altLang="en-US" dirty="0"/>
              <a:t>모듈은 숫자 타입에 대한 추상클래스를 가진 모듈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212976"/>
            <a:ext cx="5184576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22621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Set </a:t>
            </a:r>
            <a:r>
              <a:rPr lang="ko-KR" altLang="en-US" dirty="0"/>
              <a:t>타입 상속관계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 fontScale="92500"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Sized, </a:t>
            </a:r>
            <a:r>
              <a:rPr lang="en-US" altLang="ko-KR" dirty="0" err="1"/>
              <a:t>Iterabel</a:t>
            </a:r>
            <a:r>
              <a:rPr lang="en-US" altLang="ko-KR" dirty="0"/>
              <a:t>, Container</a:t>
            </a:r>
            <a:r>
              <a:rPr lang="ko-KR" altLang="en-US" dirty="0"/>
              <a:t>를 기본으로 상속해서 </a:t>
            </a:r>
            <a:r>
              <a:rPr lang="en-US" altLang="ko-KR" dirty="0"/>
              <a:t>{'__</a:t>
            </a:r>
            <a:r>
              <a:rPr lang="en-US" altLang="ko-KR" dirty="0" err="1"/>
              <a:t>iter</a:t>
            </a:r>
            <a:r>
              <a:rPr lang="en-US" altLang="ko-KR" dirty="0"/>
              <a:t>__', '__</a:t>
            </a:r>
            <a:r>
              <a:rPr lang="en-US" altLang="ko-KR" dirty="0" err="1"/>
              <a:t>len</a:t>
            </a:r>
            <a:r>
              <a:rPr lang="en-US" altLang="ko-KR" dirty="0"/>
              <a:t>__', '__contains__'}  </a:t>
            </a:r>
            <a:r>
              <a:rPr lang="ko-KR" altLang="en-US" dirty="0" err="1"/>
              <a:t>메소드를</a:t>
            </a:r>
            <a:r>
              <a:rPr lang="ko-KR" altLang="en-US" dirty="0"/>
              <a:t> 구현</a:t>
            </a:r>
            <a:endParaRPr lang="en-US" altLang="ko-KR" dirty="0"/>
          </a:p>
          <a:p>
            <a:pPr marL="457200" lvl="1" indent="0" fontAlgn="base">
              <a:buNone/>
            </a:pP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44623" y="5157192"/>
            <a:ext cx="7704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(&lt;class '</a:t>
            </a:r>
            <a:r>
              <a:rPr lang="en-US" altLang="ko-KR" dirty="0" err="1"/>
              <a:t>collections.abc.Sized</a:t>
            </a:r>
            <a:r>
              <a:rPr lang="en-US" altLang="ko-KR" dirty="0"/>
              <a:t>'&gt;, &lt;class '</a:t>
            </a:r>
            <a:r>
              <a:rPr lang="en-US" altLang="ko-KR" dirty="0" err="1"/>
              <a:t>collections.abc.Iterable</a:t>
            </a:r>
            <a:r>
              <a:rPr lang="en-US" altLang="ko-KR" dirty="0"/>
              <a:t>'&gt;, &lt;class '</a:t>
            </a:r>
            <a:r>
              <a:rPr lang="en-US" altLang="ko-KR" dirty="0" err="1"/>
              <a:t>collections.abc.Container</a:t>
            </a:r>
            <a:r>
              <a:rPr lang="en-US" altLang="ko-KR" dirty="0"/>
              <a:t>'&gt;) </a:t>
            </a:r>
          </a:p>
          <a:p>
            <a:r>
              <a:rPr lang="en-US" altLang="ko-KR" dirty="0"/>
              <a:t>{'__</a:t>
            </a:r>
            <a:r>
              <a:rPr lang="en-US" altLang="ko-KR" dirty="0" err="1"/>
              <a:t>iter</a:t>
            </a:r>
            <a:r>
              <a:rPr lang="en-US" altLang="ko-KR" dirty="0"/>
              <a:t>__', '__</a:t>
            </a:r>
            <a:r>
              <a:rPr lang="en-US" altLang="ko-KR" dirty="0" err="1"/>
              <a:t>len</a:t>
            </a:r>
            <a:r>
              <a:rPr lang="en-US" altLang="ko-KR" dirty="0"/>
              <a:t>__', '__contains__'}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4106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462" y="2780928"/>
            <a:ext cx="402907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89451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Set </a:t>
            </a:r>
            <a:r>
              <a:rPr lang="ko-KR" altLang="en-US" dirty="0"/>
              <a:t>타입 </a:t>
            </a:r>
            <a:r>
              <a:rPr lang="ko-KR" altLang="en-US" dirty="0" err="1"/>
              <a:t>내부메소드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Set </a:t>
            </a:r>
            <a:r>
              <a:rPr lang="ko-KR" altLang="en-US" dirty="0"/>
              <a:t>타입 내부에 </a:t>
            </a:r>
            <a:r>
              <a:rPr lang="ko-KR" altLang="en-US" dirty="0" err="1"/>
              <a:t>스페셜</a:t>
            </a:r>
            <a:r>
              <a:rPr lang="ko-KR" altLang="en-US" dirty="0"/>
              <a:t> </a:t>
            </a:r>
            <a:r>
              <a:rPr lang="ko-KR" altLang="en-US" dirty="0" err="1"/>
              <a:t>메소드가</a:t>
            </a:r>
            <a:r>
              <a:rPr lang="ko-KR" altLang="en-US" dirty="0"/>
              <a:t> 구현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427984" y="3281382"/>
            <a:ext cx="43204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(&lt;class '</a:t>
            </a:r>
            <a:r>
              <a:rPr lang="en-US" altLang="ko-KR" dirty="0" err="1"/>
              <a:t>collections.abc.Sized</a:t>
            </a:r>
            <a:r>
              <a:rPr lang="en-US" altLang="ko-KR" dirty="0"/>
              <a:t>'&gt;, &lt;class '</a:t>
            </a:r>
            <a:r>
              <a:rPr lang="en-US" altLang="ko-KR" dirty="0" err="1"/>
              <a:t>collections.abc.Iterable</a:t>
            </a:r>
            <a:r>
              <a:rPr lang="en-US" altLang="ko-KR" dirty="0"/>
              <a:t>'&gt;, &lt;class '</a:t>
            </a:r>
            <a:r>
              <a:rPr lang="en-US" altLang="ko-KR" dirty="0" err="1"/>
              <a:t>collections.abc.Container</a:t>
            </a:r>
            <a:r>
              <a:rPr lang="en-US" altLang="ko-KR" dirty="0"/>
              <a:t>'&gt;) {'__hash__', '__rand__', '_</a:t>
            </a:r>
            <a:r>
              <a:rPr lang="en-US" altLang="ko-KR" dirty="0" err="1"/>
              <a:t>from_iterable</a:t>
            </a:r>
            <a:r>
              <a:rPr lang="en-US" altLang="ko-KR" dirty="0"/>
              <a:t>', '__</a:t>
            </a:r>
            <a:r>
              <a:rPr lang="en-US" altLang="ko-KR" dirty="0" err="1"/>
              <a:t>lt</a:t>
            </a:r>
            <a:r>
              <a:rPr lang="en-US" altLang="ko-KR" dirty="0"/>
              <a:t>__', '</a:t>
            </a:r>
            <a:r>
              <a:rPr lang="en-US" altLang="ko-KR" dirty="0" err="1"/>
              <a:t>isdisjoint</a:t>
            </a:r>
            <a:r>
              <a:rPr lang="en-US" altLang="ko-KR" dirty="0"/>
              <a:t>', '__or__', '__and__', '__</a:t>
            </a:r>
            <a:r>
              <a:rPr lang="en-US" altLang="ko-KR" dirty="0" err="1"/>
              <a:t>ge</a:t>
            </a:r>
            <a:r>
              <a:rPr lang="en-US" altLang="ko-KR" dirty="0"/>
              <a:t>__', '_hash', '__</a:t>
            </a:r>
            <a:r>
              <a:rPr lang="en-US" altLang="ko-KR" dirty="0" err="1"/>
              <a:t>rxor</a:t>
            </a:r>
            <a:r>
              <a:rPr lang="en-US" altLang="ko-KR" dirty="0"/>
              <a:t>__', '__</a:t>
            </a:r>
            <a:r>
              <a:rPr lang="en-US" altLang="ko-KR" dirty="0" err="1"/>
              <a:t>ror</a:t>
            </a:r>
            <a:r>
              <a:rPr lang="en-US" altLang="ko-KR" dirty="0"/>
              <a:t>__', '__</a:t>
            </a:r>
            <a:r>
              <a:rPr lang="en-US" altLang="ko-KR" dirty="0" err="1"/>
              <a:t>eq</a:t>
            </a:r>
            <a:r>
              <a:rPr lang="en-US" altLang="ko-KR" dirty="0"/>
              <a:t>__', '__le__', '__</a:t>
            </a:r>
            <a:r>
              <a:rPr lang="en-US" altLang="ko-KR" dirty="0" err="1"/>
              <a:t>xor</a:t>
            </a:r>
            <a:r>
              <a:rPr lang="en-US" altLang="ko-KR" dirty="0"/>
              <a:t>__', '__</a:t>
            </a:r>
            <a:r>
              <a:rPr lang="en-US" altLang="ko-KR" dirty="0" err="1"/>
              <a:t>rsub</a:t>
            </a:r>
            <a:r>
              <a:rPr lang="en-US" altLang="ko-KR" dirty="0"/>
              <a:t>__', '__</a:t>
            </a:r>
            <a:r>
              <a:rPr lang="en-US" altLang="ko-KR" dirty="0" err="1"/>
              <a:t>gt</a:t>
            </a:r>
            <a:r>
              <a:rPr lang="en-US" altLang="ko-KR" dirty="0"/>
              <a:t>__', '__sub__'}</a:t>
            </a:r>
            <a:endParaRPr lang="ko-KR" altLang="en-US" dirty="0"/>
          </a:p>
        </p:txBody>
      </p:sp>
      <p:pic>
        <p:nvPicPr>
          <p:cNvPr id="412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852936"/>
            <a:ext cx="3676650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4961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VIEW </a:t>
            </a:r>
            <a:r>
              <a:rPr lang="ko-KR" altLang="en-US" dirty="0"/>
              <a:t>추상 클래스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2504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VIEW </a:t>
            </a:r>
            <a:r>
              <a:rPr lang="ko-KR" altLang="en-US" dirty="0"/>
              <a:t>모듈 관계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43</a:t>
            </a:fld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231586"/>
              </p:ext>
            </p:extLst>
          </p:nvPr>
        </p:nvGraphicFramePr>
        <p:xfrm>
          <a:off x="899592" y="2348880"/>
          <a:ext cx="7416825" cy="3151563"/>
        </p:xfrm>
        <a:graphic>
          <a:graphicData uri="http://schemas.openxmlformats.org/drawingml/2006/table">
            <a:tbl>
              <a:tblPr/>
              <a:tblGrid>
                <a:gridCol w="16729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2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81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5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ABC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Inherits from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effectLst/>
                        </a:rPr>
                        <a:t>Mixin</a:t>
                      </a:r>
                      <a:r>
                        <a:rPr lang="en-US" sz="1600" dirty="0">
                          <a:effectLst/>
                        </a:rPr>
                        <a:t> Methods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561">
                <a:tc>
                  <a:txBody>
                    <a:bodyPr/>
                    <a:lstStyle/>
                    <a:p>
                      <a:pPr algn="ctr"/>
                      <a:r>
                        <a:rPr lang="en-US" sz="1600" u="none" strike="noStrike" dirty="0" err="1">
                          <a:solidFill>
                            <a:srgbClr val="6363BB"/>
                          </a:solidFill>
                          <a:effectLst/>
                        </a:rPr>
                        <a:t>MappingView</a:t>
                      </a:r>
                      <a:endParaRPr lang="en-US" sz="16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none" strike="noStrike" dirty="0">
                          <a:solidFill>
                            <a:srgbClr val="6363BB"/>
                          </a:solidFill>
                          <a:effectLst/>
                        </a:rPr>
                        <a:t>Sized</a:t>
                      </a:r>
                      <a:endParaRPr lang="en-US" sz="16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  __</a:t>
                      </a:r>
                      <a:r>
                        <a:rPr lang="en-US" sz="1600" dirty="0" err="1">
                          <a:effectLst/>
                        </a:rPr>
                        <a:t>len</a:t>
                      </a:r>
                      <a:r>
                        <a:rPr lang="en-US" sz="1600" dirty="0">
                          <a:effectLst/>
                        </a:rPr>
                        <a:t>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8860">
                <a:tc>
                  <a:txBody>
                    <a:bodyPr/>
                    <a:lstStyle/>
                    <a:p>
                      <a:pPr algn="ctr"/>
                      <a:r>
                        <a:rPr lang="en-US" sz="1600" u="none" strike="noStrike" dirty="0" err="1">
                          <a:solidFill>
                            <a:srgbClr val="6363BB"/>
                          </a:solidFill>
                          <a:effectLst/>
                        </a:rPr>
                        <a:t>ItemsView</a:t>
                      </a:r>
                      <a:endParaRPr lang="en-US" sz="16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none" strike="noStrike" dirty="0" err="1">
                          <a:solidFill>
                            <a:srgbClr val="6363BB"/>
                          </a:solidFill>
                          <a:effectLst/>
                        </a:rPr>
                        <a:t>MappingView</a:t>
                      </a:r>
                      <a:r>
                        <a:rPr lang="en-US" sz="1600" dirty="0">
                          <a:effectLst/>
                        </a:rPr>
                        <a:t>, </a:t>
                      </a:r>
                    </a:p>
                    <a:p>
                      <a:pPr algn="ctr"/>
                      <a:r>
                        <a:rPr lang="en-US" sz="1600" u="none" strike="noStrike" dirty="0">
                          <a:solidFill>
                            <a:srgbClr val="6363BB"/>
                          </a:solidFill>
                          <a:effectLst/>
                        </a:rPr>
                        <a:t>Set</a:t>
                      </a:r>
                      <a:endParaRPr lang="en-US" sz="16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  __contains__, </a:t>
                      </a:r>
                    </a:p>
                    <a:p>
                      <a:pPr algn="l"/>
                      <a:r>
                        <a:rPr lang="en-US" sz="1600" dirty="0">
                          <a:effectLst/>
                        </a:rPr>
                        <a:t>  __</a:t>
                      </a:r>
                      <a:r>
                        <a:rPr lang="en-US" sz="1600" dirty="0" err="1">
                          <a:effectLst/>
                        </a:rPr>
                        <a:t>iter</a:t>
                      </a:r>
                      <a:r>
                        <a:rPr lang="en-US" sz="1600" dirty="0">
                          <a:effectLst/>
                        </a:rPr>
                        <a:t>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8860">
                <a:tc>
                  <a:txBody>
                    <a:bodyPr/>
                    <a:lstStyle/>
                    <a:p>
                      <a:pPr algn="ctr"/>
                      <a:r>
                        <a:rPr lang="en-US" sz="1600" u="none" strike="noStrike" dirty="0" err="1">
                          <a:solidFill>
                            <a:srgbClr val="6363BB"/>
                          </a:solidFill>
                          <a:effectLst/>
                        </a:rPr>
                        <a:t>KeysView</a:t>
                      </a:r>
                      <a:endParaRPr lang="en-US" sz="16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none" strike="noStrike" dirty="0" err="1">
                          <a:solidFill>
                            <a:srgbClr val="6363BB"/>
                          </a:solidFill>
                          <a:effectLst/>
                        </a:rPr>
                        <a:t>MappingView</a:t>
                      </a:r>
                      <a:r>
                        <a:rPr lang="en-US" sz="1600" dirty="0">
                          <a:effectLst/>
                        </a:rPr>
                        <a:t>,</a:t>
                      </a:r>
                    </a:p>
                    <a:p>
                      <a:pPr algn="ctr"/>
                      <a:r>
                        <a:rPr lang="en-US" sz="1600" dirty="0">
                          <a:effectLst/>
                        </a:rPr>
                        <a:t> </a:t>
                      </a:r>
                      <a:r>
                        <a:rPr lang="en-US" sz="1600" u="none" strike="noStrike" dirty="0">
                          <a:solidFill>
                            <a:srgbClr val="6363BB"/>
                          </a:solidFill>
                          <a:effectLst/>
                        </a:rPr>
                        <a:t>Set</a:t>
                      </a:r>
                      <a:endParaRPr lang="en-US" sz="16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  __contains__, </a:t>
                      </a:r>
                    </a:p>
                    <a:p>
                      <a:pPr algn="l"/>
                      <a:r>
                        <a:rPr lang="en-US" sz="1600" dirty="0">
                          <a:effectLst/>
                        </a:rPr>
                        <a:t>  __</a:t>
                      </a:r>
                      <a:r>
                        <a:rPr lang="en-US" sz="1600" dirty="0" err="1">
                          <a:effectLst/>
                        </a:rPr>
                        <a:t>iter</a:t>
                      </a:r>
                      <a:r>
                        <a:rPr lang="en-US" sz="1600" dirty="0">
                          <a:effectLst/>
                        </a:rPr>
                        <a:t>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4721">
                <a:tc>
                  <a:txBody>
                    <a:bodyPr/>
                    <a:lstStyle/>
                    <a:p>
                      <a:pPr algn="ctr"/>
                      <a:r>
                        <a:rPr lang="en-US" sz="1600" u="none" strike="noStrike" dirty="0" err="1">
                          <a:solidFill>
                            <a:srgbClr val="6363BB"/>
                          </a:solidFill>
                          <a:effectLst/>
                        </a:rPr>
                        <a:t>ValuesView</a:t>
                      </a:r>
                      <a:endParaRPr lang="en-US" sz="16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none" strike="noStrike" dirty="0" err="1">
                          <a:solidFill>
                            <a:srgbClr val="6363BB"/>
                          </a:solidFill>
                          <a:effectLst/>
                        </a:rPr>
                        <a:t>MappingView</a:t>
                      </a:r>
                      <a:endParaRPr lang="en-US" sz="16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  __contains__, </a:t>
                      </a:r>
                    </a:p>
                    <a:p>
                      <a:pPr algn="l"/>
                      <a:r>
                        <a:rPr lang="en-US" sz="1600" dirty="0">
                          <a:effectLst/>
                        </a:rPr>
                        <a:t>  __</a:t>
                      </a:r>
                      <a:r>
                        <a:rPr lang="en-US" sz="1600" dirty="0" err="1">
                          <a:effectLst/>
                        </a:rPr>
                        <a:t>iter</a:t>
                      </a:r>
                      <a:r>
                        <a:rPr lang="en-US" sz="1600" dirty="0">
                          <a:effectLst/>
                        </a:rPr>
                        <a:t>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63297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view </a:t>
            </a:r>
            <a:r>
              <a:rPr lang="ko-KR" altLang="en-US" dirty="0"/>
              <a:t>타입 상속관계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 </a:t>
            </a:r>
            <a:r>
              <a:rPr lang="en-US" altLang="ko-KR" dirty="0" err="1"/>
              <a:t>dict</a:t>
            </a:r>
            <a:r>
              <a:rPr lang="en-US" altLang="ko-KR" dirty="0"/>
              <a:t> </a:t>
            </a:r>
            <a:r>
              <a:rPr lang="ko-KR" altLang="en-US" dirty="0"/>
              <a:t>타입 내부의 </a:t>
            </a:r>
            <a:r>
              <a:rPr lang="en-US" altLang="ko-KR" dirty="0"/>
              <a:t>keys, values, items</a:t>
            </a:r>
            <a:r>
              <a:rPr lang="ko-KR" altLang="en-US" dirty="0"/>
              <a:t>에 대한 데이터 타입의 추상클래스 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44</a:t>
            </a:fld>
            <a:endParaRPr lang="ko-KR" altLang="en-US"/>
          </a:p>
        </p:txBody>
      </p:sp>
      <p:pic>
        <p:nvPicPr>
          <p:cNvPr id="415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212976"/>
            <a:ext cx="7048500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48210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view </a:t>
            </a:r>
            <a:r>
              <a:rPr lang="ko-KR" altLang="en-US" dirty="0"/>
              <a:t>타입 상속관계 </a:t>
            </a:r>
            <a:r>
              <a:rPr lang="en-US" altLang="ko-KR" dirty="0"/>
              <a:t>: </a:t>
            </a:r>
            <a:r>
              <a:rPr lang="ko-KR" altLang="en-US" dirty="0"/>
              <a:t>결과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View </a:t>
            </a:r>
            <a:r>
              <a:rPr lang="ko-KR" altLang="en-US" dirty="0"/>
              <a:t>타입은 </a:t>
            </a:r>
            <a:r>
              <a:rPr lang="en-US" altLang="ko-KR" dirty="0"/>
              <a:t>Set</a:t>
            </a:r>
            <a:r>
              <a:rPr lang="ko-KR" altLang="en-US" dirty="0"/>
              <a:t>또는 </a:t>
            </a:r>
            <a:r>
              <a:rPr lang="en-US" altLang="ko-KR" dirty="0" err="1"/>
              <a:t>MappingView</a:t>
            </a:r>
            <a:r>
              <a:rPr lang="ko-KR" altLang="en-US" dirty="0"/>
              <a:t>를 상속해서 처리 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55576" y="3501008"/>
            <a:ext cx="72728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(&lt;class '</a:t>
            </a:r>
            <a:r>
              <a:rPr lang="en-US" altLang="ko-KR" sz="1600" dirty="0" err="1"/>
              <a:t>collections.abc.Sized</a:t>
            </a:r>
            <a:r>
              <a:rPr lang="en-US" altLang="ko-KR" sz="1600" dirty="0"/>
              <a:t>'&gt;, &lt;class '</a:t>
            </a:r>
            <a:r>
              <a:rPr lang="en-US" altLang="ko-KR" sz="1600" dirty="0" err="1"/>
              <a:t>collections.abc.Iterable</a:t>
            </a:r>
            <a:r>
              <a:rPr lang="en-US" altLang="ko-KR" sz="1600" dirty="0"/>
              <a:t>'&gt;, &lt;class '</a:t>
            </a:r>
            <a:r>
              <a:rPr lang="en-US" altLang="ko-KR" sz="1600" dirty="0" err="1"/>
              <a:t>collections.abc.Container</a:t>
            </a:r>
            <a:r>
              <a:rPr lang="en-US" altLang="ko-KR" sz="1600" dirty="0"/>
              <a:t>'&gt;)</a:t>
            </a:r>
          </a:p>
          <a:p>
            <a:r>
              <a:rPr lang="en-US" altLang="ko-KR" sz="1600" dirty="0"/>
              <a:t> (&lt;class '</a:t>
            </a:r>
            <a:r>
              <a:rPr lang="en-US" altLang="ko-KR" sz="1600" dirty="0" err="1"/>
              <a:t>collections.abc.Sized</a:t>
            </a:r>
            <a:r>
              <a:rPr lang="en-US" altLang="ko-KR" sz="1600" dirty="0"/>
              <a:t>'&gt;,)</a:t>
            </a:r>
          </a:p>
          <a:p>
            <a:r>
              <a:rPr lang="en-US" altLang="ko-KR" sz="1600" dirty="0"/>
              <a:t> (&lt;class '</a:t>
            </a:r>
            <a:r>
              <a:rPr lang="en-US" altLang="ko-KR" sz="1600" dirty="0" err="1"/>
              <a:t>collections.abc.MappingView</a:t>
            </a:r>
            <a:r>
              <a:rPr lang="en-US" altLang="ko-KR" sz="1600" dirty="0"/>
              <a:t>'&gt;, &lt;class '</a:t>
            </a:r>
            <a:r>
              <a:rPr lang="en-US" altLang="ko-KR" sz="1600" dirty="0" err="1"/>
              <a:t>collections.abc.Set</a:t>
            </a:r>
            <a:r>
              <a:rPr lang="en-US" altLang="ko-KR" sz="1600" dirty="0"/>
              <a:t>'&gt;) (&lt;class '</a:t>
            </a:r>
            <a:r>
              <a:rPr lang="en-US" altLang="ko-KR" sz="1600" dirty="0" err="1"/>
              <a:t>collections.abc.MappingView</a:t>
            </a:r>
            <a:r>
              <a:rPr lang="en-US" altLang="ko-KR" sz="1600" dirty="0"/>
              <a:t>'&gt;,)</a:t>
            </a:r>
          </a:p>
          <a:p>
            <a:r>
              <a:rPr lang="en-US" altLang="ko-KR" sz="1600" dirty="0"/>
              <a:t> (&lt;class '</a:t>
            </a:r>
            <a:r>
              <a:rPr lang="en-US" altLang="ko-KR" sz="1600" dirty="0" err="1"/>
              <a:t>collections.abc.MappingView</a:t>
            </a:r>
            <a:r>
              <a:rPr lang="en-US" altLang="ko-KR" sz="1600" dirty="0"/>
              <a:t>'&gt;, &lt;class '</a:t>
            </a:r>
            <a:r>
              <a:rPr lang="en-US" altLang="ko-KR" sz="1600" dirty="0" err="1"/>
              <a:t>collections.abc.Set</a:t>
            </a:r>
            <a:r>
              <a:rPr lang="en-US" altLang="ko-KR" sz="1600" dirty="0"/>
              <a:t>'&gt;) &lt;class '</a:t>
            </a:r>
            <a:r>
              <a:rPr lang="en-US" altLang="ko-KR" sz="1600" dirty="0" err="1"/>
              <a:t>dict_keys</a:t>
            </a:r>
            <a:r>
              <a:rPr lang="en-US" altLang="ko-KR" sz="1600" dirty="0"/>
              <a:t>'&gt; </a:t>
            </a:r>
          </a:p>
          <a:p>
            <a:r>
              <a:rPr lang="en-US" altLang="ko-KR" sz="1600" dirty="0"/>
              <a:t>True</a:t>
            </a:r>
          </a:p>
          <a:p>
            <a:r>
              <a:rPr lang="en-US" altLang="ko-KR" sz="1600" dirty="0"/>
              <a:t> &lt;class '</a:t>
            </a:r>
            <a:r>
              <a:rPr lang="en-US" altLang="ko-KR" sz="1600" dirty="0" err="1"/>
              <a:t>dict_keys</a:t>
            </a:r>
            <a:r>
              <a:rPr lang="en-US" altLang="ko-KR" sz="1600" dirty="0"/>
              <a:t>'&gt; </a:t>
            </a:r>
          </a:p>
          <a:p>
            <a:r>
              <a:rPr lang="en-US" altLang="ko-KR" sz="1600" dirty="0"/>
              <a:t>True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25121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numbers </a:t>
            </a:r>
            <a:r>
              <a:rPr lang="ko-KR" altLang="en-US" dirty="0"/>
              <a:t>내 클래스 관계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 numbers </a:t>
            </a:r>
            <a:r>
              <a:rPr lang="ko-KR" altLang="en-US" dirty="0"/>
              <a:t>모듈은 숫자 타입에 대한 상속관계를 확인 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086100"/>
            <a:ext cx="3619500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138" y="3078485"/>
            <a:ext cx="38100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0771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numbers </a:t>
            </a:r>
            <a:r>
              <a:rPr lang="ko-KR" altLang="en-US" dirty="0"/>
              <a:t>내 클래스 관계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 numbers </a:t>
            </a:r>
            <a:r>
              <a:rPr lang="ko-KR" altLang="en-US" dirty="0"/>
              <a:t>모듈은 숫자 타입에 대한 상속관계를 확인 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420888"/>
            <a:ext cx="6120680" cy="4137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0127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숫자 클래스나 모듈에 대한 관계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 numbers </a:t>
            </a:r>
            <a:r>
              <a:rPr lang="ko-KR" altLang="en-US" dirty="0"/>
              <a:t>모듈은 숫자 타입에 대한 상속관계를 확인 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4" y="2492896"/>
            <a:ext cx="5571703" cy="3991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7565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ko-KR" altLang="en-US" dirty="0"/>
              <a:t>클래스 예시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/>
              <a:t>추상클래스를 이용한 정수 클래스 재정의하기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2564904"/>
            <a:ext cx="7486650" cy="4219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582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ko-KR" altLang="en-US" dirty="0"/>
              <a:t>클래스 예시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/>
              <a:t>사용자 클래스에 대한 상속관계 및 덧셈 처리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284984"/>
            <a:ext cx="4924425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75369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138879</TotalTime>
  <Words>1190</Words>
  <Application>Microsoft Office PowerPoint</Application>
  <PresentationFormat>화면 슬라이드 쇼(4:3)</PresentationFormat>
  <Paragraphs>399</Paragraphs>
  <Slides>45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0" baseType="lpstr">
      <vt:lpstr>맑은 고딕</vt:lpstr>
      <vt:lpstr>Lucida Sans Unicode</vt:lpstr>
      <vt:lpstr>Wingdings</vt:lpstr>
      <vt:lpstr>Wingdings 2</vt:lpstr>
      <vt:lpstr>가을</vt:lpstr>
      <vt:lpstr>Python 심화</vt:lpstr>
      <vt:lpstr>  13. 추상클래스 모듈</vt:lpstr>
      <vt:lpstr>Number 추상 클래스</vt:lpstr>
      <vt:lpstr> numbers 모듈</vt:lpstr>
      <vt:lpstr> numbers 내 클래스 관계</vt:lpstr>
      <vt:lpstr> numbers 내 클래스 관계</vt:lpstr>
      <vt:lpstr> 숫자 클래스나 모듈에 대한 관계</vt:lpstr>
      <vt:lpstr>Int 클래스 예시</vt:lpstr>
      <vt:lpstr>Int 클래스 예시</vt:lpstr>
      <vt:lpstr> Number 타입 구조</vt:lpstr>
      <vt:lpstr>10진수 타입 체크</vt:lpstr>
      <vt:lpstr> 2,8,16 진수 타입 체크</vt:lpstr>
      <vt:lpstr>collection 추상 클래스</vt:lpstr>
      <vt:lpstr> collections.abc 모듈</vt:lpstr>
      <vt:lpstr> collections.abc 모듈 diagram</vt:lpstr>
      <vt:lpstr> collections.abc 모듈 관계</vt:lpstr>
      <vt:lpstr> collections.abc 모듈 관계</vt:lpstr>
      <vt:lpstr> collections.abc 모듈 관계</vt:lpstr>
      <vt:lpstr> collections.abc 모듈 관계</vt:lpstr>
      <vt:lpstr>Iterator/Generator 추상 클래스</vt:lpstr>
      <vt:lpstr>Iterator/Generator 타입 상속관계</vt:lpstr>
      <vt:lpstr>Iterator 타입 처리</vt:lpstr>
      <vt:lpstr>Iterator 추상화 클래스</vt:lpstr>
      <vt:lpstr> iterable과 iterator의 차이</vt:lpstr>
      <vt:lpstr>SEQUENCE 추상 클래스</vt:lpstr>
      <vt:lpstr> sequence 타입 구조</vt:lpstr>
      <vt:lpstr> sequence 타입 체크 1</vt:lpstr>
      <vt:lpstr> sequence 타입 체크 2</vt:lpstr>
      <vt:lpstr>SEQUENCE  상속 class</vt:lpstr>
      <vt:lpstr>Sequence 타입 class diagram </vt:lpstr>
      <vt:lpstr>Sequence 타입 상속관계</vt:lpstr>
      <vt:lpstr>Sequence 타입 내부메소드</vt:lpstr>
      <vt:lpstr>MAPPING 추상 클래스</vt:lpstr>
      <vt:lpstr>Mapping/set 타입 구조</vt:lpstr>
      <vt:lpstr> mapping 타입 체크</vt:lpstr>
      <vt:lpstr> set/frozenset 타입 체크</vt:lpstr>
      <vt:lpstr>MAPPING 모듈 관계</vt:lpstr>
      <vt:lpstr>Mapping 타입 상속관계</vt:lpstr>
      <vt:lpstr>Mapping 내부메소드</vt:lpstr>
      <vt:lpstr>Set 타입 상속관계</vt:lpstr>
      <vt:lpstr>Set 타입 내부메소드</vt:lpstr>
      <vt:lpstr>VIEW 추상 클래스</vt:lpstr>
      <vt:lpstr>VIEW 모듈 관계</vt:lpstr>
      <vt:lpstr> view 타입 상속관계</vt:lpstr>
      <vt:lpstr>view 타입 상속관계 : 결과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용준 문</cp:lastModifiedBy>
  <cp:revision>1841</cp:revision>
  <cp:lastPrinted>2016-10-10T03:51:17Z</cp:lastPrinted>
  <dcterms:created xsi:type="dcterms:W3CDTF">2015-12-01T07:34:30Z</dcterms:created>
  <dcterms:modified xsi:type="dcterms:W3CDTF">2018-04-09T14:54:11Z</dcterms:modified>
</cp:coreProperties>
</file>