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60"/>
  </p:notesMasterIdLst>
  <p:sldIdLst>
    <p:sldId id="256" r:id="rId2"/>
    <p:sldId id="5435" r:id="rId3"/>
    <p:sldId id="5742" r:id="rId4"/>
    <p:sldId id="5743" r:id="rId5"/>
    <p:sldId id="5744" r:id="rId6"/>
    <p:sldId id="5745" r:id="rId7"/>
    <p:sldId id="5746" r:id="rId8"/>
    <p:sldId id="5747" r:id="rId9"/>
    <p:sldId id="5748" r:id="rId10"/>
    <p:sldId id="6611" r:id="rId11"/>
    <p:sldId id="6613" r:id="rId12"/>
    <p:sldId id="6614" r:id="rId13"/>
    <p:sldId id="6615" r:id="rId14"/>
    <p:sldId id="6616" r:id="rId15"/>
    <p:sldId id="6617" r:id="rId16"/>
    <p:sldId id="6618" r:id="rId17"/>
    <p:sldId id="6620" r:id="rId18"/>
    <p:sldId id="6628" r:id="rId19"/>
    <p:sldId id="6629" r:id="rId20"/>
    <p:sldId id="6630" r:id="rId21"/>
    <p:sldId id="6631" r:id="rId22"/>
    <p:sldId id="6621" r:id="rId23"/>
    <p:sldId id="6622" r:id="rId24"/>
    <p:sldId id="6623" r:id="rId25"/>
    <p:sldId id="6624" r:id="rId26"/>
    <p:sldId id="6625" r:id="rId27"/>
    <p:sldId id="6626" r:id="rId28"/>
    <p:sldId id="6627" r:id="rId29"/>
    <p:sldId id="6592" r:id="rId30"/>
    <p:sldId id="6593" r:id="rId31"/>
    <p:sldId id="6594" r:id="rId32"/>
    <p:sldId id="6609" r:id="rId33"/>
    <p:sldId id="6595" r:id="rId34"/>
    <p:sldId id="6610" r:id="rId35"/>
    <p:sldId id="6596" r:id="rId36"/>
    <p:sldId id="6597" r:id="rId37"/>
    <p:sldId id="6598" r:id="rId38"/>
    <p:sldId id="6599" r:id="rId39"/>
    <p:sldId id="6600" r:id="rId40"/>
    <p:sldId id="6602" r:id="rId41"/>
    <p:sldId id="6607" r:id="rId42"/>
    <p:sldId id="5751" r:id="rId43"/>
    <p:sldId id="5752" r:id="rId44"/>
    <p:sldId id="6608" r:id="rId45"/>
    <p:sldId id="5754" r:id="rId46"/>
    <p:sldId id="5755" r:id="rId47"/>
    <p:sldId id="5756" r:id="rId48"/>
    <p:sldId id="5757" r:id="rId49"/>
    <p:sldId id="5758" r:id="rId50"/>
    <p:sldId id="5759" r:id="rId51"/>
    <p:sldId id="5760" r:id="rId52"/>
    <p:sldId id="5762" r:id="rId53"/>
    <p:sldId id="5764" r:id="rId54"/>
    <p:sldId id="5778" r:id="rId55"/>
    <p:sldId id="5782" r:id="rId56"/>
    <p:sldId id="5783" r:id="rId57"/>
    <p:sldId id="6550" r:id="rId58"/>
    <p:sldId id="6551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7" d="100"/>
          <a:sy n="87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 smtClean="0"/>
              <a:t>완전정</a:t>
            </a:r>
            <a:r>
              <a:rPr lang="ko-KR" altLang="en-US" sz="9600" dirty="0"/>
              <a:t>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__import__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__import__ </a:t>
            </a:r>
            <a:r>
              <a:rPr lang="ko-KR" altLang="en-US" dirty="0"/>
              <a:t>함수 사용하기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math </a:t>
            </a:r>
            <a:r>
              <a:rPr lang="ko-KR" altLang="en-US" dirty="0"/>
              <a:t>내장 모듈 </a:t>
            </a:r>
            <a:r>
              <a:rPr lang="en-US" altLang="ko-KR" dirty="0"/>
              <a:t>import</a:t>
            </a:r>
            <a:r>
              <a:rPr lang="ko-KR" altLang="en-US" dirty="0"/>
              <a:t>할 때 </a:t>
            </a:r>
            <a:r>
              <a:rPr lang="en-US" altLang="ko-KR" dirty="0"/>
              <a:t>__import__ </a:t>
            </a:r>
            <a:r>
              <a:rPr lang="ko-KR" altLang="en-US" dirty="0"/>
              <a:t>함수를 이용해서 처리</a:t>
            </a:r>
            <a:r>
              <a:rPr lang="en-US" altLang="ko-KR" dirty="0"/>
              <a:t>. </a:t>
            </a:r>
            <a:r>
              <a:rPr lang="en-US" altLang="ko-KR" dirty="0" err="1"/>
              <a:t>Math.cos</a:t>
            </a:r>
            <a:r>
              <a:rPr lang="en-US" altLang="ko-KR" dirty="0"/>
              <a:t> </a:t>
            </a:r>
            <a:r>
              <a:rPr lang="ko-KR" altLang="en-US" dirty="0"/>
              <a:t>함수가 어느 모듈에 속해 있는지를 알 수 있음</a:t>
            </a:r>
            <a:r>
              <a:rPr lang="en-US" altLang="ko-KR" dirty="0"/>
              <a:t>(__module__)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140968"/>
            <a:ext cx="7496175" cy="33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7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생성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모듈을 하나 생성</a:t>
            </a:r>
            <a:endParaRPr lang="en-US" altLang="ko-KR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904656" cy="32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7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import: __import__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모듈을</a:t>
            </a:r>
            <a:r>
              <a:rPr lang="en-US" altLang="ko-KR" dirty="0"/>
              <a:t> __import__ </a:t>
            </a:r>
            <a:r>
              <a:rPr lang="ko-KR" altLang="en-US" dirty="0"/>
              <a:t>함수로 </a:t>
            </a:r>
            <a:r>
              <a:rPr lang="en-US" altLang="ko-KR" dirty="0"/>
              <a:t>import </a:t>
            </a:r>
            <a:r>
              <a:rPr lang="ko-KR" altLang="en-US" dirty="0"/>
              <a:t>하면서 </a:t>
            </a:r>
            <a:r>
              <a:rPr lang="en-US" altLang="ko-KR" dirty="0"/>
              <a:t>add </a:t>
            </a:r>
            <a:r>
              <a:rPr lang="ko-KR" altLang="en-US" dirty="0"/>
              <a:t>함수를 </a:t>
            </a:r>
            <a:r>
              <a:rPr lang="en-US" altLang="ko-KR" dirty="0" err="1"/>
              <a:t>globals</a:t>
            </a:r>
            <a:r>
              <a:rPr lang="en-US" altLang="ko-KR" dirty="0"/>
              <a:t> </a:t>
            </a:r>
            <a:r>
              <a:rPr lang="ko-KR" altLang="en-US" dirty="0"/>
              <a:t>영역에 추가</a:t>
            </a:r>
            <a:endParaRPr lang="en-US" altLang="ko-KR" dirty="0"/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391275" cy="387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4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0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모듈이란 함수나 변수들</a:t>
            </a:r>
            <a:r>
              <a:rPr lang="en-US" altLang="ko-KR" sz="2800" dirty="0"/>
              <a:t>, </a:t>
            </a:r>
            <a:r>
              <a:rPr lang="ko-KR" altLang="en-US" sz="2800" dirty="0"/>
              <a:t>또는 클래스들을 모아놓은 파일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파이썬이</a:t>
            </a:r>
            <a:r>
              <a:rPr lang="ko-KR" altLang="en-US" sz="2800" dirty="0"/>
              <a:t> 모듈은 하나의 객체이면서 하나의 이름공간을 구성해서 내부 속성에 대한 처리 방안을 제시하며</a:t>
            </a:r>
            <a:r>
              <a:rPr lang="en-US" altLang="ko-KR" sz="2800" dirty="0"/>
              <a:t>,</a:t>
            </a:r>
            <a:r>
              <a:rPr lang="ko-KR" altLang="en-US" sz="2800" dirty="0"/>
              <a:t>  모듈 내의 속성에 대한 접근은 점</a:t>
            </a:r>
            <a:r>
              <a:rPr lang="en-US" altLang="ko-KR" sz="2800" dirty="0"/>
              <a:t>(.) </a:t>
            </a:r>
            <a:r>
              <a:rPr lang="ko-KR" altLang="en-US" sz="2800" dirty="0"/>
              <a:t>연산자를 통해 접근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61048"/>
            <a:ext cx="5867400" cy="263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4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다양한 속성을 가지고 있지만 모듈에 대한 기본 정보 조회하기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52164"/>
              </p:ext>
            </p:extLst>
          </p:nvPr>
        </p:nvGraphicFramePr>
        <p:xfrm>
          <a:off x="755576" y="3645024"/>
          <a:ext cx="7488832" cy="1584177"/>
        </p:xfrm>
        <a:graphic>
          <a:graphicData uri="http://schemas.openxmlformats.org/drawingml/2006/table">
            <a:tbl>
              <a:tblPr/>
              <a:tblGrid>
                <a:gridCol w="2407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17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Attribute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__doc__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documentation string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__file__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filename (missing for built-in modules)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6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help() : module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모듈에 대한 상세 정보는 </a:t>
            </a:r>
            <a:r>
              <a:rPr lang="en-US" altLang="ko-KR" dirty="0"/>
              <a:t>help() </a:t>
            </a:r>
            <a:r>
              <a:rPr lang="ko-KR" altLang="en-US" dirty="0"/>
              <a:t>함수를 이용해서 조회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324600" cy="352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0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Context </a:t>
            </a:r>
            <a:r>
              <a:rPr lang="ko-KR" altLang="en-US" dirty="0"/>
              <a:t>모듈 처리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2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if __name__ == "__main__":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현재 호출된 모듈을 기준으로 실행환경이 설정되기 때문에 </a:t>
            </a:r>
            <a:r>
              <a:rPr lang="en-US" altLang="ko-KR" sz="2800" dirty="0"/>
              <a:t>“__main__” </a:t>
            </a:r>
            <a:r>
              <a:rPr lang="ko-KR" altLang="en-US" sz="2800" dirty="0"/>
              <a:t>이 실행환경이 기준이 됨</a:t>
            </a: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3609975" cy="345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8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9600" dirty="0" smtClean="0"/>
              <a:t>16. </a:t>
            </a:r>
            <a:r>
              <a:rPr lang="ko-KR" altLang="en-US" sz="9600" dirty="0"/>
              <a:t>파일</a:t>
            </a:r>
            <a:r>
              <a:rPr lang="en-US" altLang="ko-KR" sz="9600" dirty="0"/>
              <a:t>, </a:t>
            </a:r>
            <a:r>
              <a:rPr lang="ko-KR" altLang="en-US" sz="9600" dirty="0"/>
              <a:t>모듈</a:t>
            </a:r>
            <a:r>
              <a:rPr lang="en-US" altLang="ko-KR" sz="9600" dirty="0"/>
              <a:t>, </a:t>
            </a:r>
            <a:r>
              <a:rPr lang="ko-KR" altLang="en-US" sz="9600" dirty="0"/>
              <a:t>패키지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9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command line  </a:t>
            </a:r>
            <a:r>
              <a:rPr lang="ko-KR" altLang="en-US" dirty="0"/>
              <a:t>모듈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직접 모듈 호출할 경우  </a:t>
            </a:r>
            <a:r>
              <a:rPr lang="en-US" altLang="ko-KR" sz="2000" dirty="0"/>
              <a:t>__name__</a:t>
            </a:r>
            <a:r>
              <a:rPr lang="ko-KR" altLang="en-US" sz="2000" dirty="0"/>
              <a:t>의 값이 </a:t>
            </a:r>
            <a:r>
              <a:rPr lang="ko-KR" altLang="en-US" sz="2000" dirty="0" err="1"/>
              <a:t>모듈명이</a:t>
            </a:r>
            <a:r>
              <a:rPr lang="ko-KR" altLang="en-US" sz="2000" dirty="0"/>
              <a:t> 아닌 </a:t>
            </a:r>
            <a:r>
              <a:rPr lang="en-US" altLang="ko-KR" sz="2000" dirty="0"/>
              <a:t>__main__</a:t>
            </a:r>
            <a:r>
              <a:rPr lang="ko-KR" altLang="en-US" sz="2000" dirty="0"/>
              <a:t>으로 처리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실제 모듈에서 호출된 것과 </a:t>
            </a:r>
            <a:r>
              <a:rPr lang="en-US" altLang="ko-KR" sz="2000" dirty="0"/>
              <a:t>import</a:t>
            </a:r>
            <a:r>
              <a:rPr lang="ko-KR" altLang="en-US" sz="2000" dirty="0"/>
              <a:t>되어 활용하는 부분을 별도로 구현이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if __name__ == "__main__":   # </a:t>
            </a:r>
            <a:r>
              <a:rPr lang="ko-KR" altLang="en-US" sz="2000" b="1" dirty="0"/>
              <a:t>직접 모듈 </a:t>
            </a:r>
            <a:r>
              <a:rPr lang="ko-KR" altLang="en-US" sz="2000" b="1" dirty="0" err="1"/>
              <a:t>호출시</a:t>
            </a:r>
            <a:r>
              <a:rPr lang="ko-KR" altLang="en-US" sz="2000" b="1" dirty="0"/>
              <a:t> 실행되는 영역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safe_sum</a:t>
            </a:r>
            <a:r>
              <a:rPr lang="en-US" altLang="ko-KR" sz="2000" dirty="0"/>
              <a:t>('a', 1))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en-US" altLang="ko-KR" sz="2000" b="1" dirty="0"/>
              <a:t>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safe_sum</a:t>
            </a:r>
            <a:r>
              <a:rPr lang="en-US" altLang="ko-KR" sz="2000" dirty="0"/>
              <a:t>(1, 4)) </a:t>
            </a:r>
          </a:p>
          <a:p>
            <a:pPr marL="0" indent="0">
              <a:buNone/>
            </a:pPr>
            <a:r>
              <a:rPr lang="en-US" altLang="ko-KR" sz="2000" b="1" dirty="0"/>
              <a:t>     print</a:t>
            </a:r>
            <a:r>
              <a:rPr lang="en-US" altLang="ko-KR" sz="2000" dirty="0"/>
              <a:t>(sum(10, 10.4))</a:t>
            </a:r>
            <a:endParaRPr lang="ko-KR" altLang="en-US" sz="2000" b="1" dirty="0"/>
          </a:p>
          <a:p>
            <a:pPr marL="0" indent="0">
              <a:buNone/>
            </a:pPr>
            <a:r>
              <a:rPr lang="en-US" altLang="ko-KR" sz="2000" dirty="0"/>
              <a:t>else :                                      # import </a:t>
            </a:r>
            <a:r>
              <a:rPr lang="ko-KR" altLang="en-US" sz="2000" dirty="0"/>
              <a:t>시 실행되는 영역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6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 </a:t>
            </a:r>
            <a:r>
              <a:rPr lang="en-US" altLang="ko-KR" dirty="0"/>
              <a:t>namespace </a:t>
            </a:r>
            <a:r>
              <a:rPr lang="ko-KR" altLang="en-US" dirty="0"/>
              <a:t>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모듈도 객체이므로 하나의 이름공간을 관리한다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Namespace : </a:t>
            </a:r>
            <a:r>
              <a:rPr lang="ko-KR" altLang="en-US" sz="2800" dirty="0" err="1"/>
              <a:t>모듈명</a:t>
            </a:r>
            <a:r>
              <a:rPr lang="en-US" altLang="ko-KR" sz="2800" dirty="0"/>
              <a:t>.__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__ </a:t>
            </a:r>
          </a:p>
          <a:p>
            <a:pPr marL="0" indent="0">
              <a:buNone/>
            </a:pPr>
            <a:r>
              <a:rPr lang="ko-KR" altLang="en-US" sz="2800" dirty="0"/>
              <a:t>모듈 내의 속성을 가져오기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모듈명</a:t>
            </a:r>
            <a:r>
              <a:rPr lang="en-US" altLang="ko-KR" sz="2800" dirty="0"/>
              <a:t>.__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__.get(‘</a:t>
            </a:r>
            <a:r>
              <a:rPr lang="ko-KR" altLang="en-US" sz="2800" dirty="0" err="1"/>
              <a:t>속성명</a:t>
            </a:r>
            <a:r>
              <a:rPr lang="en-US" altLang="ko-KR" sz="2800" dirty="0"/>
              <a:t>’)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867400" cy="25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3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5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패키지</a:t>
            </a:r>
            <a:r>
              <a:rPr lang="en-US" altLang="ko-KR" sz="2000" dirty="0"/>
              <a:t>(Packages)</a:t>
            </a:r>
            <a:r>
              <a:rPr lang="ko-KR" altLang="en-US" sz="2000" dirty="0"/>
              <a:t>는 도트</a:t>
            </a:r>
            <a:r>
              <a:rPr lang="en-US" altLang="ko-KR" sz="2000" dirty="0"/>
              <a:t>('.')</a:t>
            </a:r>
            <a:r>
              <a:rPr lang="ko-KR" altLang="en-US" sz="2000" dirty="0"/>
              <a:t>를 이용하여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모듈을 계층적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디렉토리</a:t>
            </a:r>
            <a:r>
              <a:rPr lang="ko-KR" altLang="en-US" sz="2000" dirty="0"/>
              <a:t> 구조</a:t>
            </a:r>
            <a:r>
              <a:rPr lang="en-US" altLang="ko-KR" sz="2000" dirty="0"/>
              <a:t>)</a:t>
            </a:r>
            <a:r>
              <a:rPr lang="ko-KR" altLang="en-US" sz="2000" dirty="0"/>
              <a:t>으로 관리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절대경로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/>
              <a:t>import</a:t>
            </a:r>
            <a:r>
              <a:rPr lang="en-US" altLang="ko-KR" sz="1900" dirty="0"/>
              <a:t>  </a:t>
            </a:r>
            <a:r>
              <a:rPr lang="en-US" altLang="ko-KR" sz="1900" dirty="0" err="1"/>
              <a:t>game.sound.echo</a:t>
            </a:r>
            <a:r>
              <a:rPr lang="en-US" altLang="ko-KR" sz="1900" dirty="0"/>
              <a:t>            # </a:t>
            </a:r>
            <a:r>
              <a:rPr lang="ko-KR" altLang="en-US" sz="1900" dirty="0"/>
              <a:t>패키지</a:t>
            </a:r>
            <a:r>
              <a:rPr lang="en-US" altLang="ko-KR" sz="1900" dirty="0"/>
              <a:t>.</a:t>
            </a:r>
            <a:r>
              <a:rPr lang="ko-KR" altLang="en-US" sz="1900" dirty="0"/>
              <a:t>패키지</a:t>
            </a:r>
            <a:r>
              <a:rPr lang="en-US" altLang="ko-KR" sz="1900" dirty="0"/>
              <a:t>.</a:t>
            </a:r>
            <a:r>
              <a:rPr lang="ko-KR" altLang="en-US" sz="1900" dirty="0"/>
              <a:t>모듈</a:t>
            </a:r>
            <a:r>
              <a:rPr lang="en-US" altLang="ko-KR" sz="1900" dirty="0"/>
              <a:t> </a:t>
            </a:r>
          </a:p>
          <a:p>
            <a:pPr marL="0" indent="0">
              <a:buNone/>
            </a:pPr>
            <a:r>
              <a:rPr lang="en-US" altLang="ko-KR" sz="1900" b="1" dirty="0"/>
              <a:t>from </a:t>
            </a:r>
            <a:r>
              <a:rPr lang="en-US" altLang="ko-KR" sz="1900" dirty="0" err="1"/>
              <a:t>game.sound</a:t>
            </a:r>
            <a:r>
              <a:rPr lang="en-US" altLang="ko-KR" sz="1900" dirty="0"/>
              <a:t> </a:t>
            </a:r>
            <a:r>
              <a:rPr lang="en-US" altLang="ko-KR" sz="1900" b="1" dirty="0"/>
              <a:t>import</a:t>
            </a:r>
            <a:r>
              <a:rPr lang="en-US" altLang="ko-KR" sz="1900" dirty="0"/>
              <a:t> echo</a:t>
            </a:r>
          </a:p>
          <a:p>
            <a:pPr marL="0" indent="0">
              <a:buNone/>
            </a:pPr>
            <a:r>
              <a:rPr lang="en-US" altLang="ko-KR" sz="1900" b="1" dirty="0"/>
              <a:t>from </a:t>
            </a:r>
            <a:r>
              <a:rPr lang="en-US" altLang="ko-KR" sz="1900" dirty="0" err="1"/>
              <a:t>game.sound.echo</a:t>
            </a:r>
            <a:r>
              <a:rPr lang="en-US" altLang="ko-KR" sz="1900" dirty="0"/>
              <a:t> </a:t>
            </a:r>
            <a:r>
              <a:rPr lang="en-US" altLang="ko-KR" sz="1900" b="1" dirty="0"/>
              <a:t>import</a:t>
            </a:r>
            <a:r>
              <a:rPr lang="en-US" altLang="ko-KR" sz="1900" dirty="0"/>
              <a:t> </a:t>
            </a:r>
            <a:r>
              <a:rPr lang="en-US" altLang="ko-KR" sz="1900" dirty="0" err="1"/>
              <a:t>echo_test</a:t>
            </a:r>
            <a:r>
              <a:rPr lang="en-US" altLang="ko-KR" sz="1900" dirty="0"/>
              <a:t>   # </a:t>
            </a:r>
            <a:r>
              <a:rPr lang="ko-KR" altLang="en-US" sz="1900" dirty="0"/>
              <a:t>패키지</a:t>
            </a:r>
            <a:r>
              <a:rPr lang="en-US" altLang="ko-KR" sz="1900" dirty="0"/>
              <a:t>.</a:t>
            </a:r>
            <a:r>
              <a:rPr lang="ko-KR" altLang="en-US" sz="1900" dirty="0"/>
              <a:t>패키지</a:t>
            </a:r>
            <a:r>
              <a:rPr lang="en-US" altLang="ko-KR" sz="1900" dirty="0"/>
              <a:t>.</a:t>
            </a:r>
            <a:r>
              <a:rPr lang="ko-KR" altLang="en-US" sz="1900" dirty="0"/>
              <a:t>모듈 한 후  모듈속성 정의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상대경로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/>
              <a:t>import </a:t>
            </a:r>
            <a:r>
              <a:rPr lang="en-US" altLang="ko-KR" sz="1900" dirty="0"/>
              <a:t> .echo                                # </a:t>
            </a:r>
            <a:r>
              <a:rPr lang="ko-KR" altLang="en-US" sz="1900" dirty="0"/>
              <a:t>현재 패키지에 모듈을 </a:t>
            </a:r>
            <a:r>
              <a:rPr lang="en-US" altLang="ko-KR" sz="1900" dirty="0"/>
              <a:t>import</a:t>
            </a:r>
          </a:p>
          <a:p>
            <a:pPr marL="0" indent="0">
              <a:buNone/>
            </a:pPr>
            <a:r>
              <a:rPr lang="en-US" altLang="ko-KR" sz="1900" b="1" dirty="0"/>
              <a:t>import </a:t>
            </a:r>
            <a:r>
              <a:rPr lang="en-US" altLang="ko-KR" sz="1900" dirty="0"/>
              <a:t> ..echo                               # </a:t>
            </a:r>
            <a:r>
              <a:rPr lang="ko-KR" altLang="en-US" sz="1900" dirty="0"/>
              <a:t>상위 패키지에 모듈 </a:t>
            </a:r>
            <a:r>
              <a:rPr lang="en-US" altLang="ko-KR" sz="1900" dirty="0"/>
              <a:t>import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2000" dirty="0"/>
              <a:t>game/ </a:t>
            </a:r>
          </a:p>
          <a:p>
            <a:pPr marL="0" indent="0">
              <a:buNone/>
            </a:pPr>
            <a:r>
              <a:rPr lang="en-US" altLang="ko-KR" sz="2000" dirty="0"/>
              <a:t>    __init__.py                             # </a:t>
            </a:r>
            <a:r>
              <a:rPr lang="ko-KR" altLang="en-US" sz="2000" dirty="0"/>
              <a:t>패키지에 반드시 생성해야 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sound/ __init__.py echo.py wav.py </a:t>
            </a:r>
          </a:p>
          <a:p>
            <a:pPr marL="0" indent="0">
              <a:buNone/>
            </a:pPr>
            <a:r>
              <a:rPr lang="en-US" altLang="ko-KR" sz="2000" dirty="0"/>
              <a:t>   graphic/ __init__.py screen.py render.py </a:t>
            </a:r>
          </a:p>
          <a:p>
            <a:pPr marL="0" indent="0">
              <a:buNone/>
            </a:pPr>
            <a:r>
              <a:rPr lang="en-US" altLang="ko-KR" sz="2000" dirty="0"/>
              <a:t>   play/ __init__.py run.py test.py</a:t>
            </a: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6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 예시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852889" cy="222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Kakao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프로젝트는 </a:t>
            </a:r>
            <a:r>
              <a:rPr lang="en-US" altLang="ko-KR" sz="2000" dirty="0" err="1"/>
              <a:t>pythonpath</a:t>
            </a:r>
            <a:r>
              <a:rPr lang="ko-KR" altLang="en-US" sz="2000" dirty="0"/>
              <a:t>에 등록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account </a:t>
            </a:r>
            <a:r>
              <a:rPr lang="ko-KR" altLang="en-US" sz="2000" dirty="0"/>
              <a:t>패키지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account </a:t>
            </a:r>
            <a:r>
              <a:rPr lang="ko-KR" altLang="en-US" sz="2000" dirty="0"/>
              <a:t>패키지 내에 </a:t>
            </a:r>
            <a:r>
              <a:rPr lang="en-US" altLang="ko-KR" sz="2000" dirty="0"/>
              <a:t>account.py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41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 예시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myproject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프로젝트는 </a:t>
            </a:r>
            <a:r>
              <a:rPr lang="en-US" altLang="ko-KR" sz="2000" dirty="0" err="1"/>
              <a:t>pythonpath</a:t>
            </a:r>
            <a:r>
              <a:rPr lang="ko-KR" altLang="en-US" sz="2000" dirty="0"/>
              <a:t>에 등록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add_test.py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account.account</a:t>
            </a:r>
            <a:r>
              <a:rPr lang="ko-KR" altLang="en-US" sz="2000" dirty="0"/>
              <a:t>를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하여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600950" cy="314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3024336" cy="103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9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Python path </a:t>
            </a:r>
            <a:r>
              <a:rPr lang="ko-KR" altLang="en-US" dirty="0"/>
              <a:t>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 </a:t>
            </a:r>
            <a:r>
              <a:rPr lang="en-US" altLang="ko-KR" dirty="0"/>
              <a:t>:</a:t>
            </a:r>
            <a:r>
              <a:rPr lang="en-US" altLang="ko-KR" dirty="0" err="1"/>
              <a:t>pythonpath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모듈에 대한 검색에서 오류가 발생할 경우 </a:t>
            </a:r>
            <a:r>
              <a:rPr lang="en-US" altLang="ko-KR" sz="2000" dirty="0" err="1"/>
              <a:t>pythonpath</a:t>
            </a:r>
            <a:r>
              <a:rPr lang="ko-KR" altLang="en-US" sz="2000" dirty="0"/>
              <a:t>에 현재 </a:t>
            </a:r>
            <a:r>
              <a:rPr lang="ko-KR" altLang="en-US" sz="2000" dirty="0" err="1"/>
              <a:t>디렉토리</a:t>
            </a:r>
            <a:r>
              <a:rPr lang="ko-KR" altLang="en-US" sz="2000" dirty="0"/>
              <a:t> 위치를 추가해야 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set PYTHONPATH=c:\python20\lib;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에서 </a:t>
            </a:r>
            <a:r>
              <a:rPr lang="en-US" altLang="ko-KR" dirty="0"/>
              <a:t>path 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900" dirty="0"/>
              <a:t>실제 다양한 패키지를 사용할 경우 각 패키지를 등록해야 한다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#path</a:t>
            </a:r>
          </a:p>
          <a:p>
            <a:pPr marL="0" indent="0">
              <a:buNone/>
            </a:pPr>
            <a:r>
              <a:rPr lang="en-US" altLang="ko-KR" sz="1400" dirty="0"/>
              <a:t>&gt;&gt;&gt; import sys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sys.path</a:t>
            </a: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/>
              <a:t>['', 'C:\\Windows\\SYSTEM32\\python34.zip', 'c:\\Python34\\DLLs', 'c:\\Python34\\lib', 'c:\</a:t>
            </a:r>
          </a:p>
          <a:p>
            <a:pPr marL="0" indent="0">
              <a:buNone/>
            </a:pPr>
            <a:r>
              <a:rPr lang="en-US" altLang="ko-KR" sz="1400" dirty="0"/>
              <a:t>\Python34', 'c:\\Python34\\lib\\site-packages']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현재 작성된 모듈의 위치 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sys.path.append</a:t>
            </a:r>
            <a:r>
              <a:rPr lang="en-US" altLang="ko-KR" sz="1400" dirty="0"/>
              <a:t>("C:/Python/</a:t>
            </a:r>
            <a:r>
              <a:rPr lang="en-US" altLang="ko-KR" sz="1400" dirty="0" err="1"/>
              <a:t>Mymodules</a:t>
            </a:r>
            <a:r>
              <a:rPr lang="en-US" altLang="ko-KR" sz="1400" dirty="0"/>
              <a:t>") 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sys.path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['', 'C:\\Windows\\SYSTEM32\\python34.zip', 'c:\\Python34\\DLLs', 'c:\\Python34\\lib', 'c:\\Python34', 'c:\\Python34\\lib\\site-packages', 'C:/Python/</a:t>
            </a:r>
            <a:r>
              <a:rPr lang="en-US" altLang="ko-KR" sz="1400" dirty="0" err="1"/>
              <a:t>Mymodules</a:t>
            </a:r>
            <a:r>
              <a:rPr lang="en-US" altLang="ko-KR" sz="1400" dirty="0"/>
              <a:t>'] </a:t>
            </a:r>
          </a:p>
          <a:p>
            <a:pPr marL="0" indent="0">
              <a:buNone/>
            </a:pPr>
            <a:r>
              <a:rPr lang="en-US" altLang="ko-KR" sz="1400" dirty="0"/>
              <a:t>&gt;&gt;&gt;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b="1" dirty="0"/>
              <a:t>import</a:t>
            </a:r>
            <a:r>
              <a:rPr lang="en-US" altLang="ko-KR" sz="1400" dirty="0"/>
              <a:t> mod2 </a:t>
            </a:r>
          </a:p>
          <a:p>
            <a:pPr marL="0" indent="0">
              <a:buNone/>
            </a:pPr>
            <a:r>
              <a:rPr lang="en-US" altLang="ko-KR" sz="1400" dirty="0"/>
              <a:t>&gt;&gt;&gt; print(mod2.sum(3,4))  # </a:t>
            </a:r>
            <a:r>
              <a:rPr lang="ko-KR" altLang="en-US" sz="1400" dirty="0"/>
              <a:t>결과값</a:t>
            </a:r>
            <a:r>
              <a:rPr lang="en-US" altLang="ko-KR" sz="1400" dirty="0"/>
              <a:t> 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4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import/from import </a:t>
            </a:r>
            <a:r>
              <a:rPr lang="ko-KR" altLang="en-US" dirty="0"/>
              <a:t>차이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63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ABC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추상클래스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86521"/>
              </p:ext>
            </p:extLst>
          </p:nvPr>
        </p:nvGraphicFramePr>
        <p:xfrm>
          <a:off x="539552" y="2636912"/>
          <a:ext cx="7992888" cy="3828336"/>
        </p:xfrm>
        <a:graphic>
          <a:graphicData uri="http://schemas.openxmlformats.org/drawingml/2006/table">
            <a:tbl>
              <a:tblPr/>
              <a:tblGrid>
                <a:gridCol w="1440160"/>
                <a:gridCol w="1224136"/>
                <a:gridCol w="1800200"/>
                <a:gridCol w="3528392"/>
              </a:tblGrid>
              <a:tr h="38653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ABC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Inherits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Stub Methods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Mixin</a:t>
                      </a:r>
                      <a:r>
                        <a:rPr lang="en-US" sz="1300" dirty="0">
                          <a:effectLst/>
                        </a:rPr>
                        <a:t> Methods and Properties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25636"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>
                          <a:effectLst/>
                        </a:rPr>
                        <a:t> 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fileno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seek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and</a:t>
                      </a:r>
                      <a:r>
                        <a:rPr lang="en-US" sz="1300" dirty="0">
                          <a:effectLst/>
                        </a:rPr>
                        <a:t> truncate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close, closed, __enter__, __exit__, flush,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/>
                      <a:r>
                        <a:rPr lang="en-US" sz="1300" dirty="0" err="1" smtClean="0">
                          <a:effectLst/>
                        </a:rPr>
                        <a:t>isatty</a:t>
                      </a:r>
                      <a:r>
                        <a:rPr lang="en-US" sz="1300" dirty="0">
                          <a:effectLst/>
                        </a:rPr>
                        <a:t>, __</a:t>
                      </a:r>
                      <a:r>
                        <a:rPr lang="en-US" sz="1300" dirty="0" err="1">
                          <a:effectLst/>
                        </a:rPr>
                        <a:t>iter</a:t>
                      </a:r>
                      <a:r>
                        <a:rPr lang="en-US" sz="1300" dirty="0">
                          <a:effectLst/>
                        </a:rPr>
                        <a:t>__,__next__, readable,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/>
                      <a:r>
                        <a:rPr lang="en-US" sz="1300" dirty="0" err="1" smtClean="0">
                          <a:effectLst/>
                        </a:rPr>
                        <a:t>readline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r>
                        <a:rPr lang="en-US" sz="1300" dirty="0" err="1">
                          <a:effectLst/>
                        </a:rPr>
                        <a:t>readlines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r>
                        <a:rPr lang="en-US" sz="1300" dirty="0" err="1">
                          <a:effectLst/>
                        </a:rPr>
                        <a:t>seekable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/>
                      <a:r>
                        <a:rPr lang="en-US" sz="1300" dirty="0" err="1" smtClean="0">
                          <a:effectLst/>
                        </a:rPr>
                        <a:t>tell,writable</a:t>
                      </a:r>
                      <a:r>
                        <a:rPr lang="en-US" sz="1300" dirty="0">
                          <a:effectLst/>
                        </a:rPr>
                        <a:t>, and </a:t>
                      </a:r>
                      <a:r>
                        <a:rPr lang="en-US" sz="1300" dirty="0" err="1">
                          <a:effectLst/>
                        </a:rPr>
                        <a:t>writelines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8092"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RawIOBase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effectLst/>
                        </a:rPr>
                        <a:t>Readinto</a:t>
                      </a: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and</a:t>
                      </a:r>
                      <a:r>
                        <a:rPr lang="en-US" sz="1300" dirty="0">
                          <a:effectLst/>
                        </a:rPr>
                        <a:t> write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Inherited </a:t>
                      </a:r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r>
                        <a:rPr lang="en-US" sz="1300" dirty="0">
                          <a:effectLst/>
                        </a:rPr>
                        <a:t> methods, read</a:t>
                      </a:r>
                      <a:r>
                        <a:rPr lang="en-US" sz="1300" dirty="0" smtClean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300" dirty="0" smtClean="0">
                          <a:effectLst/>
                        </a:rPr>
                        <a:t>and</a:t>
                      </a: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en-US" sz="1300" dirty="0" err="1">
                          <a:effectLst/>
                        </a:rPr>
                        <a:t>readall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BufferedIOBase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detach,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read,</a:t>
                      </a: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read1,</a:t>
                      </a: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and</a:t>
                      </a:r>
                      <a:r>
                        <a:rPr lang="en-US" sz="1300" dirty="0">
                          <a:effectLst/>
                        </a:rPr>
                        <a:t> write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Inherited </a:t>
                      </a:r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r>
                        <a:rPr lang="en-US" sz="1300" dirty="0">
                          <a:effectLst/>
                        </a:rPr>
                        <a:t> methods, </a:t>
                      </a:r>
                      <a:r>
                        <a:rPr lang="en-US" sz="1300" dirty="0" err="1">
                          <a:effectLst/>
                        </a:rPr>
                        <a:t>readinto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7847"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TextIOBase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detach,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read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err="1" smtClean="0">
                          <a:effectLst/>
                        </a:rPr>
                        <a:t>readline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err="1" smtClean="0">
                          <a:effectLst/>
                        </a:rPr>
                        <a:t>andwrite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Inherited </a:t>
                      </a:r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r>
                        <a:rPr lang="en-US" sz="1300" dirty="0">
                          <a:effectLst/>
                        </a:rPr>
                        <a:t> methods, encoding,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/>
                      <a:r>
                        <a:rPr lang="en-US" sz="1300" dirty="0" smtClean="0">
                          <a:effectLst/>
                        </a:rPr>
                        <a:t>errors</a:t>
                      </a:r>
                      <a:r>
                        <a:rPr lang="en-US" sz="1300" dirty="0">
                          <a:effectLst/>
                        </a:rPr>
                        <a:t>, and newlines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ABC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추상클래스의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60851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8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ABC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추상클래스의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3886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추상 클래스 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mode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252"/>
              </p:ext>
            </p:extLst>
          </p:nvPr>
        </p:nvGraphicFramePr>
        <p:xfrm>
          <a:off x="827584" y="1700808"/>
          <a:ext cx="7560840" cy="4884963"/>
        </p:xfrm>
        <a:graphic>
          <a:graphicData uri="http://schemas.openxmlformats.org/drawingml/2006/table">
            <a:tbl>
              <a:tblPr/>
              <a:tblGrid>
                <a:gridCol w="1153348"/>
                <a:gridCol w="6407492"/>
              </a:tblGrid>
              <a:tr h="2513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Modes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5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 읽기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기본 값</a:t>
                      </a:r>
                      <a:r>
                        <a:rPr lang="en-US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rb</a:t>
                      </a:r>
                      <a:endParaRPr lang="en-US" sz="1400" dirty="0">
                        <a:effectLst/>
                      </a:endParaRP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파일을 바이너리로 읽기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파일에 대한 읽고 쓰기 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rb</a:t>
                      </a:r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파일에 대해 바이너리로 읽고 쓰기 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 쓰기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새로 생성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wb</a:t>
                      </a:r>
                      <a:endParaRPr lang="en-US" sz="1400" dirty="0">
                        <a:effectLst/>
                      </a:endParaRP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  바이너리 쓰기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새로 생성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ffectLst/>
                        </a:rPr>
                        <a:t>파일에 대한 읽고 쓰기 </a:t>
                      </a:r>
                      <a:r>
                        <a:rPr lang="en-US" altLang="ko-KR" sz="1000" dirty="0" smtClean="0">
                          <a:effectLst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</a:rPr>
                        <a:t>파일이 있는 경우 기존 파일을 덮어 쓰고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읽기 및 쓰기 용으로 새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만듬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wb</a:t>
                      </a:r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바이너리 형식의 쓰기 및 읽기용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엽니</a:t>
                      </a:r>
                      <a:r>
                        <a:rPr lang="ko-KR" altLang="en-US" sz="1000" dirty="0" smtClean="0">
                          <a:effectLst/>
                        </a:rPr>
                        <a:t> 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있는 경우 기존 파일을 덮어 씁니다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읽기 및 쓰기 용으로 새 파일을 만듭니다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추가 할 파일을 엽니다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 포인터는 파일이 있는 경우 파일의 끝에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즉</a:t>
                      </a:r>
                      <a:r>
                        <a:rPr lang="en-US" altLang="ko-KR" sz="1000" dirty="0" smtClean="0">
                          <a:effectLst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</a:rPr>
                        <a:t>파일이 추가 모드에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쓰기 용으로 새 파일을 만듭니다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ab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바이너리 형식으로 추가 할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엽니</a:t>
                      </a:r>
                      <a:r>
                        <a:rPr lang="ko-KR" altLang="en-US" sz="1000" dirty="0" smtClean="0">
                          <a:effectLst/>
                        </a:rPr>
                        <a:t> 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 포인터는 파일이 있는 경우 파일의 끝에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즉</a:t>
                      </a:r>
                      <a:r>
                        <a:rPr lang="en-US" altLang="ko-KR" sz="1000" dirty="0" smtClean="0">
                          <a:effectLst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</a:rPr>
                        <a:t>파일이 추가 모드에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쓰기 용으로 새 파일을 작성합니다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0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추가 및 읽기 모두를 위한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엽니</a:t>
                      </a:r>
                      <a:r>
                        <a:rPr lang="ko-KR" altLang="en-US" sz="1000" dirty="0" smtClean="0">
                          <a:effectLst/>
                        </a:rPr>
                        <a:t> 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 포인터는 파일이 있는 경우 파일의 끝에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추가 모드로 열립니다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읽기 및 쓰기 용으로 새 파일을 작성합니다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ab+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바이너리 형식으로 추가 및 읽기 모두를 위한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엽니</a:t>
                      </a:r>
                      <a:r>
                        <a:rPr lang="ko-KR" altLang="en-US" sz="1000" dirty="0" smtClean="0">
                          <a:effectLst/>
                        </a:rPr>
                        <a:t> 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 포인터는 파일이 있는 경우 파일의 끝에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추가 모드로 열립니다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읽기 및 쓰기 용으로 새 파일을 작성합니다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클래스 체크 </a:t>
            </a:r>
            <a:r>
              <a:rPr lang="en-US" altLang="ko-KR" dirty="0" smtClean="0"/>
              <a:t>: text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File 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io.StringIO</a:t>
            </a:r>
            <a:r>
              <a:rPr lang="ko-KR" altLang="en-US" dirty="0" smtClean="0"/>
              <a:t>에 대한 추상클래스의 관계를 점검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59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048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5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클래스 체크 </a:t>
            </a:r>
            <a:r>
              <a:rPr lang="en-US" altLang="ko-KR" dirty="0" smtClean="0"/>
              <a:t>: </a:t>
            </a:r>
            <a:r>
              <a:rPr lang="en-US" altLang="ko-KR" dirty="0"/>
              <a:t>Binary I/O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File 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io.StringIO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binary</a:t>
            </a:r>
            <a:r>
              <a:rPr lang="ko-KR" altLang="en-US" dirty="0" smtClean="0"/>
              <a:t>로 처리되는 추상클래스의 관계를 점검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459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48" y="3068960"/>
            <a:ext cx="58769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9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클래스 체크 </a:t>
            </a:r>
            <a:r>
              <a:rPr lang="en-US" altLang="ko-KR" dirty="0" smtClean="0"/>
              <a:t>: raw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binary</a:t>
            </a:r>
            <a:r>
              <a:rPr lang="ko-KR" altLang="en-US" dirty="0" smtClean="0"/>
              <a:t>이면서 </a:t>
            </a:r>
            <a:r>
              <a:rPr lang="en-US" altLang="ko-KR" dirty="0" smtClean="0"/>
              <a:t>buffering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경우에 대한 추상클래스의 관계를 점검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460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3717032"/>
            <a:ext cx="54197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7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BytesIO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StringIO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io.BytesIO</a:t>
            </a:r>
            <a:r>
              <a:rPr lang="en-US" altLang="ko-KR" dirty="0" smtClean="0"/>
              <a:t> : binary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/>
              <a:t>BytesIO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는 메모리에서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65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89" y="2492896"/>
            <a:ext cx="5153025" cy="400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7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import</a:t>
            </a:r>
            <a:r>
              <a:rPr lang="ko-KR" altLang="en-US" dirty="0"/>
              <a:t>와 </a:t>
            </a:r>
            <a:r>
              <a:rPr lang="en-US" altLang="ko-KR" dirty="0"/>
              <a:t>from </a:t>
            </a:r>
            <a:r>
              <a:rPr lang="en-US" altLang="ko-KR" dirty="0" err="1"/>
              <a:t>imort</a:t>
            </a:r>
            <a:r>
              <a:rPr lang="en-US" altLang="ko-KR" dirty="0"/>
              <a:t> </a:t>
            </a:r>
            <a:r>
              <a:rPr lang="ko-KR" altLang="en-US" dirty="0"/>
              <a:t>차이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</a:t>
            </a:r>
            <a:r>
              <a:rPr lang="ko-KR" altLang="en-US" dirty="0"/>
              <a:t>를 하면 전체 이름이 </a:t>
            </a:r>
            <a:r>
              <a:rPr lang="en-US" altLang="ko-KR" dirty="0" err="1"/>
              <a:t>globals</a:t>
            </a:r>
            <a:r>
              <a:rPr lang="ko-KR" altLang="en-US" dirty="0"/>
              <a:t>에 저장되지만 </a:t>
            </a:r>
            <a:r>
              <a:rPr lang="en-US" altLang="ko-KR" dirty="0"/>
              <a:t>from import</a:t>
            </a:r>
            <a:r>
              <a:rPr lang="ko-KR" altLang="en-US" dirty="0"/>
              <a:t>를 할 경우 내부 정의한 내용만 생김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6" y="3429372"/>
            <a:ext cx="29146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29146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229200"/>
            <a:ext cx="2933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25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io.StringIO</a:t>
            </a:r>
            <a:r>
              <a:rPr lang="en-US" altLang="ko-KR" dirty="0"/>
              <a:t> </a:t>
            </a:r>
            <a:r>
              <a:rPr lang="en-US" altLang="ko-KR" dirty="0" smtClean="0"/>
              <a:t>: 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/>
              <a:t>StringIO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는 메모리에서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64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4781550" cy="403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8417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파일도 하나의 </a:t>
            </a:r>
            <a:r>
              <a:rPr lang="en-US" altLang="ko-KR" sz="2400" dirty="0"/>
              <a:t>Object</a:t>
            </a:r>
            <a:r>
              <a:rPr lang="ko-KR" altLang="en-US" sz="2400" dirty="0"/>
              <a:t>로 구현되어 있어 </a:t>
            </a:r>
            <a:r>
              <a:rPr lang="en-US" altLang="ko-KR" sz="2400" dirty="0"/>
              <a:t>File </a:t>
            </a:r>
            <a:r>
              <a:rPr lang="ko-KR" altLang="en-US" sz="2400" dirty="0"/>
              <a:t>처리를 할 때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이용하여 처리할 수 있도록 구성되어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파일은 라인이라는 요소들로 구성된 하나의 객체이므로 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 </a:t>
            </a:r>
            <a:r>
              <a:rPr lang="ko-KR" altLang="en-US" sz="2400" dirty="0"/>
              <a:t>처리가 가능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593645"/>
            <a:ext cx="1368152" cy="68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참조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3593645"/>
            <a:ext cx="1368152" cy="68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Handle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4601757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참조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55976" y="5122422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참조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55960" y="5616860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참조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55976" y="6111298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……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7" idx="2"/>
            <a:endCxn id="11" idx="1"/>
          </p:cNvCxnSpPr>
          <p:nvPr/>
        </p:nvCxnSpPr>
        <p:spPr>
          <a:xfrm rot="16200000" flipH="1">
            <a:off x="3083648" y="5009989"/>
            <a:ext cx="2004596" cy="540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10" idx="1"/>
          </p:cNvCxnSpPr>
          <p:nvPr/>
        </p:nvCxnSpPr>
        <p:spPr>
          <a:xfrm rot="16200000" flipH="1">
            <a:off x="3330859" y="4762778"/>
            <a:ext cx="1510158" cy="5400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2"/>
            <a:endCxn id="9" idx="1"/>
          </p:cNvCxnSpPr>
          <p:nvPr/>
        </p:nvCxnSpPr>
        <p:spPr>
          <a:xfrm rot="16200000" flipH="1">
            <a:off x="3578086" y="4515551"/>
            <a:ext cx="1015720" cy="540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2"/>
            <a:endCxn id="8" idx="1"/>
          </p:cNvCxnSpPr>
          <p:nvPr/>
        </p:nvCxnSpPr>
        <p:spPr>
          <a:xfrm rot="16200000" flipH="1">
            <a:off x="3838419" y="4255218"/>
            <a:ext cx="495055" cy="540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012160" y="4583138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12160" y="5103803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12144" y="5598241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12160" y="6092679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……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6" idx="3"/>
            <a:endCxn id="7" idx="1"/>
          </p:cNvCxnSpPr>
          <p:nvPr/>
        </p:nvCxnSpPr>
        <p:spPr>
          <a:xfrm>
            <a:off x="2483768" y="3935683"/>
            <a:ext cx="64807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48064" y="3593645"/>
            <a:ext cx="2016208" cy="683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method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3"/>
            <a:endCxn id="4" idx="1"/>
          </p:cNvCxnSpPr>
          <p:nvPr/>
        </p:nvCxnSpPr>
        <p:spPr>
          <a:xfrm flipV="1">
            <a:off x="4499992" y="3935277"/>
            <a:ext cx="648072" cy="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01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에서 </a:t>
            </a:r>
            <a:r>
              <a:rPr lang="en-US" altLang="ko-KR" dirty="0"/>
              <a:t>handle object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실제 파일을 전달하는 것이 아니라 </a:t>
            </a:r>
            <a:r>
              <a:rPr lang="en-US" altLang="ko-KR" sz="2400" dirty="0"/>
              <a:t>file handle</a:t>
            </a:r>
            <a:r>
              <a:rPr lang="ko-KR" altLang="en-US" sz="2400" dirty="0"/>
              <a:t>를 전달해서 파일을 처리할 수 있도록 함</a:t>
            </a:r>
            <a:endParaRPr lang="en-US" altLang="ko-KR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1547664" y="3575044"/>
            <a:ext cx="1368152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프로그램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12160" y="3562975"/>
            <a:ext cx="1368152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79912" y="4113076"/>
            <a:ext cx="1368152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handle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왼쪽/오른쪽 화살표 4"/>
          <p:cNvSpPr/>
          <p:nvPr/>
        </p:nvSpPr>
        <p:spPr>
          <a:xfrm>
            <a:off x="2987824" y="4554836"/>
            <a:ext cx="720080" cy="484632"/>
          </a:xfrm>
          <a:prstGeom prst="leftRightArrow">
            <a:avLst>
              <a:gd name="adj1" fmla="val 50000"/>
              <a:gd name="adj2" fmla="val 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/오른쪽 화살표 27"/>
          <p:cNvSpPr/>
          <p:nvPr/>
        </p:nvSpPr>
        <p:spPr>
          <a:xfrm>
            <a:off x="5220072" y="4559164"/>
            <a:ext cx="720080" cy="484632"/>
          </a:xfrm>
          <a:prstGeom prst="leftRightArrow">
            <a:avLst>
              <a:gd name="adj1" fmla="val 50000"/>
              <a:gd name="adj2" fmla="val 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13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File: 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err="1" smtClean="0"/>
              <a:t>함ㄴ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TextIOWrapper</a:t>
            </a:r>
            <a:r>
              <a:rPr lang="ko-KR" altLang="en-US" dirty="0" smtClean="0"/>
              <a:t>로 생성해서 핸들만 제공함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466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2708920"/>
            <a:ext cx="63341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1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Object Method(1)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70717"/>
              </p:ext>
            </p:extLst>
          </p:nvPr>
        </p:nvGraphicFramePr>
        <p:xfrm>
          <a:off x="523056" y="1844824"/>
          <a:ext cx="8153400" cy="4480343"/>
        </p:xfrm>
        <a:graphic>
          <a:graphicData uri="http://schemas.openxmlformats.org/drawingml/2006/table">
            <a:tbl>
              <a:tblPr/>
              <a:tblGrid>
                <a:gridCol w="2375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8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2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Method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file.close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the file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file.flush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내부 버퍼에 있는 내용을  파일에 저장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54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file.fileno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integer “file descriptor” that is used by the underlying implementation to request I/O operations from the operating system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file.isatty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 </a:t>
                      </a:r>
                      <a:r>
                        <a:rPr lang="en-US" altLang="ko-KR" sz="1200" dirty="0"/>
                        <a:t>True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the file is connected to a </a:t>
                      </a:r>
                      <a:r>
                        <a:rPr kumimoji="0"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(-like) device, else </a:t>
                      </a:r>
                      <a:r>
                        <a:rPr lang="en-US" altLang="ko-KR" sz="1200" dirty="0"/>
                        <a:t>False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8981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file.next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A file object is its own iterator, for example </a:t>
                      </a:r>
                      <a:r>
                        <a:rPr lang="en-US" altLang="ko-KR" sz="1200" dirty="0" err="1">
                          <a:effectLst/>
                        </a:rPr>
                        <a:t>iter</a:t>
                      </a:r>
                      <a:r>
                        <a:rPr lang="en-US" altLang="ko-KR" sz="1200" dirty="0">
                          <a:effectLst/>
                        </a:rPr>
                        <a:t>(f) returns f (unless f is closed). When a file is used as an iterator, typically in a for loop (for example, for line in f: print </a:t>
                      </a:r>
                      <a:r>
                        <a:rPr lang="en-US" altLang="ko-KR" sz="1200" dirty="0" err="1">
                          <a:effectLst/>
                        </a:rPr>
                        <a:t>line.strip</a:t>
                      </a:r>
                      <a:r>
                        <a:rPr lang="en-US" altLang="ko-KR" sz="1200" dirty="0">
                          <a:effectLst/>
                        </a:rPr>
                        <a:t>()), the next() method is called repeatedly.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54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file.read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at most 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bytes from the file (less if the read hits EOF before obtaining 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bytes).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file.readline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one entire line from the file. 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file.readlines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sizehint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파일 전체를 라인 단위로 끊어서 리스트에 저장한다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67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Object Method(2)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90124"/>
              </p:ext>
            </p:extLst>
          </p:nvPr>
        </p:nvGraphicFramePr>
        <p:xfrm>
          <a:off x="523056" y="1844824"/>
          <a:ext cx="8153400" cy="4451047"/>
        </p:xfrm>
        <a:graphic>
          <a:graphicData uri="http://schemas.openxmlformats.org/drawingml/2006/table">
            <a:tbl>
              <a:tblPr/>
              <a:tblGrid>
                <a:gridCol w="2375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8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5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Method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50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file.xreadlines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파일 전체를 한꺼번에 읽지는 않고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필요할 때만 읽는다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64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file.seek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whence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파일의 위치 이동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.(whence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없으면 처음에서 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번째로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이면 현재에서 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번째로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이면 마지막에서 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번째로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seek(n) :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파일의 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 바이트로 이동</a:t>
                      </a:r>
                      <a:r>
                        <a:rPr lang="ko-KR" altLang="en-US" sz="1200" dirty="0"/>
                        <a:t/>
                      </a:r>
                      <a:br>
                        <a:rPr lang="ko-KR" altLang="en-US" sz="1200" dirty="0"/>
                      </a:b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seek(n, 1) :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위치에서 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바이트 이동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양수이면 뒤쪽으로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음수이면 앞쪽으로 이동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dirty="0"/>
                        <a:t/>
                      </a:r>
                      <a:br>
                        <a:rPr lang="ko-KR" altLang="en-US" sz="1200" dirty="0"/>
                      </a:b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seek(n, 2) :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맨 마지막에서 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바이트 이동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보통 음수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50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file.tell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현재의 파일 포인터 위치를 돌려줌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file.truncate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크기를 지정해  잘라 버림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인수를 주지 않으면 현재 위치에서 자름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 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720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file.write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 string to the file. There is no return value. 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50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file.writelines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안에 있는 문자열을 연속해서 출력함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671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:read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파일을 </a:t>
            </a:r>
            <a:r>
              <a:rPr lang="en-US" altLang="ko-KR" sz="2800" dirty="0"/>
              <a:t>open</a:t>
            </a:r>
            <a:r>
              <a:rPr lang="ko-KR" altLang="en-US" sz="2800" dirty="0"/>
              <a:t>하고 </a:t>
            </a:r>
            <a:r>
              <a:rPr lang="en-US" altLang="ko-KR" sz="2800" dirty="0"/>
              <a:t>read </a:t>
            </a:r>
            <a:r>
              <a:rPr lang="ko-KR" altLang="en-US" sz="2800" dirty="0" err="1"/>
              <a:t>메소드를</a:t>
            </a:r>
            <a:r>
              <a:rPr lang="ko-KR" altLang="en-US" sz="2800" dirty="0"/>
              <a:t> 호출하면 전부 </a:t>
            </a:r>
            <a:r>
              <a:rPr lang="en-US" altLang="ko-KR" sz="2800" dirty="0" err="1"/>
              <a:t>str</a:t>
            </a:r>
            <a:r>
              <a:rPr lang="en-US" altLang="ko-KR" sz="2800" dirty="0"/>
              <a:t> </a:t>
            </a:r>
            <a:r>
              <a:rPr lang="ko-KR" altLang="en-US" sz="2800" dirty="0"/>
              <a:t>타입으로 생성 </a:t>
            </a:r>
            <a:endParaRPr lang="en-US" altLang="ko-KR" sz="2800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248472" cy="218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0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:</a:t>
            </a:r>
            <a:r>
              <a:rPr lang="en-US" altLang="ko-KR" dirty="0" err="1"/>
              <a:t>readlines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파일을 </a:t>
            </a:r>
            <a:r>
              <a:rPr lang="en-US" altLang="ko-KR" sz="2800" dirty="0"/>
              <a:t>open</a:t>
            </a:r>
            <a:r>
              <a:rPr lang="ko-KR" altLang="en-US" sz="2800" dirty="0"/>
              <a:t>하고 </a:t>
            </a:r>
            <a:r>
              <a:rPr lang="en-US" altLang="ko-KR" sz="2800" dirty="0" err="1"/>
              <a:t>readlines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메소드를</a:t>
            </a:r>
            <a:r>
              <a:rPr lang="ko-KR" altLang="en-US" sz="2800" dirty="0"/>
              <a:t> 호출하면 전부 </a:t>
            </a:r>
            <a:r>
              <a:rPr lang="en-US" altLang="ko-KR" sz="2800" dirty="0"/>
              <a:t>list </a:t>
            </a:r>
            <a:r>
              <a:rPr lang="ko-KR" altLang="en-US" sz="2800" dirty="0"/>
              <a:t>타입으로 생성 </a:t>
            </a:r>
            <a:endParaRPr lang="en-US" altLang="ko-KR" sz="2800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73016"/>
            <a:ext cx="4090789" cy="207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66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:tell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파일을 </a:t>
            </a:r>
            <a:r>
              <a:rPr lang="en-US" altLang="ko-KR" sz="2800" dirty="0"/>
              <a:t>open</a:t>
            </a:r>
            <a:r>
              <a:rPr lang="ko-KR" altLang="en-US" sz="2800" dirty="0"/>
              <a:t>하고 </a:t>
            </a:r>
            <a:r>
              <a:rPr lang="en-US" altLang="ko-KR" sz="2800" dirty="0" err="1"/>
              <a:t>readline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메소드를</a:t>
            </a:r>
            <a:r>
              <a:rPr lang="ko-KR" altLang="en-US" sz="2800" dirty="0"/>
              <a:t> 호출하고 있을 경우 현재 파일의 위치를 조회 </a:t>
            </a:r>
            <a:endParaRPr lang="en-US" altLang="ko-KR" sz="2800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518457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3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from  </a:t>
            </a:r>
            <a:r>
              <a:rPr lang="en-US" altLang="ko-KR" dirty="0" err="1"/>
              <a:t>imort</a:t>
            </a:r>
            <a:r>
              <a:rPr lang="en-US" altLang="ko-KR" dirty="0"/>
              <a:t>  </a:t>
            </a:r>
            <a:r>
              <a:rPr lang="ko-KR" altLang="en-US" dirty="0"/>
              <a:t> 처리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from import </a:t>
            </a:r>
            <a:r>
              <a:rPr lang="ko-KR" altLang="en-US" dirty="0"/>
              <a:t>할 경우 모듈은 로딩이 안되어 있어 부를 때 에러가 남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861048"/>
            <a:ext cx="58483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63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: seek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파일을 </a:t>
            </a:r>
            <a:r>
              <a:rPr lang="en-US" altLang="ko-KR" sz="2800" dirty="0"/>
              <a:t>open</a:t>
            </a:r>
            <a:r>
              <a:rPr lang="ko-KR" altLang="en-US" sz="2800" dirty="0"/>
              <a:t>하고 </a:t>
            </a:r>
            <a:r>
              <a:rPr lang="en-US" altLang="ko-KR" sz="2800" dirty="0" err="1"/>
              <a:t>readline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메소드를</a:t>
            </a:r>
            <a:r>
              <a:rPr lang="en-US" altLang="ko-KR" sz="2800" dirty="0"/>
              <a:t> </a:t>
            </a:r>
            <a:r>
              <a:rPr lang="ko-KR" altLang="en-US" sz="2800" dirty="0"/>
              <a:t>처리하다 </a:t>
            </a:r>
            <a:r>
              <a:rPr lang="en-US" altLang="ko-KR" sz="2800" dirty="0"/>
              <a:t>seek </a:t>
            </a:r>
            <a:r>
              <a:rPr lang="ko-KR" altLang="en-US" sz="2800" dirty="0" err="1"/>
              <a:t>메소드를</a:t>
            </a:r>
            <a:r>
              <a:rPr lang="ko-KR" altLang="en-US" sz="2800" dirty="0"/>
              <a:t> 만나면 파일의 위치를 변경해서 다시 처리 </a:t>
            </a:r>
            <a:endParaRPr lang="en-US" altLang="ko-KR" sz="2800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6336704" cy="36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99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: truncate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파일을 처리시 </a:t>
            </a:r>
            <a:r>
              <a:rPr lang="en-US" altLang="ko-KR" sz="2800" dirty="0"/>
              <a:t>truncate</a:t>
            </a:r>
            <a:r>
              <a:rPr lang="ko-KR" altLang="en-US" sz="2800" dirty="0"/>
              <a:t>를 만나면 파일을 </a:t>
            </a:r>
            <a:r>
              <a:rPr lang="ko-KR" altLang="en-US" sz="2800" dirty="0" err="1"/>
              <a:t>짤라내어</a:t>
            </a:r>
            <a:r>
              <a:rPr lang="ko-KR" altLang="en-US" sz="2800" dirty="0"/>
              <a:t> 없앴다</a:t>
            </a:r>
            <a:r>
              <a:rPr lang="en-US" altLang="ko-KR" sz="2800" dirty="0"/>
              <a:t>.(</a:t>
            </a:r>
            <a:r>
              <a:rPr lang="ko-KR" altLang="en-US" sz="2800" dirty="0"/>
              <a:t>항상 </a:t>
            </a:r>
            <a:r>
              <a:rPr lang="en-US" altLang="ko-KR" sz="2800" dirty="0"/>
              <a:t>write </a:t>
            </a:r>
            <a:r>
              <a:rPr lang="ko-KR" altLang="en-US" sz="2800" dirty="0"/>
              <a:t>할 수 있어야 함</a:t>
            </a:r>
            <a:r>
              <a:rPr lang="en-US" altLang="ko-KR" sz="2800" dirty="0"/>
              <a:t>)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96952"/>
            <a:ext cx="4464496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2736304" cy="183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13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Object Variable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599580"/>
              </p:ext>
            </p:extLst>
          </p:nvPr>
        </p:nvGraphicFramePr>
        <p:xfrm>
          <a:off x="523056" y="1844824"/>
          <a:ext cx="8153400" cy="3677694"/>
        </p:xfrm>
        <a:graphic>
          <a:graphicData uri="http://schemas.openxmlformats.org/drawingml/2006/table">
            <a:tbl>
              <a:tblPr/>
              <a:tblGrid>
                <a:gridCol w="2375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8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2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Method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file.closed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indicating the current state of the file object. 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file.encoding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encoding that this file uses.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99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file.errors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Unicode error handler used along with the encoding.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file.mode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I/O mode for the file. If the file was created using the open() built-in function, this will be the value of the mode parameter.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40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/>
                        <a:t>file.name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object was created using open(), the name of the file. Otherwise, some string that indicates the source of the file object, of the form &lt;...&gt;.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file.newlines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Python was built with universal newlines enabled (the default) this read-only attribute exists, and for files opened in universal newline read mode it keeps track of the types of newlines encountered while reading the file.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/>
                        <a:t>file.softspace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oolean</a:t>
                      </a:r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indicates whether a space character needs to be printed before another value when using the print statement.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39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생성 및 닫기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파일을 </a:t>
            </a:r>
            <a:r>
              <a:rPr lang="en-US" altLang="ko-KR" sz="2800" dirty="0"/>
              <a:t>open</a:t>
            </a:r>
            <a:r>
              <a:rPr lang="ko-KR" altLang="en-US" sz="2800" dirty="0"/>
              <a:t>해서 바로 </a:t>
            </a:r>
            <a:r>
              <a:rPr lang="en-US" altLang="ko-KR" sz="2800" dirty="0"/>
              <a:t>close</a:t>
            </a:r>
            <a:r>
              <a:rPr lang="ko-KR" altLang="en-US" sz="2800" dirty="0"/>
              <a:t>해서 파일 생성</a:t>
            </a:r>
            <a:endParaRPr lang="en-US" altLang="ko-KR" sz="2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   </a:t>
            </a:r>
            <a:r>
              <a:rPr lang="ko-KR" altLang="en-US" sz="1200" dirty="0"/>
              <a:t>파일 열기 및 생성 </a:t>
            </a:r>
            <a:r>
              <a:rPr lang="en-US" altLang="ko-KR" sz="1200" dirty="0"/>
              <a:t>: </a:t>
            </a:r>
            <a:r>
              <a:rPr lang="ko-KR" altLang="en-US" sz="1200" dirty="0"/>
              <a:t> 파일객체 </a:t>
            </a:r>
            <a:r>
              <a:rPr lang="en-US" altLang="ko-KR" sz="1200" dirty="0"/>
              <a:t>= </a:t>
            </a:r>
            <a:r>
              <a:rPr lang="en-US" altLang="ko-KR" sz="1200" b="1" dirty="0"/>
              <a:t>open</a:t>
            </a:r>
            <a:r>
              <a:rPr lang="en-US" altLang="ko-KR" sz="1200" dirty="0"/>
              <a:t>(</a:t>
            </a:r>
            <a:r>
              <a:rPr lang="ko-KR" altLang="en-US" sz="1200" dirty="0"/>
              <a:t>파일이름</a:t>
            </a:r>
            <a:r>
              <a:rPr lang="en-US" altLang="ko-KR" sz="1200" dirty="0"/>
              <a:t>, </a:t>
            </a:r>
            <a:r>
              <a:rPr lang="ko-KR" altLang="en-US" sz="1200" dirty="0"/>
              <a:t>파일열기모드</a:t>
            </a:r>
            <a:r>
              <a:rPr lang="en-US" altLang="ko-KR" sz="1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dirty="0"/>
              <a:t>    </a:t>
            </a:r>
            <a:r>
              <a:rPr lang="ko-KR" altLang="en-US" sz="1200" dirty="0"/>
              <a:t>파일 닫기             </a:t>
            </a:r>
            <a:r>
              <a:rPr lang="en-US" altLang="ko-KR" sz="1200" dirty="0"/>
              <a:t>: 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.close()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3356992"/>
            <a:ext cx="6010275" cy="305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1999" y="5661248"/>
            <a:ext cx="1584177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</a:t>
            </a:r>
            <a:r>
              <a:rPr lang="en-US" altLang="ko-KR" dirty="0"/>
              <a:t>file </a:t>
            </a:r>
            <a:r>
              <a:rPr lang="ko-KR" altLang="en-US" dirty="0"/>
              <a:t>생성</a:t>
            </a: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6156176" y="5661248"/>
            <a:ext cx="72008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77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: 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문을 이용해서 처리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파일이 </a:t>
            </a:r>
            <a:r>
              <a:rPr lang="en-US" altLang="ko-KR" sz="2800" dirty="0" err="1"/>
              <a:t>iterable</a:t>
            </a:r>
            <a:r>
              <a:rPr lang="en-US" altLang="ko-KR" sz="2800" dirty="0"/>
              <a:t> </a:t>
            </a:r>
            <a:r>
              <a:rPr lang="ko-KR" altLang="en-US" sz="2800" dirty="0"/>
              <a:t>특성을 이용해서 </a:t>
            </a:r>
            <a:r>
              <a:rPr lang="en-US" altLang="ko-KR" sz="2800" dirty="0"/>
              <a:t>for</a:t>
            </a:r>
            <a:r>
              <a:rPr lang="ko-KR" altLang="en-US" sz="2800" dirty="0"/>
              <a:t>문으로 읽기</a:t>
            </a:r>
            <a:endParaRPr lang="en-US" altLang="ko-KR" sz="2800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55" y="2420888"/>
            <a:ext cx="3562350" cy="385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40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With</a:t>
            </a:r>
            <a:r>
              <a:rPr lang="ko-KR" altLang="en-US" dirty="0"/>
              <a:t>문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76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생성 및 닫기 </a:t>
            </a:r>
            <a:r>
              <a:rPr lang="en-US" altLang="ko-KR" dirty="0"/>
              <a:t>– with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/>
              <a:t>With</a:t>
            </a:r>
            <a:r>
              <a:rPr lang="ko-KR" altLang="en-US" sz="2800" dirty="0"/>
              <a:t>문을 사용하면 </a:t>
            </a:r>
            <a:r>
              <a:rPr lang="en-US" altLang="ko-KR" sz="2800" dirty="0" err="1"/>
              <a:t>file.close</a:t>
            </a:r>
            <a:r>
              <a:rPr lang="en-US" altLang="ko-KR" sz="2800" dirty="0"/>
              <a:t>()</a:t>
            </a:r>
            <a:r>
              <a:rPr lang="ko-KR" altLang="en-US" sz="2800" dirty="0"/>
              <a:t>를 사용하지 않아도 </a:t>
            </a:r>
            <a:r>
              <a:rPr lang="en-US" altLang="ko-KR" sz="2800" dirty="0"/>
              <a:t>with</a:t>
            </a:r>
            <a:r>
              <a:rPr lang="ko-KR" altLang="en-US" sz="2800" dirty="0"/>
              <a:t>문 </a:t>
            </a:r>
            <a:r>
              <a:rPr lang="ko-KR" altLang="en-US" sz="2800" dirty="0" err="1"/>
              <a:t>내문에서</a:t>
            </a:r>
            <a:r>
              <a:rPr lang="ko-KR" altLang="en-US" sz="2800" dirty="0"/>
              <a:t> 처리한 것이 완료되면 </a:t>
            </a:r>
            <a:r>
              <a:rPr lang="en-US" altLang="ko-KR" sz="2800" dirty="0"/>
              <a:t>file</a:t>
            </a:r>
            <a:r>
              <a:rPr lang="ko-KR" altLang="en-US" sz="2800" dirty="0"/>
              <a:t>이 자동으로 </a:t>
            </a:r>
            <a:r>
              <a:rPr lang="en-US" altLang="ko-KR" sz="2800" dirty="0"/>
              <a:t>close </a:t>
            </a:r>
            <a:r>
              <a:rPr lang="ko-KR" altLang="en-US" sz="2800" dirty="0"/>
              <a:t>됨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4066803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3276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47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모듈 정보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44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sys.modules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모듈을 만들어 저장되어있는 장소를 확인하기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32861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16300"/>
            <a:ext cx="3528392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9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module </a:t>
            </a:r>
            <a:r>
              <a:rPr lang="ko-KR" altLang="en-US" dirty="0"/>
              <a:t>별 </a:t>
            </a:r>
            <a:r>
              <a:rPr lang="en-US" altLang="ko-KR" dirty="0"/>
              <a:t>global </a:t>
            </a:r>
            <a:r>
              <a:rPr lang="ko-KR" altLang="en-US" dirty="0"/>
              <a:t>처리 기준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2736304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module </a:t>
            </a:r>
            <a:r>
              <a:rPr lang="ko-KR" altLang="en-US" dirty="0"/>
              <a:t>별 </a:t>
            </a:r>
            <a:r>
              <a:rPr lang="en-US" altLang="ko-KR" dirty="0"/>
              <a:t>global </a:t>
            </a:r>
            <a:r>
              <a:rPr lang="ko-KR" altLang="en-US" dirty="0"/>
              <a:t>기준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module </a:t>
            </a:r>
            <a:r>
              <a:rPr lang="ko-KR" altLang="en-US" dirty="0"/>
              <a:t>단위로 </a:t>
            </a:r>
            <a:r>
              <a:rPr lang="en-US" altLang="ko-KR" dirty="0"/>
              <a:t>global</a:t>
            </a:r>
            <a:r>
              <a:rPr lang="ko-KR" altLang="en-US" dirty="0"/>
              <a:t>을 구성하고 있으므로 </a:t>
            </a:r>
            <a:r>
              <a:rPr lang="en-US" altLang="ko-KR" dirty="0"/>
              <a:t>import </a:t>
            </a:r>
            <a:r>
              <a:rPr lang="ko-KR" altLang="en-US" dirty="0"/>
              <a:t>한 모듈을 </a:t>
            </a:r>
            <a:r>
              <a:rPr lang="en-US" altLang="ko-KR" dirty="0"/>
              <a:t>global</a:t>
            </a:r>
            <a:r>
              <a:rPr lang="ko-KR" altLang="en-US" dirty="0"/>
              <a:t>로 처리시 기존 </a:t>
            </a:r>
            <a:r>
              <a:rPr lang="en-US" altLang="ko-KR" dirty="0"/>
              <a:t>module</a:t>
            </a:r>
            <a:r>
              <a:rPr lang="ko-KR" altLang="en-US" dirty="0"/>
              <a:t>이 </a:t>
            </a:r>
            <a:r>
              <a:rPr lang="en-US" altLang="ko-KR" dirty="0"/>
              <a:t>global</a:t>
            </a:r>
            <a:r>
              <a:rPr lang="ko-KR" altLang="en-US" dirty="0"/>
              <a:t>로 처리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771800" y="5589240"/>
            <a:ext cx="1944216" cy="8866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5525363"/>
            <a:ext cx="1728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1400" dirty="0"/>
              <a:t>add_1</a:t>
            </a:r>
            <a:r>
              <a:rPr lang="ko-KR" altLang="en-US" sz="1400" dirty="0"/>
              <a:t>모듈이 </a:t>
            </a:r>
            <a:r>
              <a:rPr lang="en-US" altLang="ko-KR" sz="1400" dirty="0"/>
              <a:t>add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add_1 </a:t>
            </a:r>
            <a:r>
              <a:rPr lang="ko-KR" altLang="en-US" sz="1400" dirty="0"/>
              <a:t>내의 </a:t>
            </a:r>
            <a:r>
              <a:rPr lang="en-US" altLang="ko-KR" sz="1400" dirty="0"/>
              <a:t>global </a:t>
            </a:r>
            <a:r>
              <a:rPr lang="ko-KR" altLang="en-US" sz="1400" dirty="0"/>
              <a:t>변수를 참조</a:t>
            </a:r>
          </a:p>
        </p:txBody>
      </p:sp>
      <p:cxnSp>
        <p:nvCxnSpPr>
          <p:cNvPr id="7" name="직선 화살표 연결선 6"/>
          <p:cNvCxnSpPr>
            <a:stCxn id="5" idx="3"/>
            <a:endCxn id="3" idx="1"/>
          </p:cNvCxnSpPr>
          <p:nvPr/>
        </p:nvCxnSpPr>
        <p:spPr>
          <a:xfrm>
            <a:off x="2195736" y="5925473"/>
            <a:ext cx="576064" cy="107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__</a:t>
            </a:r>
            <a:r>
              <a:rPr lang="en-US" altLang="ko-KR" dirty="0" err="1" smtClean="0"/>
              <a:t>builtins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3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 smtClean="0"/>
              <a:t>builtins</a:t>
            </a:r>
            <a:r>
              <a:rPr lang="en-US" altLang="ko-KR" dirty="0" smtClean="0"/>
              <a:t>__ </a:t>
            </a:r>
            <a:r>
              <a:rPr lang="ko-KR" altLang="en-US" dirty="0"/>
              <a:t>도 </a:t>
            </a:r>
            <a:r>
              <a:rPr lang="en-US" altLang="ko-KR" dirty="0"/>
              <a:t>import </a:t>
            </a:r>
            <a:r>
              <a:rPr lang="ko-KR" altLang="en-US" dirty="0"/>
              <a:t>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9361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builtins</a:t>
            </a:r>
            <a:r>
              <a:rPr lang="en-US" altLang="ko-KR" dirty="0"/>
              <a:t>__ </a:t>
            </a:r>
            <a:r>
              <a:rPr lang="ko-KR" altLang="en-US" dirty="0"/>
              <a:t>영역도 </a:t>
            </a:r>
            <a:r>
              <a:rPr lang="en-US" altLang="ko-KR" dirty="0" err="1" smtClean="0"/>
              <a:t>builtins</a:t>
            </a:r>
            <a:r>
              <a:rPr lang="ko-KR" altLang="en-US" dirty="0" smtClean="0"/>
              <a:t>이란 </a:t>
            </a:r>
            <a:r>
              <a:rPr lang="ko-KR" altLang="en-US" dirty="0" err="1"/>
              <a:t>모듈명으로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/>
              <a:t>하여 사용이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4608512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31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138891</TotalTime>
  <Words>1719</Words>
  <Application>Microsoft Office PowerPoint</Application>
  <PresentationFormat>화면 슬라이드 쇼(4:3)</PresentationFormat>
  <Paragraphs>346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가을</vt:lpstr>
      <vt:lpstr>Python 완전정복</vt:lpstr>
      <vt:lpstr>16. 파일, 모듈, 패키지 처리</vt:lpstr>
      <vt:lpstr> import/from import 차이</vt:lpstr>
      <vt:lpstr> import와 from imort 차이</vt:lpstr>
      <vt:lpstr> from  imort   처리</vt:lpstr>
      <vt:lpstr> module 별 global 처리 기준</vt:lpstr>
      <vt:lpstr> module 별 global 기준</vt:lpstr>
      <vt:lpstr>__builtins__ 모듈</vt:lpstr>
      <vt:lpstr>__builtins__ 도 import 가능</vt:lpstr>
      <vt:lpstr>__import__</vt:lpstr>
      <vt:lpstr>__import__ 함수 사용하기</vt:lpstr>
      <vt:lpstr>모듈 생성</vt:lpstr>
      <vt:lpstr> 모듈 import: __import__ </vt:lpstr>
      <vt:lpstr>Module</vt:lpstr>
      <vt:lpstr>모듈</vt:lpstr>
      <vt:lpstr>Module</vt:lpstr>
      <vt:lpstr>help() : module</vt:lpstr>
      <vt:lpstr>Context 모듈 처리 방식</vt:lpstr>
      <vt:lpstr>if __name__ == "__main__": </vt:lpstr>
      <vt:lpstr>command line  모듈 실행</vt:lpstr>
      <vt:lpstr>모듈 namespace 검색하기</vt:lpstr>
      <vt:lpstr>package</vt:lpstr>
      <vt:lpstr>패키지</vt:lpstr>
      <vt:lpstr>패키지 예시 (1)</vt:lpstr>
      <vt:lpstr>패키지 예시 (2)</vt:lpstr>
      <vt:lpstr>Python path 등록</vt:lpstr>
      <vt:lpstr>모듈 :pythonpath 등록</vt:lpstr>
      <vt:lpstr>모듈 : ide에서 path 등록</vt:lpstr>
      <vt:lpstr> io  추상 클래스</vt:lpstr>
      <vt:lpstr> io ABC </vt:lpstr>
      <vt:lpstr> io ABC 구조 </vt:lpstr>
      <vt:lpstr> io ABC 구조 </vt:lpstr>
      <vt:lpstr> io  추상 클래스 체크</vt:lpstr>
      <vt:lpstr>File mode</vt:lpstr>
      <vt:lpstr> File 클래스 체크 : text I/O</vt:lpstr>
      <vt:lpstr> File 클래스 체크 : Binary I/O</vt:lpstr>
      <vt:lpstr> File 클래스 체크 : raw I/O</vt:lpstr>
      <vt:lpstr>BytesIO 및 StringIO</vt:lpstr>
      <vt:lpstr>io.BytesIO : binary</vt:lpstr>
      <vt:lpstr>io.StringIO : text</vt:lpstr>
      <vt:lpstr>File 처리</vt:lpstr>
      <vt:lpstr>File 은 Object</vt:lpstr>
      <vt:lpstr>File에서 handle object</vt:lpstr>
      <vt:lpstr>File: text</vt:lpstr>
      <vt:lpstr>File Object Method(1)</vt:lpstr>
      <vt:lpstr>File Object Method(2)</vt:lpstr>
      <vt:lpstr>File :read</vt:lpstr>
      <vt:lpstr>File :readlines</vt:lpstr>
      <vt:lpstr>File :tell</vt:lpstr>
      <vt:lpstr>File : seek</vt:lpstr>
      <vt:lpstr>File : truncate</vt:lpstr>
      <vt:lpstr>File Object Variable</vt:lpstr>
      <vt:lpstr>File 생성 및 닫기</vt:lpstr>
      <vt:lpstr>File :  for문을 이용해서 처리 </vt:lpstr>
      <vt:lpstr>With문 사용하기</vt:lpstr>
      <vt:lpstr>File 생성 및 닫기 – with 문</vt:lpstr>
      <vt:lpstr>모듈 정보 확인</vt:lpstr>
      <vt:lpstr> sys.modules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1842</cp:revision>
  <cp:lastPrinted>2016-10-10T03:51:17Z</cp:lastPrinted>
  <dcterms:created xsi:type="dcterms:W3CDTF">2015-12-01T07:34:30Z</dcterms:created>
  <dcterms:modified xsi:type="dcterms:W3CDTF">2018-04-10T06:13:42Z</dcterms:modified>
</cp:coreProperties>
</file>