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70"/>
  </p:notesMasterIdLst>
  <p:handoutMasterIdLst>
    <p:handoutMasterId r:id="rId71"/>
  </p:handoutMasterIdLst>
  <p:sldIdLst>
    <p:sldId id="256" r:id="rId2"/>
    <p:sldId id="5428" r:id="rId3"/>
    <p:sldId id="6846" r:id="rId4"/>
    <p:sldId id="5526" r:id="rId5"/>
    <p:sldId id="6816" r:id="rId6"/>
    <p:sldId id="6919" r:id="rId7"/>
    <p:sldId id="6916" r:id="rId8"/>
    <p:sldId id="6817" r:id="rId9"/>
    <p:sldId id="6920" r:id="rId10"/>
    <p:sldId id="5548" r:id="rId11"/>
    <p:sldId id="6924" r:id="rId12"/>
    <p:sldId id="5550" r:id="rId13"/>
    <p:sldId id="6925" r:id="rId14"/>
    <p:sldId id="6926" r:id="rId15"/>
    <p:sldId id="6882" r:id="rId16"/>
    <p:sldId id="6893" r:id="rId17"/>
    <p:sldId id="6923" r:id="rId18"/>
    <p:sldId id="6883" r:id="rId19"/>
    <p:sldId id="5577" r:id="rId20"/>
    <p:sldId id="5578" r:id="rId21"/>
    <p:sldId id="6497" r:id="rId22"/>
    <p:sldId id="6932" r:id="rId23"/>
    <p:sldId id="6498" r:id="rId24"/>
    <p:sldId id="6878" r:id="rId25"/>
    <p:sldId id="6928" r:id="rId26"/>
    <p:sldId id="5582" r:id="rId27"/>
    <p:sldId id="6879" r:id="rId28"/>
    <p:sldId id="5585" r:id="rId29"/>
    <p:sldId id="5586" r:id="rId30"/>
    <p:sldId id="5587" r:id="rId31"/>
    <p:sldId id="5589" r:id="rId32"/>
    <p:sldId id="6880" r:id="rId33"/>
    <p:sldId id="5593" r:id="rId34"/>
    <p:sldId id="5594" r:id="rId35"/>
    <p:sldId id="5595" r:id="rId36"/>
    <p:sldId id="6895" r:id="rId37"/>
    <p:sldId id="6922" r:id="rId38"/>
    <p:sldId id="6896" r:id="rId39"/>
    <p:sldId id="6897" r:id="rId40"/>
    <p:sldId id="6898" r:id="rId41"/>
    <p:sldId id="6899" r:id="rId42"/>
    <p:sldId id="6900" r:id="rId43"/>
    <p:sldId id="6901" r:id="rId44"/>
    <p:sldId id="6902" r:id="rId45"/>
    <p:sldId id="6903" r:id="rId46"/>
    <p:sldId id="6904" r:id="rId47"/>
    <p:sldId id="6905" r:id="rId48"/>
    <p:sldId id="6858" r:id="rId49"/>
    <p:sldId id="6859" r:id="rId50"/>
    <p:sldId id="6929" r:id="rId51"/>
    <p:sldId id="6930" r:id="rId52"/>
    <p:sldId id="6861" r:id="rId53"/>
    <p:sldId id="6862" r:id="rId54"/>
    <p:sldId id="6866" r:id="rId55"/>
    <p:sldId id="6864" r:id="rId56"/>
    <p:sldId id="6871" r:id="rId57"/>
    <p:sldId id="6873" r:id="rId58"/>
    <p:sldId id="6876" r:id="rId59"/>
    <p:sldId id="6931" r:id="rId60"/>
    <p:sldId id="6910" r:id="rId61"/>
    <p:sldId id="6911" r:id="rId62"/>
    <p:sldId id="6927" r:id="rId63"/>
    <p:sldId id="6914" r:id="rId64"/>
    <p:sldId id="6915" r:id="rId65"/>
    <p:sldId id="6906" r:id="rId66"/>
    <p:sldId id="6907" r:id="rId67"/>
    <p:sldId id="6908" r:id="rId68"/>
    <p:sldId id="6909" r:id="rId69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5262" autoAdjust="0"/>
  </p:normalViewPr>
  <p:slideViewPr>
    <p:cSldViewPr>
      <p:cViewPr varScale="1">
        <p:scale>
          <a:sx n="87" d="100"/>
          <a:sy n="87" d="100"/>
        </p:scale>
        <p:origin x="-135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orient="horz" pos="3131"/>
        <p:guide pos="216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98FE2-3FC7-4E33-9975-4527A59B62E2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CEE95-E8F5-4479-BC31-11B855F37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17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CC12-A8B3-49D9-B75C-B92DF484A3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1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Python</a:t>
            </a:r>
            <a:br>
              <a:rPr lang="en-US" altLang="ko-KR" sz="9600" dirty="0"/>
            </a:br>
            <a:r>
              <a:rPr lang="ko-KR" altLang="en-US" sz="9600" dirty="0"/>
              <a:t>완전정복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return</a:t>
            </a:r>
            <a:r>
              <a:rPr lang="ko-KR" altLang="en-US" dirty="0"/>
              <a:t>없어도 결과값 처리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python</a:t>
            </a:r>
            <a:r>
              <a:rPr lang="ko-KR" altLang="en-US" dirty="0"/>
              <a:t>에서는 모든 함수는 </a:t>
            </a:r>
            <a:r>
              <a:rPr lang="en-US" altLang="ko-KR" dirty="0"/>
              <a:t>return </a:t>
            </a:r>
            <a:r>
              <a:rPr lang="ko-KR" altLang="en-US" dirty="0"/>
              <a:t>처리가 없어도 최종 처리한 후에 결과값을 </a:t>
            </a:r>
            <a:r>
              <a:rPr lang="en-US" altLang="ko-KR" dirty="0"/>
              <a:t>None</a:t>
            </a:r>
            <a:r>
              <a:rPr lang="ko-KR" altLang="en-US" dirty="0"/>
              <a:t>으로 </a:t>
            </a:r>
            <a:r>
              <a:rPr lang="ko-KR" altLang="en-US" dirty="0" err="1"/>
              <a:t>리턴함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61048"/>
            <a:ext cx="619268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20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함수 내부 속성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7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annotation </a:t>
            </a:r>
            <a:r>
              <a:rPr lang="ko-KR" altLang="en-US" dirty="0"/>
              <a:t>정의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버전에 도입되었고 함수 </a:t>
            </a:r>
            <a:r>
              <a:rPr lang="ko-KR" altLang="en-US" dirty="0" err="1"/>
              <a:t>파라미터</a:t>
            </a:r>
            <a:r>
              <a:rPr lang="ko-KR" altLang="en-US" dirty="0"/>
              <a:t> 뒤에 콜론을 붙이고 데이터 타입을 지정하고 함수 </a:t>
            </a:r>
            <a:r>
              <a:rPr lang="ko-KR" altLang="en-US" dirty="0" err="1"/>
              <a:t>파라미터</a:t>
            </a:r>
            <a:r>
              <a:rPr lang="ko-KR" altLang="en-US" dirty="0"/>
              <a:t> 정의 이후에 </a:t>
            </a:r>
            <a:r>
              <a:rPr lang="en-US" altLang="ko-KR" dirty="0"/>
              <a:t>-&gt; </a:t>
            </a:r>
            <a:r>
              <a:rPr lang="ko-KR" altLang="en-US" dirty="0" err="1"/>
              <a:t>리턴결과</a:t>
            </a:r>
            <a:r>
              <a:rPr lang="ko-KR" altLang="en-US" dirty="0"/>
              <a:t> 타입을 지정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3933056"/>
            <a:ext cx="5832648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함수명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변수명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  <a:r>
              <a:rPr lang="en-US" altLang="ko-KR" dirty="0">
                <a:solidFill>
                  <a:schemeClr val="tx1"/>
                </a:solidFill>
              </a:rPr>
              <a:t>,…) -&gt; </a:t>
            </a:r>
            <a:r>
              <a:rPr lang="ko-KR" altLang="en-US" dirty="0" err="1">
                <a:solidFill>
                  <a:schemeClr val="tx1"/>
                </a:solidFill>
              </a:rPr>
              <a:t>리턴타입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로직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4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 정의 후에 함수 속성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함수도 하나의 객체이므로 그 내부의 속성이 존재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A19E83C-014F-42C2-844D-F18A83FE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93921"/>
            <a:ext cx="5976664" cy="39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0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함수의 이름과 모듈위치 확인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함수도 하나의 객체이므로 그 내부의 속성이 존재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549CA7-F688-4087-821A-BC04B0BE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564904"/>
            <a:ext cx="6896100" cy="41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5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Callable</a:t>
            </a:r>
            <a:r>
              <a:rPr lang="ko-KR" altLang="en-US" dirty="0"/>
              <a:t>이란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8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파이썬은</a:t>
            </a:r>
            <a:r>
              <a:rPr lang="ko-KR" altLang="en-US" dirty="0"/>
              <a:t> 기본적인 기능을 위해 내장함수를 제공하면 이를 </a:t>
            </a:r>
            <a:r>
              <a:rPr lang="en-US" altLang="ko-KR" dirty="0"/>
              <a:t>__</a:t>
            </a:r>
            <a:r>
              <a:rPr lang="en-US" altLang="ko-KR" dirty="0" err="1"/>
              <a:t>builtins</a:t>
            </a:r>
            <a:r>
              <a:rPr lang="en-US" altLang="ko-KR" dirty="0"/>
              <a:t>__</a:t>
            </a:r>
            <a:r>
              <a:rPr lang="ko-KR" altLang="en-US" dirty="0"/>
              <a:t>에서 조회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6264696" cy="373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10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callable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호출이 가능해서 함수처럼 실행을 할 수 있도록 구성</a:t>
            </a:r>
            <a:r>
              <a:rPr lang="en-US" altLang="ko-KR" sz="2800" dirty="0"/>
              <a:t>(special method</a:t>
            </a:r>
            <a:r>
              <a:rPr lang="ko-KR" altLang="en-US" sz="2800" dirty="0"/>
              <a:t>로 </a:t>
            </a:r>
            <a:r>
              <a:rPr lang="en-US" altLang="ko-KR" sz="2800" dirty="0"/>
              <a:t>__call__</a:t>
            </a:r>
            <a:r>
              <a:rPr lang="ko-KR" altLang="en-US" sz="2800" dirty="0"/>
              <a:t>이 구현된 경우</a:t>
            </a:r>
            <a:r>
              <a:rPr lang="en-US" altLang="ko-KR" sz="280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4E2B23-E979-4F5A-84CC-AADEB47EE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708920"/>
            <a:ext cx="7000875" cy="39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9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함수 호출 처리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함수 내의 </a:t>
            </a:r>
            <a:r>
              <a:rPr lang="en-US" altLang="ko-KR" sz="2800" dirty="0"/>
              <a:t>__call__ </a:t>
            </a:r>
            <a:r>
              <a:rPr lang="ko-KR" altLang="en-US" sz="2800" dirty="0"/>
              <a:t>이용하거나 </a:t>
            </a:r>
            <a:r>
              <a:rPr lang="en-US" altLang="ko-KR" sz="2800" dirty="0"/>
              <a:t>function class __call__</a:t>
            </a:r>
            <a:r>
              <a:rPr lang="ko-KR" altLang="en-US" sz="2800" dirty="0"/>
              <a:t> 이 </a:t>
            </a:r>
            <a:r>
              <a:rPr lang="ko-KR" altLang="en-US" sz="2800" dirty="0" err="1"/>
              <a:t>호출되에</a:t>
            </a:r>
            <a:r>
              <a:rPr lang="ko-KR" altLang="en-US" sz="2800" dirty="0"/>
              <a:t> 함수를 실행시키는 구조임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C1F50E2-DCDC-437F-95DB-CA1DFCE6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708920"/>
            <a:ext cx="6467475" cy="39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10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변수 관리 영역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0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412776"/>
            <a:ext cx="714752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2. </a:t>
            </a:r>
            <a:r>
              <a:rPr lang="ko-KR" altLang="en-US" sz="9600" dirty="0"/>
              <a:t>함수 기초 </a:t>
            </a:r>
            <a:r>
              <a:rPr lang="en-US" altLang="ko-KR" sz="9600" dirty="0"/>
              <a:t>1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2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지역변수와 전역변수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dirty="0"/>
              <a:t>보통 모듈단위로 전역변수</a:t>
            </a:r>
            <a:r>
              <a:rPr lang="en-US" altLang="ko-KR" dirty="0"/>
              <a:t>( global)</a:t>
            </a:r>
            <a:r>
              <a:rPr lang="ko-KR" altLang="en-US" dirty="0"/>
              <a:t>과 함수 단위의 지역변수</a:t>
            </a:r>
            <a:r>
              <a:rPr lang="en-US" altLang="ko-KR" dirty="0"/>
              <a:t>( local)</a:t>
            </a:r>
            <a:r>
              <a:rPr lang="ko-KR" altLang="en-US" dirty="0"/>
              <a:t>로 구분해서 관리</a:t>
            </a:r>
            <a:endParaRPr lang="en-US" altLang="ko-KR" dirty="0"/>
          </a:p>
          <a:p>
            <a:pPr marL="365760" lvl="1" indent="0" fontAlgn="base">
              <a:buNone/>
            </a:pPr>
            <a:r>
              <a:rPr lang="en-US" altLang="ko-KR" dirty="0" err="1"/>
              <a:t>Builtin</a:t>
            </a:r>
            <a:r>
              <a:rPr lang="ko-KR" altLang="en-US" dirty="0"/>
              <a:t>은 </a:t>
            </a:r>
            <a:r>
              <a:rPr lang="ko-KR" altLang="en-US" dirty="0" err="1"/>
              <a:t>파이썬이</a:t>
            </a:r>
            <a:r>
              <a:rPr lang="ko-KR" altLang="en-US" dirty="0"/>
              <a:t> 기본 제공하는 영역</a:t>
            </a: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8477" y="347886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변수 검색 기준은 </a:t>
            </a:r>
            <a:r>
              <a:rPr lang="en-US" altLang="ko-KR" dirty="0">
                <a:latin typeface="+mn-ea"/>
              </a:rPr>
              <a:t>Local &gt; Global &gt; Built-in </a:t>
            </a:r>
            <a:r>
              <a:rPr lang="ko-KR" altLang="en-US" dirty="0">
                <a:latin typeface="+mn-ea"/>
              </a:rPr>
              <a:t>영역 순으로 찾는다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5556" y="4365104"/>
            <a:ext cx="3125249" cy="1872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전역변수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032" y="4365104"/>
            <a:ext cx="3125249" cy="1872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지역변수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78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변수 </a:t>
            </a:r>
            <a:r>
              <a:rPr lang="en-US" altLang="ko-KR" dirty="0"/>
              <a:t>Scoping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함수에 실행하면 함수 내의 변수에 대한 검색을 처리</a:t>
            </a:r>
            <a:r>
              <a:rPr lang="en-US" altLang="ko-KR" sz="2200" dirty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검색 순은 </a:t>
            </a:r>
            <a:r>
              <a:rPr lang="en-US" altLang="ko-KR" sz="2200" dirty="0">
                <a:latin typeface="+mn-ea"/>
              </a:rPr>
              <a:t>Local &gt; global &gt; Built-in </a:t>
            </a:r>
            <a:r>
              <a:rPr lang="ko-KR" altLang="en-US" sz="2200" dirty="0">
                <a:latin typeface="+mn-ea"/>
              </a:rPr>
              <a:t>순으로 호출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800" dirty="0">
                <a:latin typeface="+mn-ea"/>
              </a:rPr>
              <a:t>Global/nonlocal </a:t>
            </a:r>
            <a:r>
              <a:rPr lang="ko-KR" altLang="en-US" sz="1800" dirty="0">
                <a:latin typeface="+mn-ea"/>
              </a:rPr>
              <a:t>키워드를 변수에 정의해서 직접 상위 영역을 직접 참조할 수 있다</a:t>
            </a: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19805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Built-in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1547664" y="38278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8246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86031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함수</a:t>
            </a:r>
            <a:r>
              <a:rPr lang="en-US" altLang="ko-KR" dirty="0"/>
              <a:t>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880471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함수 </a:t>
            </a:r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740018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60232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내부함수</a:t>
            </a:r>
            <a:endParaRPr lang="en-US" altLang="ko-KR" dirty="0"/>
          </a:p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26" idx="1"/>
            <a:endCxn id="25" idx="3"/>
          </p:cNvCxnSpPr>
          <p:nvPr/>
        </p:nvCxnSpPr>
        <p:spPr>
          <a:xfrm flipH="1">
            <a:off x="6180178" y="5068603"/>
            <a:ext cx="480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5" idx="1"/>
            <a:endCxn id="4" idx="3"/>
          </p:cNvCxnSpPr>
          <p:nvPr/>
        </p:nvCxnSpPr>
        <p:spPr>
          <a:xfrm flipH="1">
            <a:off x="4259965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1"/>
            <a:endCxn id="8" idx="3"/>
          </p:cNvCxnSpPr>
          <p:nvPr/>
        </p:nvCxnSpPr>
        <p:spPr>
          <a:xfrm flipH="1">
            <a:off x="2339752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0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Namespace </a:t>
            </a:r>
            <a:r>
              <a:rPr lang="ko-KR" altLang="en-US" dirty="0"/>
              <a:t>흐름</a:t>
            </a:r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3547026" y="3899614"/>
            <a:ext cx="4262772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4336" y="375430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Namespace</a:t>
            </a:r>
          </a:p>
          <a:p>
            <a:pPr algn="ctr"/>
            <a:r>
              <a:rPr lang="en-US" altLang="ko-KR" sz="1400" dirty="0"/>
              <a:t> </a:t>
            </a:r>
            <a:r>
              <a:rPr lang="ko-KR" altLang="en-US" sz="1400" dirty="0"/>
              <a:t>검색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60232" y="2757977"/>
            <a:ext cx="2016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함수는 내부의 </a:t>
            </a:r>
            <a:r>
              <a:rPr lang="ko-KR" altLang="en-US" sz="1400" dirty="0" err="1"/>
              <a:t>로직</a:t>
            </a:r>
            <a:r>
              <a:rPr lang="ko-KR" altLang="en-US" sz="1400" dirty="0"/>
              <a:t> 처리를 위한 </a:t>
            </a:r>
            <a:r>
              <a:rPr lang="en-US" altLang="ko-KR" sz="1400" dirty="0"/>
              <a:t>Namespace</a:t>
            </a:r>
            <a:r>
              <a:rPr lang="ko-KR" altLang="en-US" sz="1400" dirty="0"/>
              <a:t>를 별도로 관리한다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내부함수가 실행되면 외부함수 </a:t>
            </a:r>
            <a:r>
              <a:rPr lang="en-US" altLang="ko-KR" sz="1400" dirty="0"/>
              <a:t>Namespace</a:t>
            </a:r>
            <a:r>
              <a:rPr lang="ko-KR" altLang="en-US" sz="1400" dirty="0"/>
              <a:t>를 참조하여 처리할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하위에서 상위는 참조가 가능하나 상위에서 하위는 참조가 불가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함수 내부에서 </a:t>
            </a:r>
            <a:r>
              <a:rPr lang="en-US" altLang="ko-KR" sz="1400" dirty="0"/>
              <a:t>locals()/</a:t>
            </a:r>
            <a:r>
              <a:rPr lang="en-US" altLang="ko-KR" sz="1400" dirty="0" err="1"/>
              <a:t>globals</a:t>
            </a:r>
            <a:r>
              <a:rPr lang="en-US" altLang="ko-KR" sz="1400" dirty="0"/>
              <a:t>() </a:t>
            </a:r>
            <a:r>
              <a:rPr lang="ko-KR" altLang="en-US" sz="1400" dirty="0"/>
              <a:t>관리 영역 참조가능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72896" y="3121044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모듈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2172896" y="4147219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외부함수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899592" y="5281412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내부함수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2217440" y="5281412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내부함수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3563888" y="5281412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내부함수</a:t>
            </a:r>
            <a:endParaRPr lang="en-US" altLang="ko-KR" sz="1400" dirty="0"/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2630096" y="3806885"/>
            <a:ext cx="0" cy="340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568" y="3860894"/>
            <a:ext cx="1296144" cy="20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영역 참조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4833059"/>
            <a:ext cx="1320560" cy="20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영역참조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632464" y="3266793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2464" y="4355116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6183289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28" y="6183289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6183289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7" idx="0"/>
            <a:endCxn id="6" idx="2"/>
          </p:cNvCxnSpPr>
          <p:nvPr/>
        </p:nvCxnSpPr>
        <p:spPr>
          <a:xfrm flipV="1">
            <a:off x="1356792" y="4833059"/>
            <a:ext cx="1273304" cy="448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0"/>
          </p:cNvCxnSpPr>
          <p:nvPr/>
        </p:nvCxnSpPr>
        <p:spPr>
          <a:xfrm flipH="1" flipV="1">
            <a:off x="2630096" y="4833059"/>
            <a:ext cx="44544" cy="448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0"/>
            <a:endCxn id="6" idx="2"/>
          </p:cNvCxnSpPr>
          <p:nvPr/>
        </p:nvCxnSpPr>
        <p:spPr>
          <a:xfrm flipH="1" flipV="1">
            <a:off x="2630096" y="4833059"/>
            <a:ext cx="1390992" cy="448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172896" y="1916832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Built-in</a:t>
            </a:r>
          </a:p>
        </p:txBody>
      </p:sp>
      <p:cxnSp>
        <p:nvCxnSpPr>
          <p:cNvPr id="31" name="직선 화살표 연결선 30"/>
          <p:cNvCxnSpPr>
            <a:stCxn id="5" idx="0"/>
            <a:endCxn id="29" idx="2"/>
          </p:cNvCxnSpPr>
          <p:nvPr/>
        </p:nvCxnSpPr>
        <p:spPr>
          <a:xfrm flipV="1">
            <a:off x="2630096" y="2602673"/>
            <a:ext cx="0" cy="518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32464" y="2204864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4752" y="2757977"/>
            <a:ext cx="1296144" cy="20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영역 참조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7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-scope </a:t>
            </a:r>
            <a:r>
              <a:rPr lang="ko-KR" altLang="en-US" dirty="0"/>
              <a:t>관리 기준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함수내의 인자를 함수 이름공간으로 관리하므로</a:t>
            </a:r>
            <a:endParaRPr lang="en-US" altLang="ko-KR" dirty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하나의 </a:t>
            </a:r>
            <a:r>
              <a:rPr lang="en-US" altLang="ko-KR" dirty="0"/>
              <a:t>dictionary</a:t>
            </a:r>
            <a:r>
              <a:rPr lang="ko-KR" altLang="en-US" dirty="0"/>
              <a:t>로 관리</a:t>
            </a:r>
            <a:endParaRPr lang="en-US" altLang="ko-KR" dirty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함수 인자는 이름공간에 하나의 키</a:t>
            </a:r>
            <a:r>
              <a:rPr lang="en-US" altLang="ko-KR" dirty="0"/>
              <a:t>/</a:t>
            </a:r>
            <a:r>
              <a:rPr lang="ko-KR" altLang="en-US" dirty="0"/>
              <a:t>값 체계로 관리</a:t>
            </a:r>
            <a:endParaRPr lang="en-US" altLang="ko-KR" dirty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함수의 인자나 함수내의 로컬변수는 동일한 이름공간에서 관리</a:t>
            </a:r>
            <a:endParaRPr lang="en-US" altLang="ko-KR" dirty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en-US" altLang="ko-KR" dirty="0"/>
              <a:t> locals() </a:t>
            </a:r>
            <a:r>
              <a:rPr lang="ko-KR" altLang="en-US" dirty="0"/>
              <a:t>함수로 함수 내의 이름공간을 확인할 수 있음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sz="1400" dirty="0"/>
              <a:t>#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57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ko-KR" altLang="en-US" dirty="0" err="1"/>
              <a:t>파라미터와</a:t>
            </a:r>
            <a:r>
              <a:rPr lang="ko-KR" altLang="en-US" dirty="0"/>
              <a:t> 함수 인자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 정의한 </a:t>
            </a:r>
            <a:r>
              <a:rPr lang="ko-KR" altLang="en-US" dirty="0" err="1"/>
              <a:t>파라미터는</a:t>
            </a:r>
            <a:r>
              <a:rPr lang="ko-KR" altLang="en-US" dirty="0"/>
              <a:t> 함수 내의 로컬변수를 사용되고 함수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ko-KR" altLang="en-US" dirty="0" err="1"/>
              <a:t>파라미터와</a:t>
            </a:r>
            <a:r>
              <a:rPr lang="ko-KR" altLang="en-US" dirty="0"/>
              <a:t> 대응하는 것을 인자라 함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187624" y="3933056"/>
            <a:ext cx="2592288" cy="2088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함수명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파라미터</a:t>
            </a:r>
            <a:r>
              <a:rPr lang="en-US" altLang="ko-KR" dirty="0">
                <a:solidFill>
                  <a:schemeClr val="tx1"/>
                </a:solidFill>
              </a:rPr>
              <a:t>) :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3947864"/>
            <a:ext cx="2592288" cy="2088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함수명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인자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067944" y="47567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35010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로컬 변수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34687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</a:t>
            </a:r>
            <a:r>
              <a:rPr lang="ko-KR" altLang="en-US" dirty="0" err="1"/>
              <a:t>로컬변의</a:t>
            </a:r>
            <a:r>
              <a:rPr lang="ko-KR" altLang="en-US" dirty="0"/>
              <a:t> 값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28" y="55172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파라미터에</a:t>
            </a:r>
            <a:r>
              <a:rPr lang="ko-KR" altLang="en-US" sz="1200" dirty="0"/>
              <a:t> 인자의 값을 </a:t>
            </a:r>
            <a:r>
              <a:rPr lang="ko-KR" altLang="en-US" sz="1200" dirty="0" err="1"/>
              <a:t>매핑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82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함수별</a:t>
            </a:r>
            <a:r>
              <a:rPr lang="ko-KR" altLang="en-US" dirty="0"/>
              <a:t> 지역변수 영역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dirty="0"/>
              <a:t>두 개의 함수가 동일한 매개변수로 지정했지만 실제 함수별로 지역영역을 관리하는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AD1B745-2690-4E99-AC31-96ED5884D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068960"/>
            <a:ext cx="5184576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74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</a:t>
            </a:r>
            <a:r>
              <a:rPr lang="ko-KR" altLang="en-US" dirty="0"/>
              <a:t>영역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참조 변수를 정의하면 </a:t>
            </a:r>
            <a:r>
              <a:rPr lang="en-US" altLang="ko-KR" dirty="0"/>
              <a:t>global </a:t>
            </a:r>
            <a:r>
              <a:rPr lang="ko-KR" altLang="en-US" dirty="0"/>
              <a:t>영역 </a:t>
            </a:r>
            <a:r>
              <a:rPr lang="en-US" altLang="ko-KR" dirty="0"/>
              <a:t>namespace(__</a:t>
            </a:r>
            <a:r>
              <a:rPr lang="en-US" altLang="ko-KR" dirty="0" err="1"/>
              <a:t>dict</a:t>
            </a:r>
            <a:r>
              <a:rPr lang="en-US" altLang="ko-KR" dirty="0"/>
              <a:t>__)</a:t>
            </a:r>
            <a:r>
              <a:rPr lang="ko-KR" altLang="en-US" dirty="0"/>
              <a:t>에 </a:t>
            </a:r>
            <a:r>
              <a:rPr lang="en-US" altLang="ko-KR" dirty="0"/>
              <a:t>key/value </a:t>
            </a:r>
            <a:r>
              <a:rPr lang="ko-KR" altLang="en-US" dirty="0"/>
              <a:t>타입으로 저장됨</a:t>
            </a:r>
            <a:r>
              <a:rPr lang="en-US" altLang="ko-KR" dirty="0"/>
              <a:t>. </a:t>
            </a:r>
            <a:r>
              <a:rPr lang="ko-KR" altLang="en-US" dirty="0"/>
              <a:t>변경하고 싶으면 </a:t>
            </a:r>
            <a:r>
              <a:rPr lang="en-US" altLang="ko-KR" dirty="0"/>
              <a:t>global</a:t>
            </a:r>
            <a:r>
              <a:rPr lang="ko-KR" altLang="en-US" dirty="0"/>
              <a:t>영역을 불러 직접 갱신해도 됨</a:t>
            </a:r>
            <a:endParaRPr lang="en-US" altLang="ko-KR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6992"/>
            <a:ext cx="360040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15616" y="4365104"/>
            <a:ext cx="2448272" cy="1584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Module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10800000">
            <a:off x="3704342" y="46993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551723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en-US" altLang="ko-KR" dirty="0" err="1"/>
              <a:t>vvv</a:t>
            </a:r>
            <a:r>
              <a:rPr lang="en-US" altLang="ko-KR" dirty="0"/>
              <a:t>’ </a:t>
            </a:r>
            <a:r>
              <a:rPr lang="ko-KR" altLang="en-US" dirty="0"/>
              <a:t>를 저장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77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함수정의 명과 </a:t>
            </a:r>
            <a:r>
              <a:rPr lang="ko-KR" altLang="en-US" dirty="0" err="1"/>
              <a:t>변수명</a:t>
            </a:r>
            <a:r>
              <a:rPr lang="ko-KR" altLang="en-US" dirty="0"/>
              <a:t> 충돌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namespace </a:t>
            </a:r>
            <a:r>
              <a:rPr lang="ko-KR" altLang="en-US" dirty="0"/>
              <a:t>영역은 </a:t>
            </a:r>
            <a:r>
              <a:rPr lang="en-US" altLang="ko-KR" dirty="0" err="1"/>
              <a:t>dict</a:t>
            </a:r>
            <a:r>
              <a:rPr lang="ko-KR" altLang="en-US" dirty="0"/>
              <a:t>타입으로 관리하므로 동일한 영역에서 함수 정의나 변수 정의를 동일한 이름으로 처리시 충돌이 발생해서 마지막에 할당된 결과로 처리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5616623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31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global </a:t>
            </a:r>
            <a:r>
              <a:rPr lang="ko-KR" altLang="en-US" dirty="0"/>
              <a:t>변수 참조는 가능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Global immutable </a:t>
            </a:r>
            <a:r>
              <a:rPr lang="ko-KR" altLang="en-US" dirty="0"/>
              <a:t>변수를</a:t>
            </a:r>
            <a:r>
              <a:rPr lang="en-US" altLang="ko-KR" dirty="0"/>
              <a:t> </a:t>
            </a:r>
            <a:r>
              <a:rPr lang="ko-KR" altLang="en-US" dirty="0"/>
              <a:t>사용시 참조만 할 경우는 아무 </a:t>
            </a:r>
            <a:r>
              <a:rPr lang="ko-KR" altLang="en-US" dirty="0" err="1"/>
              <a:t>이상없이</a:t>
            </a:r>
            <a:r>
              <a:rPr lang="ko-KR" altLang="en-US" dirty="0"/>
              <a:t> 사용이 가능함</a:t>
            </a:r>
            <a:endParaRPr lang="en-US" altLang="ko-KR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10445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9632" y="3140968"/>
            <a:ext cx="2448272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모듈의 </a:t>
            </a:r>
            <a:r>
              <a:rPr lang="en-US" altLang="ko-KR" dirty="0">
                <a:solidFill>
                  <a:schemeClr val="tx1"/>
                </a:solidFill>
              </a:rPr>
              <a:t>namespace(global)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5157192"/>
            <a:ext cx="2448272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함수의 </a:t>
            </a:r>
            <a:r>
              <a:rPr lang="en-US" altLang="ko-KR" dirty="0">
                <a:solidFill>
                  <a:schemeClr val="tx1"/>
                </a:solidFill>
              </a:rPr>
              <a:t>namespace(local)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16200000">
            <a:off x="2122580" y="4534264"/>
            <a:ext cx="5349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59832" y="46165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참조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14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미할당된</a:t>
            </a:r>
            <a:r>
              <a:rPr lang="ko-KR" altLang="en-US" dirty="0"/>
              <a:t> 변수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전역 변수로 지정된 것을 검색하지 않고 함수 지역부터 검색하므로 예외가 발생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6454625-2DD4-48BD-AD18-19B8E236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708920"/>
            <a:ext cx="7705725" cy="39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4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함수 정의</a:t>
            </a:r>
            <a:r>
              <a:rPr lang="en-US" altLang="ko-KR" dirty="0"/>
              <a:t>, </a:t>
            </a:r>
            <a:r>
              <a:rPr lang="ko-KR" altLang="en-US" dirty="0"/>
              <a:t>호출</a:t>
            </a:r>
            <a:r>
              <a:rPr lang="en-US" altLang="ko-KR" dirty="0"/>
              <a:t>, </a:t>
            </a:r>
            <a:r>
              <a:rPr lang="ko-KR" altLang="en-US" dirty="0"/>
              <a:t>결과값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37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global</a:t>
            </a:r>
            <a:r>
              <a:rPr lang="ko-KR" altLang="en-US" dirty="0"/>
              <a:t>키워드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Global Mutable </a:t>
            </a:r>
            <a:r>
              <a:rPr lang="ko-KR" altLang="en-US" dirty="0"/>
              <a:t>변수에 대해 </a:t>
            </a:r>
            <a:r>
              <a:rPr lang="ko-KR" altLang="en-US" dirty="0" err="1"/>
              <a:t>표현식에서</a:t>
            </a:r>
            <a:r>
              <a:rPr lang="ko-KR" altLang="en-US" dirty="0"/>
              <a:t> 사용을 할 경우 </a:t>
            </a:r>
            <a:r>
              <a:rPr lang="en-US" altLang="ko-KR" dirty="0"/>
              <a:t>global </a:t>
            </a:r>
            <a:r>
              <a:rPr lang="ko-KR" altLang="en-US" dirty="0"/>
              <a:t>키워드로 정의가 필요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96953"/>
            <a:ext cx="4968552" cy="247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23587" y="3140968"/>
            <a:ext cx="2448272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모듈의 </a:t>
            </a:r>
            <a:r>
              <a:rPr lang="en-US" altLang="ko-KR" dirty="0">
                <a:solidFill>
                  <a:schemeClr val="tx1"/>
                </a:solidFill>
              </a:rPr>
              <a:t>namespace(global)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3587" y="5157192"/>
            <a:ext cx="2448272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함수의 </a:t>
            </a:r>
            <a:r>
              <a:rPr lang="en-US" altLang="ko-KR" dirty="0">
                <a:solidFill>
                  <a:schemeClr val="tx1"/>
                </a:solidFill>
              </a:rPr>
              <a:t>namespace(local)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 rot="16200000">
            <a:off x="1786535" y="4534264"/>
            <a:ext cx="5349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23787" y="46165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7881" y="5733256"/>
            <a:ext cx="3072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, float </a:t>
            </a:r>
            <a:r>
              <a:rPr lang="ko-KR" altLang="en-US" dirty="0"/>
              <a:t>등이 </a:t>
            </a:r>
            <a:r>
              <a:rPr lang="en-US" altLang="ko-KR" dirty="0"/>
              <a:t>immutable </a:t>
            </a:r>
            <a:r>
              <a:rPr lang="ko-KR" altLang="en-US" dirty="0"/>
              <a:t>처리시 </a:t>
            </a:r>
            <a:r>
              <a:rPr lang="en-US" altLang="ko-KR" dirty="0"/>
              <a:t>global </a:t>
            </a:r>
            <a:r>
              <a:rPr lang="ko-KR" altLang="en-US" dirty="0"/>
              <a:t>키워드로 명기해야 변수의 값이 대치됨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32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global </a:t>
            </a:r>
            <a:r>
              <a:rPr lang="ko-KR" altLang="en-US" dirty="0"/>
              <a:t>영역의 </a:t>
            </a:r>
            <a:r>
              <a:rPr lang="en-US" altLang="ko-KR" dirty="0"/>
              <a:t>mutable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Global Mutable </a:t>
            </a:r>
            <a:r>
              <a:rPr lang="ko-KR" altLang="en-US" dirty="0"/>
              <a:t>변수를 인자로 </a:t>
            </a:r>
            <a:r>
              <a:rPr lang="ko-KR" altLang="en-US" dirty="0" err="1"/>
              <a:t>전달시</a:t>
            </a:r>
            <a:r>
              <a:rPr lang="ko-KR" altLang="en-US" dirty="0"/>
              <a:t> 실제 객체 </a:t>
            </a:r>
            <a:r>
              <a:rPr lang="ko-KR" altLang="en-US" dirty="0" err="1"/>
              <a:t>레퍼런스가</a:t>
            </a:r>
            <a:r>
              <a:rPr lang="ko-KR" altLang="en-US" dirty="0"/>
              <a:t> 전달되므로 </a:t>
            </a:r>
            <a:r>
              <a:rPr lang="en-US" altLang="ko-KR" dirty="0"/>
              <a:t>global</a:t>
            </a:r>
            <a:r>
              <a:rPr lang="ko-KR" altLang="en-US" dirty="0"/>
              <a:t>로 지정하지 않아도 내부 원소가 변경됨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676875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29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참조변수 </a:t>
            </a:r>
            <a:r>
              <a:rPr lang="en-US" altLang="ko-KR" dirty="0"/>
              <a:t>: local </a:t>
            </a:r>
            <a:r>
              <a:rPr lang="ko-KR" altLang="en-US" dirty="0"/>
              <a:t>영역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참조 변수를 함수 내의 </a:t>
            </a:r>
            <a:r>
              <a:rPr lang="en-US" altLang="ko-KR" dirty="0"/>
              <a:t>local </a:t>
            </a:r>
            <a:r>
              <a:rPr lang="ko-KR" altLang="en-US" dirty="0"/>
              <a:t>영역에 추가하려면 </a:t>
            </a:r>
            <a:r>
              <a:rPr lang="en-US" altLang="ko-KR" dirty="0"/>
              <a:t>local namespace(__</a:t>
            </a:r>
            <a:r>
              <a:rPr lang="en-US" altLang="ko-KR" dirty="0" err="1"/>
              <a:t>dict</a:t>
            </a:r>
            <a:r>
              <a:rPr lang="en-US" altLang="ko-KR" dirty="0"/>
              <a:t>__)</a:t>
            </a:r>
            <a:r>
              <a:rPr lang="ko-KR" altLang="en-US" dirty="0"/>
              <a:t>에 추가해서 처리해서 사용이 가능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4154E0A-2A05-4AE7-A004-6152C57C9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605326"/>
            <a:ext cx="468052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07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Nonlocal</a:t>
            </a:r>
            <a:r>
              <a:rPr lang="ko-KR" altLang="en-US" dirty="0"/>
              <a:t>를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외부함수</a:t>
            </a:r>
            <a:r>
              <a:rPr lang="en-US" altLang="ko-KR" dirty="0"/>
              <a:t> immutable</a:t>
            </a:r>
            <a:r>
              <a:rPr lang="ko-KR" altLang="en-US" dirty="0"/>
              <a:t>변수는 참조는 가능하지만 </a:t>
            </a:r>
            <a:r>
              <a:rPr lang="en-US" altLang="ko-KR" dirty="0"/>
              <a:t>namespace </a:t>
            </a:r>
            <a:r>
              <a:rPr lang="ko-KR" altLang="en-US" dirty="0"/>
              <a:t>영역이 다르면 갱신할 경우 예외처리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67136" y="3248980"/>
            <a:ext cx="216024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외부 함수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63480" y="3248980"/>
            <a:ext cx="216024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내부 </a:t>
            </a:r>
            <a:r>
              <a:rPr lang="ko-KR" altLang="en-US" dirty="0">
                <a:solidFill>
                  <a:schemeClr val="tx1"/>
                </a:solidFill>
              </a:rPr>
              <a:t>함수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rot="10800000">
            <a:off x="3899384" y="3767158"/>
            <a:ext cx="7200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47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내부 함수에서 외부함수 변수 사용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외부함수</a:t>
            </a:r>
            <a:r>
              <a:rPr lang="en-US" altLang="ko-KR" dirty="0"/>
              <a:t> immutable </a:t>
            </a:r>
            <a:r>
              <a:rPr lang="ko-KR" altLang="en-US" dirty="0"/>
              <a:t>변수에 대해 </a:t>
            </a:r>
            <a:r>
              <a:rPr lang="ko-KR" altLang="en-US" dirty="0" err="1"/>
              <a:t>표현식에서</a:t>
            </a:r>
            <a:r>
              <a:rPr lang="ko-KR" altLang="en-US" dirty="0"/>
              <a:t> 사용할 경우 에러가 발생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140968"/>
            <a:ext cx="363931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2780928"/>
            <a:ext cx="4752528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144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내부 함수에서 외부함수 변수 사용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외부함수</a:t>
            </a:r>
            <a:r>
              <a:rPr lang="en-US" altLang="ko-KR" dirty="0"/>
              <a:t> immutable </a:t>
            </a:r>
            <a:r>
              <a:rPr lang="ko-KR" altLang="en-US" dirty="0"/>
              <a:t>변수에 대해 </a:t>
            </a:r>
            <a:r>
              <a:rPr lang="ko-KR" altLang="en-US" dirty="0" err="1"/>
              <a:t>표현식에서</a:t>
            </a:r>
            <a:r>
              <a:rPr lang="ko-KR" altLang="en-US" dirty="0"/>
              <a:t> 사용할 경우 꼭</a:t>
            </a:r>
            <a:r>
              <a:rPr lang="en-US" altLang="ko-KR" dirty="0"/>
              <a:t> nonlocal</a:t>
            </a:r>
            <a:r>
              <a:rPr lang="ko-KR" altLang="en-US" dirty="0"/>
              <a:t>로 </a:t>
            </a:r>
            <a:r>
              <a:rPr lang="ko-KR" altLang="en-US" dirty="0" err="1"/>
              <a:t>정의후에</a:t>
            </a:r>
            <a:r>
              <a:rPr lang="ko-KR" altLang="en-US" dirty="0"/>
              <a:t> 사용 가능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583264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223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함수 </a:t>
            </a:r>
            <a:r>
              <a:rPr lang="ko-KR" altLang="en-US" dirty="0" err="1"/>
              <a:t>파라미터</a:t>
            </a:r>
            <a:r>
              <a:rPr lang="en-US" altLang="ko-KR" dirty="0"/>
              <a:t>/ </a:t>
            </a:r>
            <a:r>
              <a:rPr lang="ko-KR" altLang="en-US" dirty="0"/>
              <a:t>인자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56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인자 타입 제한하기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매개변수에 대한 자료형 제한이 없으므로 </a:t>
            </a:r>
            <a:r>
              <a:rPr lang="ko-KR" altLang="en-US" dirty="0" err="1"/>
              <a:t>인자값을</a:t>
            </a:r>
            <a:r>
              <a:rPr lang="ko-KR" altLang="en-US" dirty="0"/>
              <a:t> 제한하면 별도의 로직으로 자료형을 체크해야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ED55852-BEEA-4629-A751-469A6196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636912"/>
            <a:ext cx="7200801" cy="39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60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15616" y="3717032"/>
            <a:ext cx="3424987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 </a:t>
            </a:r>
            <a:r>
              <a:rPr lang="ko-KR" altLang="en-US" dirty="0" err="1">
                <a:solidFill>
                  <a:schemeClr val="tx1"/>
                </a:solidFill>
              </a:rPr>
              <a:t>파라미터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Call by sharing </a:t>
            </a:r>
            <a:r>
              <a:rPr lang="ko-KR" altLang="en-US" dirty="0"/>
              <a:t>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파이썬은</a:t>
            </a:r>
            <a:r>
              <a:rPr lang="ko-KR" altLang="en-US" dirty="0"/>
              <a:t> 참조변수와 </a:t>
            </a:r>
            <a:r>
              <a:rPr lang="ko-KR" altLang="en-US" dirty="0" err="1"/>
              <a:t>객체이</a:t>
            </a:r>
            <a:r>
              <a:rPr lang="ko-KR" altLang="en-US" dirty="0"/>
              <a:t> 바인딩을 함수 </a:t>
            </a:r>
            <a:r>
              <a:rPr lang="ko-KR" altLang="en-US" dirty="0" err="1"/>
              <a:t>파라미터와</a:t>
            </a:r>
            <a:r>
              <a:rPr lang="ko-KR" altLang="en-US" dirty="0"/>
              <a:t> 인자 연결에도 동일하게 사용함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=&gt;Immutable</a:t>
            </a:r>
            <a:r>
              <a:rPr lang="ko-KR" altLang="en-US" dirty="0"/>
              <a:t>은 변경되지 않고 객체가 대치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=&gt; mutable</a:t>
            </a:r>
            <a:r>
              <a:rPr lang="ko-KR" altLang="en-US" dirty="0"/>
              <a:t>은 기존 원소 값이 추가 및 삭제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4365103"/>
            <a:ext cx="1944216" cy="888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참조변수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96136" y="4506763"/>
            <a:ext cx="1944216" cy="7342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5" name="오른쪽 화살표 4"/>
          <p:cNvSpPr/>
          <p:nvPr/>
        </p:nvSpPr>
        <p:spPr>
          <a:xfrm rot="10800000">
            <a:off x="4644008" y="4631548"/>
            <a:ext cx="978408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24128" y="40050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함수인자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75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</a:t>
            </a:r>
            <a:r>
              <a:rPr lang="ko-KR" altLang="en-US" dirty="0" err="1"/>
              <a:t>파라미터</a:t>
            </a:r>
            <a:r>
              <a:rPr lang="en-US" altLang="ko-KR" dirty="0"/>
              <a:t>/</a:t>
            </a:r>
            <a:r>
              <a:rPr lang="ko-KR" altLang="en-US" dirty="0"/>
              <a:t>인자 전달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파이썬은</a:t>
            </a:r>
            <a:r>
              <a:rPr lang="ko-KR" altLang="en-US" dirty="0"/>
              <a:t> 참조변수에 객체 참조가 연결되는 구조라 </a:t>
            </a:r>
            <a:r>
              <a:rPr lang="en-US" altLang="ko-KR" dirty="0"/>
              <a:t>binding </a:t>
            </a:r>
            <a:r>
              <a:rPr lang="ko-KR" altLang="en-US" dirty="0"/>
              <a:t>시에도 항상 참조를 전달하고 값이 변경유무는 </a:t>
            </a:r>
            <a:r>
              <a:rPr lang="en-US" altLang="ko-KR" dirty="0"/>
              <a:t>mutable/immutable </a:t>
            </a:r>
            <a:r>
              <a:rPr lang="ko-KR" altLang="en-US" dirty="0"/>
              <a:t>기준으로 처리</a:t>
            </a:r>
            <a:endParaRPr lang="en-US" altLang="ko-KR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5112568" cy="324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28184" y="4639843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함수의 </a:t>
            </a:r>
            <a:r>
              <a:rPr lang="ko-KR" altLang="en-US" dirty="0" err="1"/>
              <a:t>파라미터도</a:t>
            </a:r>
            <a:r>
              <a:rPr lang="ko-KR" altLang="en-US" dirty="0"/>
              <a:t>  </a:t>
            </a:r>
            <a:r>
              <a:rPr lang="en-US" altLang="ko-KR" dirty="0"/>
              <a:t>local </a:t>
            </a:r>
            <a:r>
              <a:rPr lang="ko-KR" altLang="en-US" dirty="0"/>
              <a:t>참조변수이므로 </a:t>
            </a:r>
            <a:r>
              <a:rPr lang="en-US" altLang="ko-KR" dirty="0"/>
              <a:t>reference </a:t>
            </a:r>
            <a:r>
              <a:rPr lang="ko-KR" altLang="en-US" dirty="0"/>
              <a:t>만 전달 되는 것을 볼 수 있음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27584" y="5301208"/>
            <a:ext cx="4608512" cy="12775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3"/>
            <a:endCxn id="8" idx="1"/>
          </p:cNvCxnSpPr>
          <p:nvPr/>
        </p:nvCxnSpPr>
        <p:spPr>
          <a:xfrm flipV="1">
            <a:off x="5436096" y="5240008"/>
            <a:ext cx="792088" cy="6999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1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 사용 이유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문장을 그룹화해서 함수를 사용하는 이유는 아래의 </a:t>
            </a:r>
            <a:r>
              <a:rPr lang="en-US" altLang="ko-KR" dirty="0"/>
              <a:t>5</a:t>
            </a:r>
            <a:r>
              <a:rPr lang="ko-KR" altLang="en-US" dirty="0"/>
              <a:t>가지 이유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763686" y="3194745"/>
            <a:ext cx="3312368" cy="612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읽고 이해하기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63686" y="3861795"/>
            <a:ext cx="3312368" cy="612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사용의 용이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63686" y="4528845"/>
            <a:ext cx="3312368" cy="612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 재활용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63686" y="5195895"/>
            <a:ext cx="3312368" cy="612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 변경관리 용이성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63686" y="5862945"/>
            <a:ext cx="3312368" cy="612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설계와 구현의 동질성 유지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9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Function Bound/unbound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함수의 인자에 </a:t>
            </a:r>
            <a:r>
              <a:rPr lang="en-US" altLang="ko-KR" dirty="0"/>
              <a:t>binding </a:t>
            </a:r>
            <a:r>
              <a:rPr lang="ko-KR" altLang="en-US" dirty="0"/>
              <a:t>처리시 함수 내부에서 </a:t>
            </a:r>
            <a:r>
              <a:rPr lang="en-US" altLang="ko-KR" dirty="0"/>
              <a:t>local</a:t>
            </a:r>
            <a:r>
              <a:rPr lang="ko-KR" altLang="en-US" dirty="0"/>
              <a:t> 참조변수에 인자들이 </a:t>
            </a:r>
            <a:r>
              <a:rPr lang="en-US" altLang="ko-KR" dirty="0"/>
              <a:t>reference</a:t>
            </a:r>
            <a:r>
              <a:rPr lang="ko-KR" altLang="en-US" dirty="0"/>
              <a:t>가 전달 됨</a:t>
            </a:r>
            <a:endParaRPr lang="en-US" altLang="ko-KR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73016"/>
            <a:ext cx="5976664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49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파라미터</a:t>
            </a:r>
            <a:r>
              <a:rPr lang="ko-KR" altLang="en-US" dirty="0"/>
              <a:t> 관리 규칙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ko-KR" altLang="en-US" dirty="0" err="1"/>
              <a:t>파라미터와</a:t>
            </a:r>
            <a:r>
              <a:rPr lang="ko-KR" altLang="en-US" dirty="0"/>
              <a:t> 내부에 정의된 변수를 전부 로컬 </a:t>
            </a:r>
            <a:r>
              <a:rPr lang="en-US" altLang="ko-KR" dirty="0"/>
              <a:t>namespace</a:t>
            </a:r>
            <a:r>
              <a:rPr lang="ko-KR" altLang="en-US" dirty="0"/>
              <a:t>에서 </a:t>
            </a:r>
            <a:r>
              <a:rPr lang="en-US" altLang="ko-KR" dirty="0"/>
              <a:t>key/value</a:t>
            </a:r>
            <a:r>
              <a:rPr lang="ko-KR" altLang="en-US" dirty="0"/>
              <a:t>로 관리하므로 타입과 관련 없이 변경됨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907704" y="5517232"/>
            <a:ext cx="194421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76056" y="5517232"/>
            <a:ext cx="194421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로컬변수 </a:t>
            </a:r>
            <a:r>
              <a:rPr lang="en-US" altLang="ko-KR" dirty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3"/>
            <a:endCxn id="6" idx="1"/>
          </p:cNvCxnSpPr>
          <p:nvPr/>
        </p:nvCxnSpPr>
        <p:spPr>
          <a:xfrm>
            <a:off x="3851920" y="580526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9425"/>
            <a:ext cx="748883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948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파라미터에</a:t>
            </a:r>
            <a:r>
              <a:rPr lang="ko-KR" altLang="en-US" dirty="0"/>
              <a:t> 대한 타입 체크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ko-KR" altLang="en-US" dirty="0" err="1"/>
              <a:t>파라미터는</a:t>
            </a:r>
            <a:r>
              <a:rPr lang="ko-KR" altLang="en-US" dirty="0"/>
              <a:t> 참조변수이므로 다양한 타입이 처리되므로 내부 </a:t>
            </a:r>
            <a:r>
              <a:rPr lang="ko-KR" altLang="en-US" dirty="0" err="1"/>
              <a:t>로직상</a:t>
            </a:r>
            <a:r>
              <a:rPr lang="ko-KR" altLang="en-US" dirty="0"/>
              <a:t> 특정타입만 되는 경우는 추가 </a:t>
            </a:r>
            <a:r>
              <a:rPr lang="ko-KR" altLang="en-US" dirty="0" err="1"/>
              <a:t>로직을</a:t>
            </a:r>
            <a:r>
              <a:rPr lang="ko-KR" altLang="en-US" dirty="0"/>
              <a:t> 구현해야 함</a:t>
            </a:r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3068960"/>
            <a:ext cx="5657850" cy="366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23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파라미터</a:t>
            </a:r>
            <a:r>
              <a:rPr lang="ko-KR" altLang="en-US" dirty="0"/>
              <a:t> 관리 규칙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ko-KR" altLang="en-US" dirty="0" err="1"/>
              <a:t>파라미터는</a:t>
            </a:r>
            <a:r>
              <a:rPr lang="ko-KR" altLang="en-US" dirty="0"/>
              <a:t> 정의된 위치에 맞춰 </a:t>
            </a:r>
            <a:r>
              <a:rPr lang="en-US" altLang="ko-KR" dirty="0"/>
              <a:t>key/value</a:t>
            </a:r>
            <a:r>
              <a:rPr lang="ko-KR" altLang="en-US" dirty="0"/>
              <a:t>로 </a:t>
            </a:r>
            <a:r>
              <a:rPr lang="ko-KR" altLang="en-US" dirty="0" err="1"/>
              <a:t>세팅되도록</a:t>
            </a:r>
            <a:r>
              <a:rPr lang="ko-KR" altLang="en-US" dirty="0"/>
              <a:t> 처리됨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6336704" cy="298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3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고정 </a:t>
            </a:r>
            <a:r>
              <a:rPr lang="ko-KR" altLang="en-US" dirty="0" err="1"/>
              <a:t>파라미터</a:t>
            </a:r>
            <a:r>
              <a:rPr lang="ko-KR" altLang="en-US" dirty="0"/>
              <a:t> 관리 규칙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ko-KR" altLang="en-US" dirty="0" err="1"/>
              <a:t>파라미터를</a:t>
            </a:r>
            <a:r>
              <a:rPr lang="ko-KR" altLang="en-US" dirty="0"/>
              <a:t> 함수의 로컬변수로 관리하므로 </a:t>
            </a:r>
            <a:r>
              <a:rPr lang="en-US" altLang="ko-KR" dirty="0"/>
              <a:t>key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이 존재하므로 </a:t>
            </a:r>
            <a:r>
              <a:rPr lang="en-US" altLang="ko-KR" dirty="0"/>
              <a:t>value</a:t>
            </a:r>
            <a:r>
              <a:rPr lang="ko-KR" altLang="en-US" dirty="0"/>
              <a:t>값을 </a:t>
            </a:r>
            <a:r>
              <a:rPr lang="ko-KR" altLang="en-US" dirty="0" err="1"/>
              <a:t>세팅해서</a:t>
            </a:r>
            <a:r>
              <a:rPr lang="ko-KR" altLang="en-US" dirty="0"/>
              <a:t> 처리가 가능함 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662473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55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가변 </a:t>
            </a:r>
            <a:r>
              <a:rPr lang="ko-KR" altLang="en-US" dirty="0" err="1"/>
              <a:t>파라미터</a:t>
            </a:r>
            <a:r>
              <a:rPr lang="ko-KR" altLang="en-US" dirty="0"/>
              <a:t> 관리 규칙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ko-KR" altLang="en-US" dirty="0" err="1"/>
              <a:t>파라미터를</a:t>
            </a:r>
            <a:r>
              <a:rPr lang="ko-KR" altLang="en-US" dirty="0"/>
              <a:t> 가변</a:t>
            </a:r>
            <a:r>
              <a:rPr lang="en-US" altLang="ko-KR" dirty="0"/>
              <a:t>(*[tuple], **[</a:t>
            </a:r>
            <a:r>
              <a:rPr lang="en-US" altLang="ko-KR" dirty="0" err="1"/>
              <a:t>dict</a:t>
            </a:r>
            <a:r>
              <a:rPr lang="en-US" altLang="ko-KR" dirty="0"/>
              <a:t>])</a:t>
            </a:r>
            <a:r>
              <a:rPr lang="ko-KR" altLang="en-US" dirty="0"/>
              <a:t>로 처리하도록 정의하면 </a:t>
            </a:r>
            <a:r>
              <a:rPr lang="en-US" altLang="ko-KR" dirty="0" err="1"/>
              <a:t>agrs</a:t>
            </a:r>
            <a:r>
              <a:rPr lang="en-US" altLang="ko-KR" dirty="0"/>
              <a:t>/</a:t>
            </a:r>
            <a:r>
              <a:rPr lang="en-US" altLang="ko-KR" dirty="0" err="1"/>
              <a:t>kwargs</a:t>
            </a:r>
            <a:r>
              <a:rPr lang="ko-KR" altLang="en-US" dirty="0"/>
              <a:t>를 </a:t>
            </a:r>
            <a:r>
              <a:rPr lang="en-US" altLang="ko-KR" dirty="0"/>
              <a:t>key</a:t>
            </a:r>
            <a:r>
              <a:rPr lang="ko-KR" altLang="en-US" dirty="0"/>
              <a:t>로 들어오는 인자를 </a:t>
            </a:r>
            <a:r>
              <a:rPr lang="en-US" altLang="ko-KR" dirty="0"/>
              <a:t>value</a:t>
            </a:r>
            <a:r>
              <a:rPr lang="ko-KR" altLang="en-US" dirty="0"/>
              <a:t>로 처리</a:t>
            </a: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344816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37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Runtime</a:t>
            </a:r>
            <a:r>
              <a:rPr lang="ko-KR" altLang="en-US" dirty="0"/>
              <a:t>에 로컬변수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local</a:t>
            </a:r>
            <a:r>
              <a:rPr lang="ko-KR" altLang="en-US" dirty="0"/>
              <a:t>변수를 </a:t>
            </a:r>
            <a:r>
              <a:rPr lang="en-US" altLang="ko-KR" dirty="0"/>
              <a:t>runtime</a:t>
            </a:r>
            <a:r>
              <a:rPr lang="ko-KR" altLang="en-US" dirty="0"/>
              <a:t>에 </a:t>
            </a:r>
            <a:r>
              <a:rPr lang="ko-KR" altLang="en-US" dirty="0" err="1"/>
              <a:t>저장시</a:t>
            </a:r>
            <a:r>
              <a:rPr lang="ko-KR" altLang="en-US" dirty="0"/>
              <a:t> 항상 </a:t>
            </a:r>
            <a:r>
              <a:rPr lang="en-US" altLang="ko-KR" dirty="0"/>
              <a:t>locals() </a:t>
            </a:r>
            <a:r>
              <a:rPr lang="ko-KR" altLang="en-US" dirty="0"/>
              <a:t>내의 </a:t>
            </a:r>
            <a:r>
              <a:rPr lang="en-US" altLang="ko-KR" dirty="0"/>
              <a:t>key</a:t>
            </a:r>
            <a:r>
              <a:rPr lang="ko-KR" altLang="en-US" dirty="0"/>
              <a:t>로 검색해서 처리해야 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Runtime</a:t>
            </a:r>
            <a:r>
              <a:rPr lang="ko-KR" altLang="en-US" dirty="0"/>
              <a:t>에 입력된 것을 직접 변수로 </a:t>
            </a:r>
            <a:r>
              <a:rPr lang="ko-KR" altLang="en-US" dirty="0" err="1"/>
              <a:t>접근시</a:t>
            </a:r>
            <a:r>
              <a:rPr lang="ko-KR" altLang="en-US" dirty="0"/>
              <a:t> </a:t>
            </a:r>
            <a:r>
              <a:rPr lang="en-US" altLang="ko-KR" dirty="0"/>
              <a:t>local</a:t>
            </a:r>
            <a:r>
              <a:rPr lang="ko-KR" altLang="en-US" dirty="0"/>
              <a:t>로 인식하지 않음</a:t>
            </a: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684076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267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인자에서 </a:t>
            </a:r>
            <a:r>
              <a:rPr lang="en-US" altLang="ko-KR" dirty="0"/>
              <a:t>unpack </a:t>
            </a:r>
            <a:r>
              <a:rPr lang="ko-KR" altLang="en-US" dirty="0"/>
              <a:t>처리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주어진 </a:t>
            </a:r>
            <a:r>
              <a:rPr lang="ko-KR" altLang="en-US" dirty="0" err="1"/>
              <a:t>파라미터와</a:t>
            </a:r>
            <a:r>
              <a:rPr lang="ko-KR" altLang="en-US" dirty="0"/>
              <a:t> 인자의 개수를 맞추기 위해 인자전달을 위해 함수 호출에서 위치인자</a:t>
            </a:r>
            <a:r>
              <a:rPr lang="en-US" altLang="ko-KR" dirty="0"/>
              <a:t>(*), </a:t>
            </a:r>
            <a:r>
              <a:rPr lang="ko-KR" altLang="en-US" dirty="0"/>
              <a:t>키워드인자</a:t>
            </a:r>
            <a:r>
              <a:rPr lang="en-US" altLang="ko-KR" dirty="0"/>
              <a:t>(**)</a:t>
            </a:r>
            <a:r>
              <a:rPr lang="ko-KR" altLang="en-US" dirty="0"/>
              <a:t>로 </a:t>
            </a:r>
            <a:r>
              <a:rPr lang="en-US" altLang="ko-KR" dirty="0"/>
              <a:t>unpack </a:t>
            </a:r>
            <a:r>
              <a:rPr lang="ko-KR" altLang="en-US" dirty="0"/>
              <a:t>처리</a:t>
            </a:r>
            <a:endParaRPr lang="en-US" altLang="ko-K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29000"/>
            <a:ext cx="626469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33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함수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8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Lambda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000" dirty="0">
                <a:latin typeface="+mn-ea"/>
              </a:rPr>
              <a:t>Lambda</a:t>
            </a:r>
            <a:r>
              <a:rPr lang="ko-KR" altLang="en-US" sz="3000" dirty="0">
                <a:latin typeface="+mn-ea"/>
              </a:rPr>
              <a:t>는 익명의 함수 즉 함수의 이름이 없는 함수를 </a:t>
            </a:r>
            <a:r>
              <a:rPr lang="ko-KR" altLang="en-US" sz="3000" dirty="0" err="1">
                <a:latin typeface="+mn-ea"/>
              </a:rPr>
              <a:t>표현식으로</a:t>
            </a:r>
            <a:r>
              <a:rPr lang="ko-KR" altLang="en-US" sz="3000" dirty="0">
                <a:latin typeface="+mn-ea"/>
              </a:rPr>
              <a:t>  정의</a:t>
            </a:r>
            <a:r>
              <a:rPr lang="en-US" altLang="ko-KR" sz="3000" dirty="0">
                <a:latin typeface="+mn-ea"/>
              </a:rPr>
              <a:t>(return </a:t>
            </a:r>
            <a:r>
              <a:rPr lang="ko-KR" altLang="en-US" sz="3000" dirty="0" err="1">
                <a:latin typeface="+mn-ea"/>
              </a:rPr>
              <a:t>미존재</a:t>
            </a:r>
            <a:r>
              <a:rPr lang="en-US" altLang="ko-KR" sz="3000" dirty="0">
                <a:latin typeface="+mn-ea"/>
              </a:rPr>
              <a:t>)</a:t>
            </a:r>
            <a:endParaRPr lang="ko-KR" altLang="en-US" sz="30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47664" y="2924944"/>
            <a:ext cx="57606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Lambda 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20687" y="4149080"/>
            <a:ext cx="6912768" cy="1512711"/>
            <a:chOff x="755576" y="4221088"/>
            <a:chExt cx="6912768" cy="1512711"/>
          </a:xfrm>
        </p:grpSpPr>
        <p:sp>
          <p:nvSpPr>
            <p:cNvPr id="10" name="직사각형 9"/>
            <p:cNvSpPr/>
            <p:nvPr/>
          </p:nvSpPr>
          <p:spPr>
            <a:xfrm>
              <a:off x="5220072" y="4650483"/>
              <a:ext cx="936104" cy="703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 </a:t>
              </a:r>
              <a:endParaRPr lang="en-US" altLang="ko-KR" dirty="0"/>
            </a:p>
            <a:p>
              <a:pPr algn="ctr"/>
              <a:r>
                <a:rPr lang="ko-KR" altLang="en-US" dirty="0"/>
                <a:t>코드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32240" y="4650483"/>
              <a:ext cx="936104" cy="703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</a:t>
              </a:r>
              <a:endParaRPr lang="en-US" altLang="ko-KR" dirty="0"/>
            </a:p>
            <a:p>
              <a:pPr algn="ctr"/>
              <a:r>
                <a:rPr lang="ko-KR" altLang="en-US" dirty="0"/>
                <a:t>인자</a:t>
              </a:r>
              <a:endParaRPr lang="en-US" altLang="ko-KR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6156176" y="5002179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3707904" y="4650483"/>
              <a:ext cx="936104" cy="703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함수명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  <a:p>
              <a:pPr algn="ctr"/>
              <a:r>
                <a:rPr lang="ko-KR" altLang="en-US" sz="1000" dirty="0" err="1"/>
                <a:t>미존재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(</a:t>
              </a:r>
              <a:r>
                <a:rPr lang="ko-KR" altLang="en-US" sz="1000" dirty="0"/>
                <a:t>참조주소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cxnSp>
          <p:nvCxnSpPr>
            <p:cNvPr id="14" name="직선 화살표 연결선 13"/>
            <p:cNvCxnSpPr>
              <a:endCxn id="10" idx="1"/>
            </p:cNvCxnSpPr>
            <p:nvPr/>
          </p:nvCxnSpPr>
          <p:spPr>
            <a:xfrm>
              <a:off x="4644008" y="5002179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035928" y="4221088"/>
              <a:ext cx="3240360" cy="257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익명함수 정의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5576" y="4795633"/>
              <a:ext cx="1152128" cy="602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변수</a:t>
              </a:r>
            </a:p>
          </p:txBody>
        </p:sp>
        <p:cxnSp>
          <p:nvCxnSpPr>
            <p:cNvPr id="17" name="꺾인 연결선 16"/>
            <p:cNvCxnSpPr>
              <a:stCxn id="13" idx="1"/>
              <a:endCxn id="16" idx="3"/>
            </p:cNvCxnSpPr>
            <p:nvPr/>
          </p:nvCxnSpPr>
          <p:spPr>
            <a:xfrm rot="10800000" flipV="1">
              <a:off x="1907704" y="5002179"/>
              <a:ext cx="1800200" cy="9490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07704" y="5197572"/>
              <a:ext cx="1800199" cy="536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필요시</a:t>
              </a:r>
              <a:r>
                <a:rPr lang="ko-KR" altLang="en-US" dirty="0"/>
                <a:t> 변수에 할당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58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함수란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반복적인 </a:t>
            </a:r>
            <a:r>
              <a:rPr lang="ko-KR" altLang="en-US" dirty="0" err="1"/>
              <a:t>파이썬</a:t>
            </a:r>
            <a:r>
              <a:rPr lang="ko-KR" altLang="en-US" dirty="0"/>
              <a:t> 문장을 하나의 기능으로 묶고 반복해서 사용할 수 있는 하나의 기능 묶음을 만드는 것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113178" y="3284984"/>
            <a:ext cx="273630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2339752" y="4254464"/>
            <a:ext cx="6183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012160" y="4221088"/>
            <a:ext cx="6183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414810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파라미터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4248" y="414810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r>
              <a:rPr lang="en-US" altLang="ko-KR" dirty="0"/>
              <a:t>Return </a:t>
            </a:r>
            <a:r>
              <a:rPr lang="ko-KR" altLang="en-US" dirty="0"/>
              <a:t>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51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람다함수 속성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3000" dirty="0">
                <a:latin typeface="+mn-ea"/>
              </a:rPr>
              <a:t>람다함수도 </a:t>
            </a:r>
            <a:r>
              <a:rPr lang="en-US" altLang="ko-KR" sz="3000" dirty="0">
                <a:latin typeface="+mn-ea"/>
              </a:rPr>
              <a:t>function class</a:t>
            </a:r>
            <a:r>
              <a:rPr lang="ko-KR" altLang="en-US" sz="3000" dirty="0">
                <a:latin typeface="+mn-ea"/>
              </a:rPr>
              <a:t>의 인스턴스이므로 동일한 속성을 가진 것을 알 수 있다</a:t>
            </a:r>
            <a:r>
              <a:rPr lang="en-US" altLang="ko-KR" sz="3000" dirty="0">
                <a:latin typeface="+mn-ea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BECB71E-B661-400D-B67A-A7F72CB84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708920"/>
            <a:ext cx="5000625" cy="39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875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람다함수 속성 </a:t>
            </a:r>
            <a:r>
              <a:rPr lang="ko-KR" altLang="en-US" dirty="0" err="1"/>
              <a:t>값보기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내부 속성에 대한 값을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18B0B92-13DF-4134-8716-240BEC964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564904"/>
            <a:ext cx="5256584" cy="41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93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함수정의문과 람다함수 비교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/>
              <a:t>함수와 </a:t>
            </a:r>
            <a:r>
              <a:rPr lang="en-US" altLang="ko-KR" sz="2800" dirty="0"/>
              <a:t>lambda</a:t>
            </a:r>
            <a:r>
              <a:rPr lang="ko-KR" altLang="en-US" sz="2800" dirty="0"/>
              <a:t>이 차이는 함수 이름 </a:t>
            </a:r>
            <a:r>
              <a:rPr lang="ko-KR" altLang="en-US" sz="2800" dirty="0" err="1"/>
              <a:t>유뮤와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로직처리후</a:t>
            </a:r>
            <a:r>
              <a:rPr lang="ko-KR" altLang="en-US" sz="2800" dirty="0"/>
              <a:t> 결과</a:t>
            </a:r>
            <a:r>
              <a:rPr lang="en-US" altLang="ko-KR" sz="2800" dirty="0"/>
              <a:t>(return)</a:t>
            </a:r>
            <a:r>
              <a:rPr lang="ko-KR" altLang="en-US" sz="2800" dirty="0"/>
              <a:t>를 별도로 표시하지 않음</a:t>
            </a:r>
            <a:endParaRPr lang="en-US" altLang="ko-KR" sz="2800" dirty="0"/>
          </a:p>
        </p:txBody>
      </p:sp>
      <p:sp>
        <p:nvSpPr>
          <p:cNvPr id="5" name="직사각형 4"/>
          <p:cNvSpPr/>
          <p:nvPr/>
        </p:nvSpPr>
        <p:spPr>
          <a:xfrm>
            <a:off x="899592" y="3511758"/>
            <a:ext cx="3384376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def</a:t>
            </a:r>
            <a:r>
              <a:rPr lang="en-US" altLang="ko-KR" dirty="0"/>
              <a:t>  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 err="1"/>
              <a:t>파라미터</a:t>
            </a:r>
            <a:r>
              <a:rPr lang="en-US" altLang="ko-KR" dirty="0"/>
              <a:t>) :</a:t>
            </a:r>
          </a:p>
          <a:p>
            <a:pPr algn="ctr"/>
            <a:r>
              <a:rPr lang="ko-KR" altLang="en-US" dirty="0" err="1"/>
              <a:t>로직</a:t>
            </a:r>
            <a:endParaRPr lang="en-US" altLang="ko-KR" dirty="0"/>
          </a:p>
          <a:p>
            <a:pPr algn="ctr"/>
            <a:r>
              <a:rPr lang="en-US" altLang="ko-KR" dirty="0" err="1"/>
              <a:t>retun</a:t>
            </a:r>
            <a:r>
              <a:rPr lang="en-US" altLang="ko-KR" dirty="0"/>
              <a:t> </a:t>
            </a:r>
            <a:r>
              <a:rPr lang="ko-KR" altLang="en-US" dirty="0"/>
              <a:t>결과값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04048" y="3501008"/>
            <a:ext cx="3384376" cy="236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lambda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03537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함수 구조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36096" y="300310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Lambda </a:t>
            </a:r>
            <a:r>
              <a:rPr lang="ko-KR" altLang="en-US" dirty="0"/>
              <a:t>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281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차이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/>
              <a:t>함수와 </a:t>
            </a:r>
            <a:r>
              <a:rPr lang="en-US" altLang="ko-KR" sz="2800" dirty="0"/>
              <a:t>lambda</a:t>
            </a:r>
            <a:r>
              <a:rPr lang="ko-KR" altLang="en-US" sz="2800" dirty="0"/>
              <a:t>이 차이는 </a:t>
            </a:r>
            <a:r>
              <a:rPr lang="en-US" altLang="ko-KR" sz="2800" dirty="0"/>
              <a:t>lambda</a:t>
            </a:r>
            <a:r>
              <a:rPr lang="ko-KR" altLang="en-US" sz="2800" dirty="0"/>
              <a:t>는 정의와 실행을 같이 할 수 있음</a:t>
            </a:r>
            <a:endParaRPr lang="en-US" altLang="ko-K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40050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함수 정의 후 실행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52120" y="52292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Lambda</a:t>
            </a:r>
            <a:r>
              <a:rPr lang="ko-KR" altLang="en-US" dirty="0"/>
              <a:t>는 즉시 실행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482453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28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Lambda </a:t>
            </a:r>
            <a:r>
              <a:rPr lang="ko-KR" altLang="en-US" dirty="0"/>
              <a:t>함수는 반환표현 없음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000" dirty="0">
                <a:latin typeface="+mn-ea"/>
              </a:rPr>
              <a:t>Lambda</a:t>
            </a:r>
            <a:r>
              <a:rPr lang="ko-KR" altLang="en-US" sz="3000" dirty="0">
                <a:latin typeface="+mn-ea"/>
              </a:rPr>
              <a:t>는 익명의 함수 즉 함수의 이름이 없는 함수를 </a:t>
            </a:r>
            <a:r>
              <a:rPr lang="ko-KR" altLang="en-US" sz="3000" dirty="0" err="1">
                <a:latin typeface="+mn-ea"/>
              </a:rPr>
              <a:t>표현식으로</a:t>
            </a:r>
            <a:r>
              <a:rPr lang="ko-KR" altLang="en-US" sz="3000" dirty="0">
                <a:latin typeface="+mn-ea"/>
              </a:rPr>
              <a:t>  정의</a:t>
            </a:r>
            <a:r>
              <a:rPr lang="en-US" altLang="ko-KR" sz="3000" dirty="0">
                <a:latin typeface="+mn-ea"/>
              </a:rPr>
              <a:t>(return </a:t>
            </a:r>
            <a:r>
              <a:rPr lang="ko-KR" altLang="en-US" sz="3000" dirty="0" err="1">
                <a:latin typeface="+mn-ea"/>
              </a:rPr>
              <a:t>미존재</a:t>
            </a:r>
            <a:r>
              <a:rPr lang="en-US" altLang="ko-KR" sz="3000" dirty="0">
                <a:latin typeface="+mn-ea"/>
              </a:rPr>
              <a:t>)</a:t>
            </a:r>
            <a:endParaRPr lang="ko-KR" altLang="en-US" sz="30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47664" y="2924944"/>
            <a:ext cx="57606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Lambda 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4437112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lambda </a:t>
            </a:r>
            <a:r>
              <a:rPr lang="ko-KR" altLang="en-US" dirty="0"/>
              <a:t>함수의 </a:t>
            </a:r>
            <a:r>
              <a:rPr lang="en-US" altLang="ko-KR" dirty="0"/>
              <a:t>__name__</a:t>
            </a:r>
            <a:r>
              <a:rPr lang="ko-KR" altLang="en-US" dirty="0"/>
              <a:t>은 </a:t>
            </a:r>
            <a:r>
              <a:rPr lang="en-US" altLang="ko-KR" dirty="0"/>
              <a:t>lambda</a:t>
            </a:r>
            <a:r>
              <a:rPr lang="ko-KR" altLang="en-US" dirty="0"/>
              <a:t>로 인식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4" y="3861048"/>
            <a:ext cx="6365106" cy="27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419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람다함수에 외부함수 실행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ko-KR" altLang="en-US" sz="2800" dirty="0"/>
              <a:t>외부 함수 내부에 </a:t>
            </a:r>
            <a:r>
              <a:rPr lang="en-US" altLang="ko-KR" sz="2800" dirty="0"/>
              <a:t>global </a:t>
            </a:r>
            <a:r>
              <a:rPr lang="ko-KR" altLang="en-US" sz="2800" dirty="0"/>
              <a:t>키워드를 이용해서 모듈 내의 변수를 이용해서 처리하면 실제 값이 변경되는 것을 확인함</a:t>
            </a:r>
            <a:endParaRPr lang="en-US" altLang="ko-KR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96952"/>
            <a:ext cx="554461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8783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Lambda</a:t>
            </a:r>
            <a:r>
              <a:rPr lang="ko-KR" altLang="en-US" dirty="0"/>
              <a:t>에서 </a:t>
            </a:r>
            <a:r>
              <a:rPr lang="en-US" altLang="ko-KR" dirty="0"/>
              <a:t>if</a:t>
            </a:r>
            <a:r>
              <a:rPr lang="ko-KR" altLang="en-US" dirty="0"/>
              <a:t>문 사용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altLang="ko-KR" sz="2800" dirty="0"/>
              <a:t>Lambda </a:t>
            </a:r>
            <a:r>
              <a:rPr lang="ko-KR" altLang="en-US" sz="2800" dirty="0"/>
              <a:t>함수에서 </a:t>
            </a:r>
            <a:r>
              <a:rPr lang="en-US" altLang="ko-KR" sz="2800" dirty="0"/>
              <a:t>if</a:t>
            </a:r>
            <a:r>
              <a:rPr lang="ko-KR" altLang="en-US" sz="2800" dirty="0"/>
              <a:t>문을 사용할 경우는 </a:t>
            </a:r>
            <a:r>
              <a:rPr lang="en-US" altLang="ko-KR" sz="2800" dirty="0"/>
              <a:t>True </a:t>
            </a:r>
            <a:r>
              <a:rPr lang="ko-KR" altLang="en-US" sz="2800" dirty="0"/>
              <a:t>에 대한 </a:t>
            </a:r>
            <a:r>
              <a:rPr lang="ko-KR" altLang="en-US" sz="2800" dirty="0" err="1"/>
              <a:t>표현식을</a:t>
            </a:r>
            <a:r>
              <a:rPr lang="ko-KR" altLang="en-US" sz="2800" dirty="0"/>
              <a:t> 먼저 작성하고 그 뒤에 </a:t>
            </a:r>
            <a:r>
              <a:rPr lang="en-US" altLang="ko-KR" sz="2800" dirty="0"/>
              <a:t>if </a:t>
            </a:r>
            <a:r>
              <a:rPr lang="ko-KR" altLang="en-US" sz="2800" dirty="0"/>
              <a:t>문을 작성하면 됨</a:t>
            </a:r>
            <a:endParaRPr lang="en-US" altLang="ko-KR" sz="2800" dirty="0"/>
          </a:p>
        </p:txBody>
      </p:sp>
      <p:sp>
        <p:nvSpPr>
          <p:cNvPr id="3" name="직사각형 2"/>
          <p:cNvSpPr/>
          <p:nvPr/>
        </p:nvSpPr>
        <p:spPr>
          <a:xfrm>
            <a:off x="539552" y="3212976"/>
            <a:ext cx="78488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lambda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 err="1"/>
              <a:t>표현식</a:t>
            </a:r>
            <a:r>
              <a:rPr lang="en-US" altLang="ko-KR" dirty="0"/>
              <a:t>(if </a:t>
            </a:r>
            <a:r>
              <a:rPr lang="ko-KR" altLang="en-US" dirty="0"/>
              <a:t>결과가 </a:t>
            </a:r>
            <a:r>
              <a:rPr lang="en-US" altLang="ko-KR" dirty="0"/>
              <a:t>True) if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else </a:t>
            </a:r>
            <a:r>
              <a:rPr lang="ko-KR" altLang="en-US" dirty="0" err="1"/>
              <a:t>표현식</a:t>
            </a:r>
            <a:r>
              <a:rPr lang="en-US" altLang="ko-KR" dirty="0"/>
              <a:t>(False )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19563"/>
            <a:ext cx="6624736" cy="226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34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Lambda </a:t>
            </a:r>
            <a:r>
              <a:rPr lang="ko-KR" altLang="en-US" dirty="0"/>
              <a:t>함수 실행 </a:t>
            </a:r>
            <a:r>
              <a:rPr lang="en-US" altLang="ko-KR" dirty="0"/>
              <a:t>: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>
                <a:latin typeface="+mn-ea"/>
              </a:rPr>
              <a:t>축약 처리는 </a:t>
            </a:r>
            <a:r>
              <a:rPr lang="ko-KR" altLang="en-US" sz="2800" dirty="0" err="1">
                <a:latin typeface="+mn-ea"/>
              </a:rPr>
              <a:t>표현식</a:t>
            </a:r>
            <a:r>
              <a:rPr lang="ko-KR" altLang="en-US" sz="2800" dirty="0">
                <a:latin typeface="+mn-ea"/>
              </a:rPr>
              <a:t> 조건에 따라 </a:t>
            </a:r>
            <a:r>
              <a:rPr lang="ko-KR" altLang="en-US" sz="2800" dirty="0" err="1">
                <a:latin typeface="+mn-ea"/>
              </a:rPr>
              <a:t>두개를</a:t>
            </a:r>
            <a:r>
              <a:rPr lang="ko-KR" altLang="en-US" sz="2800" dirty="0">
                <a:latin typeface="+mn-ea"/>
              </a:rPr>
              <a:t> 비교하지 않고 처리</a:t>
            </a:r>
            <a:endParaRPr lang="ko-KR" altLang="en-US" sz="2800" dirty="0"/>
          </a:p>
          <a:p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6768752" cy="365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555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Lambda </a:t>
            </a:r>
            <a:r>
              <a:rPr lang="ko-KR" altLang="en-US" dirty="0"/>
              <a:t>함수 실행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함수와 달리 </a:t>
            </a:r>
            <a:r>
              <a:rPr lang="en-US" altLang="ko-KR" dirty="0"/>
              <a:t>lambda</a:t>
            </a:r>
            <a:r>
              <a:rPr lang="ko-KR" altLang="en-US" dirty="0"/>
              <a:t>에 </a:t>
            </a:r>
            <a:r>
              <a:rPr lang="ko-KR" altLang="en-US" dirty="0" err="1"/>
              <a:t>표현식을</a:t>
            </a:r>
            <a:r>
              <a:rPr lang="ko-KR" altLang="en-US" dirty="0"/>
              <a:t> 쓸 경우 쉼표로 구분할 </a:t>
            </a:r>
            <a:r>
              <a:rPr lang="ko-KR" altLang="en-US"/>
              <a:t>경우 명확히 괄호로 표현해서 처리해야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71342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6258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지능형 내의 람다함수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지능형 리스트 처리시 람다함수를 실행하지 않으면 실제 람다함수가 저장된다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6999ED2-5CF5-4D9E-B0A7-1A8A69BF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12976"/>
            <a:ext cx="59150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9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함수는 키워드</a:t>
            </a:r>
            <a:r>
              <a:rPr lang="en-US" altLang="ko-KR" dirty="0"/>
              <a:t>(def)</a:t>
            </a:r>
            <a:r>
              <a:rPr lang="ko-KR" altLang="en-US" dirty="0"/>
              <a:t>와 </a:t>
            </a:r>
            <a:r>
              <a:rPr lang="ko-KR" altLang="en-US" dirty="0" err="1"/>
              <a:t>함수명</a:t>
            </a:r>
            <a:r>
              <a:rPr lang="en-US" altLang="ko-KR" dirty="0"/>
              <a:t>, </a:t>
            </a:r>
            <a:r>
              <a:rPr lang="ko-KR" altLang="en-US" dirty="0"/>
              <a:t>파라미터를 넣고 첫번째 문장에 주석으로 함수 도움말을 작성해서 정의한다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FB5795C-1117-413A-9652-8BAC2B4B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843557"/>
            <a:ext cx="5616624" cy="37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236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함수도 객체이다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97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함수와 함수 객체란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/>
              <a:t>2</a:t>
            </a:r>
            <a:r>
              <a:rPr lang="ko-KR" altLang="en-US" dirty="0"/>
              <a:t>가지 즉 함수영역과 함수객체영역으로 구성되면 함수영역과 함수객체영역이 </a:t>
            </a:r>
            <a:r>
              <a:rPr lang="en-US" altLang="ko-KR" dirty="0"/>
              <a:t>namespace</a:t>
            </a:r>
            <a:r>
              <a:rPr lang="ko-KR" altLang="en-US" dirty="0"/>
              <a:t>를 관리함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187624" y="3641803"/>
            <a:ext cx="2592288" cy="1147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함수 영역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로컬변수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624" y="4906764"/>
            <a:ext cx="2592288" cy="1147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함수 객체 영역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함수인스턴스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3438525" cy="248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139952" y="3641803"/>
            <a:ext cx="2088232" cy="1011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39952" y="4721923"/>
            <a:ext cx="2088232" cy="86731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3" idx="3"/>
          </p:cNvCxnSpPr>
          <p:nvPr/>
        </p:nvCxnSpPr>
        <p:spPr>
          <a:xfrm>
            <a:off x="3779912" y="4215334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3" idx="1"/>
          </p:cNvCxnSpPr>
          <p:nvPr/>
        </p:nvCxnSpPr>
        <p:spPr>
          <a:xfrm flipV="1">
            <a:off x="3779912" y="5155582"/>
            <a:ext cx="360040" cy="3247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5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 객체에 속성 추가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함수 정의하면 하나의 인스턴스가 생성되므로 이 이름에 </a:t>
            </a:r>
            <a:r>
              <a:rPr lang="ko-KR" altLang="en-US" dirty="0" err="1"/>
              <a:t>속성울</a:t>
            </a:r>
            <a:r>
              <a:rPr lang="ko-KR" altLang="en-US" dirty="0"/>
              <a:t> 추가해서 사용이 가능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EF6E18F-3298-4236-999B-094BCC7F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780928"/>
            <a:ext cx="5760640" cy="39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090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다른 함수에 인자로 전달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77736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함수를 인자로 전달할 경우 내부에서 실행도 가능하고 다시 함수로 전달도 가능하다</a:t>
            </a:r>
            <a:r>
              <a:rPr lang="en-US" altLang="ko-KR" dirty="0"/>
              <a:t>. </a:t>
            </a:r>
            <a:r>
              <a:rPr lang="ko-KR" altLang="en-US" dirty="0"/>
              <a:t>이때 함수로 전달한 경우는 외부에서 별도의 실행을 수행해야 한다</a:t>
            </a:r>
            <a:r>
              <a:rPr lang="en-US" altLang="ko-KR" dirty="0"/>
              <a:t>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345638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12976"/>
            <a:ext cx="360040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2644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함수 결과값이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06540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내부 함수를 외부함수 결과로 전달해서 내부 함수를 실행할 수 있도록 구성</a:t>
            </a:r>
            <a:r>
              <a:rPr lang="en-US" altLang="ko-KR" sz="2800" dirty="0"/>
              <a:t>(</a:t>
            </a:r>
            <a:r>
              <a:rPr lang="ko-KR" altLang="en-US" sz="2800" dirty="0"/>
              <a:t>외부함수의 </a:t>
            </a:r>
            <a:r>
              <a:rPr lang="en-US" altLang="ko-KR" sz="2800" dirty="0" err="1"/>
              <a:t>x,y</a:t>
            </a:r>
            <a:r>
              <a:rPr lang="en-US" altLang="ko-KR" sz="2800" dirty="0"/>
              <a:t> </a:t>
            </a:r>
            <a:r>
              <a:rPr lang="ko-KR" altLang="en-US" sz="2800" dirty="0"/>
              <a:t>변수가 외부에서 사용할 수 있는 </a:t>
            </a:r>
            <a:r>
              <a:rPr lang="en-US" altLang="ko-KR" sz="2800" dirty="0"/>
              <a:t>closure </a:t>
            </a:r>
            <a:r>
              <a:rPr lang="ko-KR" altLang="en-US" sz="2800" dirty="0"/>
              <a:t>환경이 구성됨</a:t>
            </a:r>
            <a:r>
              <a:rPr lang="en-US" altLang="ko-KR" sz="2800" dirty="0"/>
              <a:t>)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5472608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298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클래스에 함수 저장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44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class</a:t>
            </a:r>
            <a:r>
              <a:rPr lang="ko-KR" altLang="en-US" dirty="0"/>
              <a:t>를 만들어서 함수 저장하기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하나의  클래스를 만들어서 실제 이 함수를 </a:t>
            </a:r>
            <a:r>
              <a:rPr lang="ko-KR" altLang="en-US" dirty="0" err="1"/>
              <a:t>인스턴스</a:t>
            </a:r>
            <a:r>
              <a:rPr lang="ko-KR" altLang="en-US" dirty="0"/>
              <a:t> 호출할 때 처리하기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583264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844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생성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생성할 때 문자열에 실제 내부의 함수를 저장하는 문자열로 만든다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68960"/>
            <a:ext cx="5904656" cy="35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7433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함수를 처리하기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호출하면 </a:t>
            </a:r>
            <a:r>
              <a:rPr lang="ko-KR" altLang="en-US" dirty="0" err="1"/>
              <a:t>인스턴스</a:t>
            </a:r>
            <a:r>
              <a:rPr lang="ko-KR" altLang="en-US" dirty="0"/>
              <a:t> 내부에 저장된 함수가 반환되어 함수가 생기고 이를 실행하면 결과가 처리된다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645024"/>
            <a:ext cx="468052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71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함수호출할</a:t>
            </a:r>
            <a:r>
              <a:rPr lang="ko-KR" altLang="en-US" dirty="0"/>
              <a:t> 때 검색 방법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115616" y="2958599"/>
            <a:ext cx="6984776" cy="3350721"/>
            <a:chOff x="1259632" y="2204864"/>
            <a:chExt cx="6984776" cy="3888432"/>
          </a:xfrm>
        </p:grpSpPr>
        <p:sp>
          <p:nvSpPr>
            <p:cNvPr id="25" name="오른쪽 화살표 24"/>
            <p:cNvSpPr/>
            <p:nvPr/>
          </p:nvSpPr>
          <p:spPr>
            <a:xfrm rot="16200000">
              <a:off x="6425900" y="3184022"/>
              <a:ext cx="1712223" cy="48463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16216" y="4417367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 </a:t>
              </a:r>
              <a:r>
                <a:rPr lang="ko-KR" altLang="en-US" sz="1400" dirty="0" err="1"/>
                <a:t>함수명으로</a:t>
              </a:r>
              <a:r>
                <a:rPr lang="ko-KR" altLang="en-US" sz="1400" dirty="0"/>
                <a:t> 검색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179441" y="4282450"/>
              <a:ext cx="1516040" cy="730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183712" y="3218571"/>
              <a:ext cx="1516040" cy="730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183712" y="2204864"/>
              <a:ext cx="1516040" cy="730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</a:t>
              </a:r>
              <a:r>
                <a:rPr lang="en-US" altLang="ko-KR" dirty="0"/>
                <a:t>0</a:t>
              </a:r>
              <a:endParaRPr lang="ko-KR" altLang="en-US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789738" y="4129078"/>
              <a:ext cx="4105942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789738" y="3036956"/>
              <a:ext cx="4105942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3401" y="2475835"/>
              <a:ext cx="1389704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Built-in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7208" y="3470485"/>
              <a:ext cx="1389704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Global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80927" y="5362570"/>
              <a:ext cx="1516040" cy="730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791224" y="5209198"/>
              <a:ext cx="4105942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47208" y="5594563"/>
              <a:ext cx="1389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Local</a:t>
              </a:r>
              <a:endParaRPr lang="ko-KR" altLang="en-US" dirty="0"/>
            </a:p>
          </p:txBody>
        </p:sp>
        <p:sp>
          <p:nvSpPr>
            <p:cNvPr id="16" name="왼쪽 중괄호 15"/>
            <p:cNvSpPr/>
            <p:nvPr/>
          </p:nvSpPr>
          <p:spPr>
            <a:xfrm>
              <a:off x="2431184" y="2464893"/>
              <a:ext cx="216024" cy="14844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59632" y="3073725"/>
              <a:ext cx="11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외부함수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59632" y="5543267"/>
              <a:ext cx="11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내부함수</a:t>
              </a:r>
            </a:p>
          </p:txBody>
        </p:sp>
        <p:sp>
          <p:nvSpPr>
            <p:cNvPr id="38" name="오른쪽 화살표 37"/>
            <p:cNvSpPr/>
            <p:nvPr/>
          </p:nvSpPr>
          <p:spPr>
            <a:xfrm rot="5400000">
              <a:off x="6724288" y="5112560"/>
              <a:ext cx="1115447" cy="48463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함수명은</a:t>
            </a:r>
            <a:r>
              <a:rPr lang="ko-KR" altLang="en-US" dirty="0"/>
              <a:t> 하나의 변수처럼 인식하므로 변수</a:t>
            </a:r>
            <a:r>
              <a:rPr lang="en-US" altLang="ko-KR" dirty="0"/>
              <a:t>scope </a:t>
            </a:r>
            <a:r>
              <a:rPr lang="ko-KR" altLang="en-US" dirty="0"/>
              <a:t>검색 방법에 따라 찾음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5180" y="4971232"/>
            <a:ext cx="1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Non Local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6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정의된 함수를 호출할 경우 파라미터에 </a:t>
            </a:r>
            <a:r>
              <a:rPr lang="ko-KR" altLang="en-US" dirty="0" err="1"/>
              <a:t>매핑되는</a:t>
            </a:r>
            <a:r>
              <a:rPr lang="ko-KR" altLang="en-US" dirty="0"/>
              <a:t> 인자를 넣고 처리해야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34C0E29-30C9-4C3C-9DD3-C36B973D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82" y="3285368"/>
            <a:ext cx="7696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5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정의와 호출 작성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파이썬은</a:t>
            </a:r>
            <a:r>
              <a:rPr lang="ko-KR" altLang="en-US" dirty="0"/>
              <a:t> 인터프리터 언어이므로 함수 정의가 꼭 선행해야 한다</a:t>
            </a:r>
            <a:r>
              <a:rPr lang="en-US" altLang="ko-KR" dirty="0"/>
              <a:t>. </a:t>
            </a:r>
            <a:r>
              <a:rPr lang="ko-KR" altLang="en-US" dirty="0"/>
              <a:t>함수가 정의되기전에 호출하면 함수가 존재하지 않다는 예외가 발생한다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5ADB840-E7EF-472E-A77E-4AB046C4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10" y="2852936"/>
            <a:ext cx="76866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0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139011</TotalTime>
  <Words>1532</Words>
  <Application>Microsoft Office PowerPoint</Application>
  <PresentationFormat>화면 슬라이드 쇼(4:3)</PresentationFormat>
  <Paragraphs>319</Paragraphs>
  <Slides>68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69" baseType="lpstr">
      <vt:lpstr>가을</vt:lpstr>
      <vt:lpstr>Python 완전정복</vt:lpstr>
      <vt:lpstr>2. 함수 기초 1</vt:lpstr>
      <vt:lpstr>함수 정의, 호출, 결과값</vt:lpstr>
      <vt:lpstr> 함수 사용 이유</vt:lpstr>
      <vt:lpstr>함수란  </vt:lpstr>
      <vt:lpstr>함수 정의</vt:lpstr>
      <vt:lpstr>함수호출할 때 검색 방법</vt:lpstr>
      <vt:lpstr>함수 호출</vt:lpstr>
      <vt:lpstr>함수 정의와 호출 작성 순서</vt:lpstr>
      <vt:lpstr> return없어도 결과값 처리</vt:lpstr>
      <vt:lpstr>함수 내부 속성 확인</vt:lpstr>
      <vt:lpstr> annotation 정의</vt:lpstr>
      <vt:lpstr> 함수 정의 후에 함수 속성</vt:lpstr>
      <vt:lpstr> 함수의 이름과 모듈위치 확인</vt:lpstr>
      <vt:lpstr>Callable이란</vt:lpstr>
      <vt:lpstr>Built-in function</vt:lpstr>
      <vt:lpstr> callable</vt:lpstr>
      <vt:lpstr> 함수 호출 처리 방식</vt:lpstr>
      <vt:lpstr>변수 관리 영역</vt:lpstr>
      <vt:lpstr>지역변수와 전역변수</vt:lpstr>
      <vt:lpstr>함수 변수 Scoping</vt:lpstr>
      <vt:lpstr>function Namespace 흐름</vt:lpstr>
      <vt:lpstr>함수-scope 관리 기준  </vt:lpstr>
      <vt:lpstr> 함수 파라미터와 함수 인자</vt:lpstr>
      <vt:lpstr>함수별 지역변수 영역 구성</vt:lpstr>
      <vt:lpstr>global영역</vt:lpstr>
      <vt:lpstr> 함수정의 명과 변수명 충돌</vt:lpstr>
      <vt:lpstr> global 변수 참조는 가능</vt:lpstr>
      <vt:lpstr> 미할당된 변수 처리</vt:lpstr>
      <vt:lpstr> global키워드 사용하기</vt:lpstr>
      <vt:lpstr> global 영역의 mutable 처리</vt:lpstr>
      <vt:lpstr>참조변수 : local 영역</vt:lpstr>
      <vt:lpstr>Nonlocal를 사용하는 이유</vt:lpstr>
      <vt:lpstr>내부 함수에서 외부함수 변수 사용 </vt:lpstr>
      <vt:lpstr>내부 함수에서 외부함수 변수 사용 </vt:lpstr>
      <vt:lpstr>함수 파라미터/ 인자</vt:lpstr>
      <vt:lpstr>인자 타입 제한하기</vt:lpstr>
      <vt:lpstr>Call by sharing 이란</vt:lpstr>
      <vt:lpstr>함수 파라미터/인자 전달</vt:lpstr>
      <vt:lpstr>Function Bound/unbound</vt:lpstr>
      <vt:lpstr>파라미터 관리 규칙</vt:lpstr>
      <vt:lpstr>파라미터에 대한 타입 체크</vt:lpstr>
      <vt:lpstr>파라미터 관리 규칙</vt:lpstr>
      <vt:lpstr>고정 파라미터 관리 규칙</vt:lpstr>
      <vt:lpstr>가변 파라미터 관리 규칙</vt:lpstr>
      <vt:lpstr>Runtime에 로컬변수</vt:lpstr>
      <vt:lpstr>인자에서 unpack 처리</vt:lpstr>
      <vt:lpstr>함수 표현식</vt:lpstr>
      <vt:lpstr>Lambda 함수</vt:lpstr>
      <vt:lpstr>람다함수 속성 보기</vt:lpstr>
      <vt:lpstr>람다함수 속성 값보기</vt:lpstr>
      <vt:lpstr>함수정의문과 람다함수 비교</vt:lpstr>
      <vt:lpstr>실행 차이</vt:lpstr>
      <vt:lpstr>Lambda 함수는 반환표현 없음</vt:lpstr>
      <vt:lpstr>람다함수에 외부함수 실행</vt:lpstr>
      <vt:lpstr>Lambda에서 if문 사용</vt:lpstr>
      <vt:lpstr>Lambda 함수 실행 : 예시</vt:lpstr>
      <vt:lpstr>Lambda 함수 실행 </vt:lpstr>
      <vt:lpstr>지능형 내의 람다함수 처리</vt:lpstr>
      <vt:lpstr>함수도 객체이다</vt:lpstr>
      <vt:lpstr> 함수와 함수 객체란</vt:lpstr>
      <vt:lpstr> 함수 객체에 속성 추가</vt:lpstr>
      <vt:lpstr>다른 함수에 인자로 전달</vt:lpstr>
      <vt:lpstr>  함수 결과값이 함수</vt:lpstr>
      <vt:lpstr>클래스에 함수 저장 처리</vt:lpstr>
      <vt:lpstr> class를 만들어서 함수 저장하기</vt:lpstr>
      <vt:lpstr> 인스턴스 생성</vt:lpstr>
      <vt:lpstr> 함수를 처리하기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1851</cp:revision>
  <cp:lastPrinted>2018-04-02T00:30:11Z</cp:lastPrinted>
  <dcterms:created xsi:type="dcterms:W3CDTF">2015-12-01T07:34:30Z</dcterms:created>
  <dcterms:modified xsi:type="dcterms:W3CDTF">2018-04-10T01:37:35Z</dcterms:modified>
</cp:coreProperties>
</file>