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0"/>
  </p:notesMasterIdLst>
  <p:sldIdLst>
    <p:sldId id="256" r:id="rId2"/>
    <p:sldId id="6854" r:id="rId3"/>
    <p:sldId id="6535" r:id="rId4"/>
    <p:sldId id="6536" r:id="rId5"/>
    <p:sldId id="6537" r:id="rId6"/>
    <p:sldId id="6538" r:id="rId7"/>
    <p:sldId id="6369" r:id="rId8"/>
    <p:sldId id="6370" r:id="rId9"/>
    <p:sldId id="6371" r:id="rId10"/>
    <p:sldId id="6372" r:id="rId11"/>
    <p:sldId id="6867" r:id="rId12"/>
    <p:sldId id="6868" r:id="rId13"/>
    <p:sldId id="6869" r:id="rId14"/>
    <p:sldId id="6870" r:id="rId15"/>
    <p:sldId id="6871" r:id="rId16"/>
    <p:sldId id="6387" r:id="rId17"/>
    <p:sldId id="6388" r:id="rId18"/>
    <p:sldId id="6390" r:id="rId19"/>
    <p:sldId id="6873" r:id="rId20"/>
    <p:sldId id="6391" r:id="rId21"/>
    <p:sldId id="6392" r:id="rId22"/>
    <p:sldId id="6393" r:id="rId23"/>
    <p:sldId id="6394" r:id="rId24"/>
    <p:sldId id="6374" r:id="rId25"/>
    <p:sldId id="6375" r:id="rId26"/>
    <p:sldId id="6376" r:id="rId27"/>
    <p:sldId id="6377" r:id="rId28"/>
    <p:sldId id="6378" r:id="rId29"/>
    <p:sldId id="6381" r:id="rId30"/>
    <p:sldId id="6874" r:id="rId31"/>
    <p:sldId id="6875" r:id="rId32"/>
    <p:sldId id="6511" r:id="rId33"/>
    <p:sldId id="6514" r:id="rId34"/>
    <p:sldId id="6838" r:id="rId35"/>
    <p:sldId id="6532" r:id="rId36"/>
    <p:sldId id="6533" r:id="rId37"/>
    <p:sldId id="6828" r:id="rId38"/>
    <p:sldId id="6829" r:id="rId39"/>
    <p:sldId id="6830" r:id="rId40"/>
    <p:sldId id="6541" r:id="rId41"/>
    <p:sldId id="6543" r:id="rId42"/>
    <p:sldId id="6872" r:id="rId43"/>
    <p:sldId id="6544" r:id="rId44"/>
    <p:sldId id="6546" r:id="rId45"/>
    <p:sldId id="6547" r:id="rId46"/>
    <p:sldId id="6876" r:id="rId47"/>
    <p:sldId id="6545" r:id="rId48"/>
    <p:sldId id="6548" r:id="rId4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262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완전정복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함수를 외부로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외부 함수를 호출하면 내부함수를 반환하고 내부함수를 실행해야 </a:t>
            </a:r>
            <a:r>
              <a:rPr lang="ko-KR" altLang="en-US" dirty="0" err="1"/>
              <a:t>최종결과값을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C08CB-AB32-4E60-B636-CB347DAF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9000"/>
            <a:ext cx="4543425" cy="3277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792231-46C5-4915-9BE4-72B26B77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84" y="3501008"/>
            <a:ext cx="3295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외부 전달된 내부 함수 정보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내부 함수를 정의하고 외부로 전달되어도 실제 객체의 정보는 동일한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41261-311E-4FEC-B1EB-E8FE50A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914900" cy="3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6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 모듈의 함수를 내부에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operator </a:t>
            </a:r>
            <a:r>
              <a:rPr lang="ko-KR" altLang="en-US" dirty="0"/>
              <a:t>모듈의 함수를 정의하고 이 함수를 외부함수의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전달해도 실제 타 모듈이 함수라는 것을 알 수 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8738E-02B0-4872-9061-7035DC41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068960"/>
            <a:ext cx="5162550" cy="34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5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 내에 타 모듈함수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operator </a:t>
            </a:r>
            <a:r>
              <a:rPr lang="ko-KR" altLang="en-US" dirty="0"/>
              <a:t>모듈의 함수들을 내부함수 내에 정의하면 실제 내부함수가 외부로 전달되는 것을 알 수 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44C6B5-5184-4E4E-AD13-44561478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09318"/>
            <a:ext cx="56102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8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 자료형 점검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내부함수를 전달해서 인자가 전달 될 경우 이 인자들을 내부에 정의된 함수를 실행해서 점검이 가능하다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E9356-B205-491F-918D-4CC3F6B3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24212"/>
            <a:ext cx="5328592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3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내외부</a:t>
            </a:r>
            <a:r>
              <a:rPr lang="ko-KR" altLang="en-US" dirty="0"/>
              <a:t> 함수의 네임스페이스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2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내외부</a:t>
            </a:r>
            <a:r>
              <a:rPr lang="ko-KR" altLang="en-US" dirty="0"/>
              <a:t> 함수의 지역 네임스페이스를 출력해본다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6E76E8-70D1-41D9-906C-E8C83227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204864"/>
            <a:ext cx="7715250" cy="42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7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 실행 체인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체인이란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함수의 결과값으로 함수를 전달해서 연속해서 함수를 처리할 수 있는 구조 </a:t>
            </a:r>
            <a:r>
              <a:rPr lang="en-US" altLang="ko-KR" dirty="0">
                <a:sym typeface="Wingdings" panose="05000000000000000000" pitchFamily="2" charset="2"/>
              </a:rPr>
              <a:t> bubbling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15616" y="3163766"/>
            <a:ext cx="6768752" cy="3001538"/>
            <a:chOff x="1115616" y="2880752"/>
            <a:chExt cx="7488832" cy="3284552"/>
          </a:xfrm>
        </p:grpSpPr>
        <p:sp>
          <p:nvSpPr>
            <p:cNvPr id="4" name="직사각형 3"/>
            <p:cNvSpPr/>
            <p:nvPr/>
          </p:nvSpPr>
          <p:spPr>
            <a:xfrm>
              <a:off x="1115616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0019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……</a:t>
              </a:r>
              <a:endParaRPr lang="ko-KR" altLang="en-US" sz="3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0" y="5301208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전달함수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6824820" y="4642276"/>
              <a:ext cx="60692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24328" y="465375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파라미터로</a:t>
              </a:r>
              <a:r>
                <a:rPr lang="ko-KR" altLang="en-US" sz="1200" dirty="0"/>
                <a:t> 함수 전달</a:t>
              </a:r>
            </a:p>
          </p:txBody>
        </p:sp>
        <p:sp>
          <p:nvSpPr>
            <p:cNvPr id="12" name="위로 구부러진 화살표 11"/>
            <p:cNvSpPr/>
            <p:nvPr/>
          </p:nvSpPr>
          <p:spPr>
            <a:xfrm rot="10800000">
              <a:off x="5548100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위로 구부러진 화살표 12"/>
            <p:cNvSpPr/>
            <p:nvPr/>
          </p:nvSpPr>
          <p:spPr>
            <a:xfrm rot="10800000">
              <a:off x="4067944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위로 구부러진 화살표 13"/>
            <p:cNvSpPr/>
            <p:nvPr/>
          </p:nvSpPr>
          <p:spPr>
            <a:xfrm rot="10800000">
              <a:off x="2123728" y="2880752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위로 굽은 화살표 14"/>
            <p:cNvSpPr/>
            <p:nvPr/>
          </p:nvSpPr>
          <p:spPr>
            <a:xfrm rot="5400000">
              <a:off x="3096402" y="3248415"/>
              <a:ext cx="1583043" cy="4248472"/>
            </a:xfrm>
            <a:prstGeom prst="bentUpArrow">
              <a:avLst>
                <a:gd name="adj1" fmla="val 13375"/>
                <a:gd name="adj2" fmla="val 15275"/>
                <a:gd name="adj3" fmla="val 179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9263" y="5372651"/>
              <a:ext cx="1781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전달함수 실행</a:t>
              </a:r>
              <a:endParaRPr lang="ko-KR" altLang="en-US" sz="1200" dirty="0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3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호출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함수가 호출되면 </a:t>
            </a:r>
            <a:r>
              <a:rPr lang="ko-KR" altLang="en-US" dirty="0" err="1"/>
              <a:t>반환값에</a:t>
            </a:r>
            <a:r>
              <a:rPr lang="ko-KR" altLang="en-US" dirty="0"/>
              <a:t> 정의된 함수가 계속 실행되도록 구성하고 마지막 함수는 종료되도록 구성함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D9AEEB-9AA7-4003-A439-6DCC2FC9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899022"/>
            <a:ext cx="4524375" cy="39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람다함수 호출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위의 함수를 람다함수 내부의 표현식에 처리하고 실제 값을 호출하면 함수가 순서적으로 처리되는 것을 볼 수 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E58FF6-6B5B-4D36-AF60-AA7FBDD8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789042"/>
            <a:ext cx="410445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3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3. </a:t>
            </a:r>
            <a:r>
              <a:rPr lang="ko-KR" altLang="en-US" sz="9600" dirty="0"/>
              <a:t>함수 기초 </a:t>
            </a:r>
            <a:r>
              <a:rPr lang="en-US" altLang="ko-KR" sz="9600" dirty="0"/>
              <a:t>2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함수와 인자 분리 전달하기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1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함수와 </a:t>
            </a:r>
            <a:r>
              <a:rPr lang="ko-KR" altLang="en-US" dirty="0" err="1"/>
              <a:t>파라미터</a:t>
            </a:r>
            <a:r>
              <a:rPr lang="ko-KR" altLang="en-US" dirty="0"/>
              <a:t>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외부함수에 전달함수 외부함수의 내부함수에 전달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3212976"/>
            <a:ext cx="640871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</a:t>
            </a:r>
            <a:r>
              <a:rPr lang="ko-KR" altLang="en-US" dirty="0" err="1"/>
              <a:t>외부함수명</a:t>
            </a:r>
            <a:r>
              <a:rPr lang="en-US" altLang="ko-KR" dirty="0"/>
              <a:t>(</a:t>
            </a:r>
            <a:r>
              <a:rPr lang="ko-KR" altLang="en-US" dirty="0"/>
              <a:t>전달함수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내부함수</a:t>
            </a:r>
            <a:r>
              <a:rPr lang="en-US" altLang="ko-KR" dirty="0"/>
              <a:t>( </a:t>
            </a:r>
            <a:r>
              <a:rPr lang="ko-KR" altLang="en-US" dirty="0" err="1"/>
              <a:t>전달함수파라미터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return </a:t>
            </a:r>
            <a:r>
              <a:rPr lang="ko-KR" altLang="en-US" dirty="0"/>
              <a:t>전달함수</a:t>
            </a:r>
            <a:r>
              <a:rPr lang="en-US" altLang="ko-KR" dirty="0"/>
              <a:t>(</a:t>
            </a:r>
            <a:r>
              <a:rPr lang="ko-KR" altLang="en-US" dirty="0"/>
              <a:t>전달함수 </a:t>
            </a:r>
            <a:r>
              <a:rPr lang="ko-KR" altLang="en-US" dirty="0" err="1"/>
              <a:t>파라미터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return </a:t>
            </a:r>
            <a:r>
              <a:rPr lang="ko-KR" altLang="en-US" dirty="0"/>
              <a:t>내부함수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전달함수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kargs</a:t>
            </a:r>
            <a:r>
              <a:rPr lang="ko-KR" altLang="en-US" dirty="0"/>
              <a:t>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객체와 </a:t>
            </a:r>
            <a:r>
              <a:rPr lang="ko-KR" altLang="en-US" dirty="0" err="1"/>
              <a:t>파라미터호출</a:t>
            </a:r>
            <a:r>
              <a:rPr lang="ko-KR" altLang="en-US" dirty="0"/>
              <a:t>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add </a:t>
            </a:r>
            <a:r>
              <a:rPr lang="ko-KR" altLang="en-US" dirty="0"/>
              <a:t>함수를 정의한 후에 이 함수를 </a:t>
            </a:r>
            <a:r>
              <a:rPr lang="ko-KR" altLang="en-US" dirty="0" err="1"/>
              <a:t>호출시</a:t>
            </a:r>
            <a:r>
              <a:rPr lang="ko-KR" altLang="en-US" dirty="0"/>
              <a:t> 함수와 </a:t>
            </a:r>
            <a:r>
              <a:rPr lang="ko-KR" altLang="en-US" dirty="0" err="1"/>
              <a:t>파라미터를</a:t>
            </a:r>
            <a:r>
              <a:rPr lang="ko-KR" altLang="en-US" dirty="0"/>
              <a:t> 분리해서 받을 수 있도록 분리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3463" y="357301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실행함수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3463" y="4941168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데코레이터</a:t>
            </a:r>
            <a:r>
              <a:rPr lang="ko-KR" altLang="en-US" sz="1600" dirty="0">
                <a:solidFill>
                  <a:schemeClr val="tx1"/>
                </a:solidFill>
              </a:rPr>
              <a:t> 함수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실행함수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94" y="3501008"/>
            <a:ext cx="366444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84948"/>
            <a:ext cx="3689374" cy="159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9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전달 함수를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ko-KR" altLang="en-US" dirty="0"/>
              <a:t>함수가 전달되면 함수 내의 변수에 저장되고 내부 함수를 전달하므로 호출할 때마다 전달함수가 실행됨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3463" y="357301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실행함수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3463" y="465313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데코레이터</a:t>
            </a:r>
            <a:r>
              <a:rPr lang="ko-KR" altLang="en-US" sz="1600" dirty="0">
                <a:solidFill>
                  <a:schemeClr val="tx1"/>
                </a:solidFill>
              </a:rPr>
              <a:t> 함수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실행함수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</p:cNvCxnSpPr>
          <p:nvPr/>
        </p:nvCxnSpPr>
        <p:spPr>
          <a:xfrm>
            <a:off x="2772711" y="4149080"/>
            <a:ext cx="647161" cy="635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396044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Closure context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7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외부함수 내의 자유변수를 내부함수에서 사용하면 기존 외부함수도 내부함수가 종료 시까지 같이 지속된다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함수 단위의 </a:t>
            </a:r>
            <a:r>
              <a:rPr lang="en-US" altLang="ko-KR" sz="2200" dirty="0">
                <a:latin typeface="+mn-ea"/>
              </a:rPr>
              <a:t>variable scope </a:t>
            </a:r>
            <a:r>
              <a:rPr lang="ko-KR" altLang="en-US" sz="2200" dirty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외부함수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내부함수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외부함수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이름공간</a:t>
              </a:r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내부함수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이름공간</a:t>
              </a:r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Closure context </a:t>
            </a:r>
            <a:r>
              <a:rPr lang="ko-KR" altLang="en-US" dirty="0"/>
              <a:t>구성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내부함수 변수 검색 순서는 내부함수 이름공간 </a:t>
            </a:r>
            <a:r>
              <a:rPr lang="en-US" altLang="ko-KR" dirty="0"/>
              <a:t>-&gt; </a:t>
            </a:r>
            <a:r>
              <a:rPr lang="ko-KR" altLang="en-US" dirty="0"/>
              <a:t>외부함수 이름공간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2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내부 함수를 함수의 결과로 외부에 전달 할 경우 </a:t>
            </a: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Closure </a:t>
            </a:r>
            <a:r>
              <a:rPr lang="ko-KR" altLang="en-US" sz="2800" dirty="0">
                <a:latin typeface="+mn-ea"/>
              </a:rPr>
              <a:t>환경 확인 하는 법</a:t>
            </a:r>
            <a:endParaRPr lang="ko-KR" altLang="en-US" sz="2800" dirty="0"/>
          </a:p>
          <a:p>
            <a:pPr marL="0" indent="0">
              <a:buNone/>
            </a:pPr>
            <a:endParaRPr lang="ko-KR" altLang="en-US" sz="2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37726" y="3415598"/>
            <a:ext cx="7632848" cy="2232248"/>
            <a:chOff x="1043608" y="3284984"/>
            <a:chExt cx="7632848" cy="2520280"/>
          </a:xfrm>
        </p:grpSpPr>
        <p:sp>
          <p:nvSpPr>
            <p:cNvPr id="10" name="직사각형 9"/>
            <p:cNvSpPr/>
            <p:nvPr/>
          </p:nvSpPr>
          <p:spPr>
            <a:xfrm>
              <a:off x="3347864" y="3284984"/>
              <a:ext cx="273630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__closure__</a:t>
              </a:r>
              <a:endParaRPr lang="ko-KR" altLang="en-US" sz="16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32854" y="4725144"/>
              <a:ext cx="273630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func_closure</a:t>
              </a:r>
              <a:endParaRPr lang="ko-KR" altLang="en-US" sz="16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43608" y="3933056"/>
              <a:ext cx="1584176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Closure</a:t>
              </a:r>
            </a:p>
            <a:p>
              <a:pPr algn="ctr"/>
              <a:r>
                <a:rPr lang="en-US" altLang="ko-KR" sz="1600" b="1" dirty="0"/>
                <a:t>context</a:t>
              </a:r>
              <a:endParaRPr lang="ko-KR" altLang="en-US" sz="1600" b="1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 flipV="1">
              <a:off x="2618453" y="3825044"/>
              <a:ext cx="720080" cy="6840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2" idx="3"/>
              <a:endCxn id="17" idx="1"/>
            </p:cNvCxnSpPr>
            <p:nvPr/>
          </p:nvCxnSpPr>
          <p:spPr>
            <a:xfrm>
              <a:off x="2627784" y="4509120"/>
              <a:ext cx="705070" cy="75608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804248" y="3825044"/>
              <a:ext cx="1872208" cy="1548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cell_contents</a:t>
              </a:r>
              <a:endParaRPr lang="ko-KR" altLang="en-US" sz="1600" dirty="0"/>
            </a:p>
          </p:txBody>
        </p:sp>
        <p:cxnSp>
          <p:nvCxnSpPr>
            <p:cNvPr id="25" name="꺾인 연결선 24"/>
            <p:cNvCxnSpPr>
              <a:stCxn id="10" idx="3"/>
              <a:endCxn id="23" idx="1"/>
            </p:cNvCxnSpPr>
            <p:nvPr/>
          </p:nvCxnSpPr>
          <p:spPr>
            <a:xfrm>
              <a:off x="6084168" y="3825044"/>
              <a:ext cx="720080" cy="77408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flipV="1">
              <a:off x="6078489" y="4599130"/>
              <a:ext cx="735090" cy="66607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: </a:t>
            </a:r>
            <a:r>
              <a:rPr lang="ko-KR" altLang="en-US" dirty="0"/>
              <a:t>자유변수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자유변수란 외부함수의 로컬변수에 있는 변수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06288" y="3008108"/>
            <a:ext cx="5505872" cy="3168352"/>
            <a:chOff x="1213062" y="2996952"/>
            <a:chExt cx="5505872" cy="3168352"/>
          </a:xfrm>
        </p:grpSpPr>
        <p:grpSp>
          <p:nvGrpSpPr>
            <p:cNvPr id="15" name="그룹 14"/>
            <p:cNvGrpSpPr/>
            <p:nvPr/>
          </p:nvGrpSpPr>
          <p:grpSpPr>
            <a:xfrm>
              <a:off x="2746754" y="4359245"/>
              <a:ext cx="3888432" cy="1368152"/>
              <a:chOff x="2699792" y="3789040"/>
              <a:chExt cx="3888432" cy="1800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99792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외부함수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Context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66664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내부함수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Context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699792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Local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066664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Local</a:t>
                </a:r>
              </a:p>
            </p:txBody>
          </p:sp>
          <p:cxnSp>
            <p:nvCxnSpPr>
              <p:cNvPr id="10" name="직선 화살표 연결선 9"/>
              <p:cNvCxnSpPr>
                <a:stCxn id="5" idx="0"/>
                <a:endCxn id="8" idx="2"/>
              </p:cNvCxnSpPr>
              <p:nvPr/>
            </p:nvCxnSpPr>
            <p:spPr>
              <a:xfrm flipV="1">
                <a:off x="5827444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5" idx="1"/>
                <a:endCxn id="4" idx="3"/>
              </p:cNvCxnSpPr>
              <p:nvPr/>
            </p:nvCxnSpPr>
            <p:spPr>
              <a:xfrm flipH="1">
                <a:off x="4221352" y="5121188"/>
                <a:ext cx="8453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4" idx="0"/>
                <a:endCxn id="7" idx="2"/>
              </p:cNvCxnSpPr>
              <p:nvPr/>
            </p:nvCxnSpPr>
            <p:spPr>
              <a:xfrm flipV="1">
                <a:off x="3460572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/>
            <p:cNvSpPr/>
            <p:nvPr/>
          </p:nvSpPr>
          <p:spPr>
            <a:xfrm>
              <a:off x="2674746" y="3546995"/>
              <a:ext cx="724776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Int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Float</a:t>
              </a:r>
              <a:endParaRPr lang="ko-KR" altLang="en-US" sz="9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507534" y="3531295"/>
              <a:ext cx="751388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string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5426" y="3299091"/>
              <a:ext cx="19442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Immutable </a:t>
              </a:r>
              <a:r>
                <a:rPr lang="ko-KR" altLang="en-US" sz="900" dirty="0"/>
                <a:t>객체</a:t>
              </a:r>
            </a:p>
          </p:txBody>
        </p:sp>
        <p:sp>
          <p:nvSpPr>
            <p:cNvPr id="19" name="위로 굽은 화살표 18"/>
            <p:cNvSpPr/>
            <p:nvPr/>
          </p:nvSpPr>
          <p:spPr>
            <a:xfrm rot="16200000">
              <a:off x="4858681" y="3374038"/>
              <a:ext cx="509890" cy="1163568"/>
            </a:xfrm>
            <a:prstGeom prst="bent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75386" y="3299091"/>
              <a:ext cx="2515584" cy="10601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4626" y="322984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자유변수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13062" y="2996952"/>
              <a:ext cx="5505872" cy="316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6236" y="45640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외부에서 사용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92280" y="5055107"/>
            <a:ext cx="864096" cy="63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함수 호출</a:t>
            </a:r>
          </a:p>
        </p:txBody>
      </p:sp>
      <p:cxnSp>
        <p:nvCxnSpPr>
          <p:cNvPr id="25" name="직선 화살표 연결선 24"/>
          <p:cNvCxnSpPr>
            <a:stCxn id="23" idx="1"/>
            <a:endCxn id="5" idx="3"/>
          </p:cNvCxnSpPr>
          <p:nvPr/>
        </p:nvCxnSpPr>
        <p:spPr>
          <a:xfrm flipH="1">
            <a:off x="5928412" y="5372174"/>
            <a:ext cx="1163868" cy="1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54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내부 구성 조회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err="1"/>
              <a:t>내외부</a:t>
            </a:r>
            <a:r>
              <a:rPr lang="ko-KR" altLang="en-US" sz="2800" dirty="0"/>
              <a:t> 함수를 정의하고 내부함수를 외부로 전달한 후에 </a:t>
            </a:r>
            <a:r>
              <a:rPr lang="en-US" altLang="ko-KR" sz="2800" dirty="0"/>
              <a:t>__closure__</a:t>
            </a:r>
            <a:r>
              <a:rPr lang="ko-KR" altLang="en-US" sz="2800" dirty="0"/>
              <a:t>와 자유 변수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8D951-3F48-4FD1-9004-1DEEFE78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60" y="2676525"/>
            <a:ext cx="6657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내부 구성 조회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2605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__closure__ </a:t>
            </a:r>
            <a:r>
              <a:rPr lang="ko-KR" altLang="en-US" sz="2800" dirty="0">
                <a:latin typeface="+mn-ea"/>
              </a:rPr>
              <a:t>내부의 </a:t>
            </a:r>
            <a:r>
              <a:rPr lang="en-US" altLang="ko-KR" sz="2800" dirty="0">
                <a:latin typeface="+mn-ea"/>
              </a:rPr>
              <a:t>cell </a:t>
            </a:r>
            <a:r>
              <a:rPr lang="ko-KR" altLang="en-US" sz="2800" dirty="0">
                <a:latin typeface="+mn-ea"/>
              </a:rPr>
              <a:t>객체 확인 및 </a:t>
            </a:r>
            <a:r>
              <a:rPr lang="en-US" altLang="ko-KR" sz="2800" dirty="0" err="1">
                <a:latin typeface="+mn-ea"/>
              </a:rPr>
              <a:t>cell_contents</a:t>
            </a:r>
            <a:r>
              <a:rPr lang="ko-KR" altLang="en-US" sz="2800" dirty="0">
                <a:latin typeface="+mn-ea"/>
              </a:rPr>
              <a:t>로 </a:t>
            </a:r>
            <a:r>
              <a:rPr lang="ko-KR" altLang="en-US" sz="2800" dirty="0" err="1">
                <a:latin typeface="+mn-ea"/>
              </a:rPr>
              <a:t>클로저</a:t>
            </a:r>
            <a:r>
              <a:rPr lang="ko-KR" altLang="en-US" sz="2800" dirty="0">
                <a:latin typeface="+mn-ea"/>
              </a:rPr>
              <a:t> 내부 값 조회</a:t>
            </a:r>
            <a:endParaRPr lang="en-US" altLang="ko-KR" sz="2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FC45C-3398-4202-A444-73E149BC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708920"/>
            <a:ext cx="6410325" cy="39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3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 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16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람다함수 </a:t>
            </a:r>
            <a:r>
              <a:rPr lang="ko-KR" altLang="en-US" dirty="0" err="1"/>
              <a:t>클로저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26051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람다함수를 정의하고 내부에 람다함수를 정의하면 실제 </a:t>
            </a:r>
            <a:r>
              <a:rPr lang="ko-KR" altLang="en-US" sz="2800" dirty="0" err="1">
                <a:latin typeface="+mn-ea"/>
              </a:rPr>
              <a:t>반환값으로</a:t>
            </a:r>
            <a:r>
              <a:rPr lang="ko-KR" altLang="en-US" sz="2800" dirty="0">
                <a:latin typeface="+mn-ea"/>
              </a:rPr>
              <a:t> 내부에 정의된 람다함수가 </a:t>
            </a:r>
            <a:r>
              <a:rPr lang="ko-KR" altLang="en-US" sz="2800" dirty="0" err="1">
                <a:latin typeface="+mn-ea"/>
              </a:rPr>
              <a:t>보내진다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 err="1">
                <a:latin typeface="+mn-ea"/>
              </a:rPr>
              <a:t>클로저</a:t>
            </a:r>
            <a:r>
              <a:rPr lang="ko-KR" altLang="en-US" sz="2800" dirty="0">
                <a:latin typeface="+mn-ea"/>
              </a:rPr>
              <a:t> 환경을 조회하면 함수 정의문과 동일한 결과가 나온다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9E09F3-41DE-4D6D-93A0-2488D06C6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85" y="3162300"/>
            <a:ext cx="67151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1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함수에 타 제공함수 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26051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별도의 </a:t>
            </a:r>
            <a:r>
              <a:rPr lang="ko-KR" altLang="en-US" sz="2800" dirty="0" err="1">
                <a:latin typeface="+mn-ea"/>
              </a:rPr>
              <a:t>딕셔너리에</a:t>
            </a:r>
            <a:r>
              <a:rPr lang="ko-KR" altLang="en-US" sz="2800" dirty="0">
                <a:latin typeface="+mn-ea"/>
              </a:rPr>
              <a:t> 타 모듈의 함수를 이용해서 정의하고 이를 내부함수에서 실행해서 처리해도 </a:t>
            </a:r>
            <a:r>
              <a:rPr lang="ko-KR" altLang="en-US" sz="2800" dirty="0" err="1">
                <a:latin typeface="+mn-ea"/>
              </a:rPr>
              <a:t>클로저</a:t>
            </a:r>
            <a:r>
              <a:rPr lang="ko-KR" altLang="en-US" sz="2800" dirty="0">
                <a:latin typeface="+mn-ea"/>
              </a:rPr>
              <a:t> 처리는 동일하다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AFFF7-A24D-471E-AE6E-F9B8D1ED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68960"/>
            <a:ext cx="5572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6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Function  </a:t>
            </a:r>
            <a:r>
              <a:rPr lang="ko-KR" altLang="en-US" dirty="0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32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구조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함수가 정의되면 바로 함수를 객체로 구조화하고 </a:t>
            </a:r>
            <a:r>
              <a:rPr lang="ko-KR" altLang="en-US" dirty="0" err="1"/>
              <a:t>파라미터를</a:t>
            </a:r>
            <a:r>
              <a:rPr lang="ko-KR" altLang="en-US" dirty="0"/>
              <a:t> 함수 로컬변수로 처리 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3281522"/>
            <a:ext cx="4392488" cy="2304256"/>
            <a:chOff x="1115616" y="4221088"/>
            <a:chExt cx="7416824" cy="2304256"/>
          </a:xfrm>
        </p:grpSpPr>
        <p:sp>
          <p:nvSpPr>
            <p:cNvPr id="4" name="직사각형 3"/>
            <p:cNvSpPr/>
            <p:nvPr/>
          </p:nvSpPr>
          <p:spPr>
            <a:xfrm>
              <a:off x="5076056" y="4435984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함수 코드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60232" y="4435984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함수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변수</a:t>
              </a:r>
              <a:endParaRPr lang="en-US" altLang="ko-KR" sz="1600" b="1" dirty="0"/>
            </a:p>
          </p:txBody>
        </p:sp>
        <p:cxnSp>
          <p:nvCxnSpPr>
            <p:cNvPr id="7" name="직선 화살표 연결선 6"/>
            <p:cNvCxnSpPr>
              <a:cxnSpLocks/>
              <a:endCxn id="5" idx="1"/>
            </p:cNvCxnSpPr>
            <p:nvPr/>
          </p:nvCxnSpPr>
          <p:spPr>
            <a:xfrm>
              <a:off x="5940152" y="494004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619672" y="4437112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함수 명</a:t>
              </a:r>
              <a:endParaRPr lang="en-US" altLang="ko-KR" sz="1600" b="1" dirty="0"/>
            </a:p>
          </p:txBody>
        </p:sp>
        <p:cxnSp>
          <p:nvCxnSpPr>
            <p:cNvPr id="10" name="직선 화살표 연결선 9"/>
            <p:cNvCxnSpPr>
              <a:cxnSpLocks/>
              <a:endCxn id="4" idx="1"/>
            </p:cNvCxnSpPr>
            <p:nvPr/>
          </p:nvCxnSpPr>
          <p:spPr>
            <a:xfrm>
              <a:off x="4355976" y="494004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369973" y="4437112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참조</a:t>
              </a:r>
            </a:p>
          </p:txBody>
        </p:sp>
        <p:cxnSp>
          <p:nvCxnSpPr>
            <p:cNvPr id="11" name="직선 화살표 연결선 10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2555776" y="4941168"/>
              <a:ext cx="8141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75655" y="5615081"/>
              <a:ext cx="1184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addd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8025" y="5615081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def </a:t>
              </a:r>
              <a:r>
                <a:rPr lang="en-US" altLang="ko-KR" sz="1200" dirty="0" err="1"/>
                <a:t>addd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x,y</a:t>
              </a:r>
              <a:r>
                <a:rPr lang="en-US" altLang="ko-KR" sz="1200" dirty="0"/>
                <a:t>) :</a:t>
              </a:r>
            </a:p>
            <a:p>
              <a:r>
                <a:rPr lang="en-US" altLang="ko-KR" sz="1200" dirty="0"/>
                <a:t>     return </a:t>
              </a:r>
              <a:r>
                <a:rPr lang="en-US" altLang="ko-KR" sz="1200" dirty="0" err="1"/>
                <a:t>x+y</a:t>
              </a:r>
              <a:endParaRPr lang="en-US" altLang="ko-K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5615081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{‘x’ : None, ‘</a:t>
              </a:r>
              <a:r>
                <a:rPr lang="en-US" altLang="ko-KR" sz="1200" dirty="0" err="1"/>
                <a:t>y’:None</a:t>
              </a:r>
              <a:r>
                <a:rPr lang="en-US" altLang="ko-KR" sz="1200" dirty="0"/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3848" y="5615081"/>
              <a:ext cx="1256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내부주소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5616" y="4221088"/>
              <a:ext cx="7416824" cy="230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EBE06D-E1CC-4D8F-9CDF-6FC55D7A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1" y="2974472"/>
            <a:ext cx="3924300" cy="26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27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소스와 </a:t>
            </a:r>
            <a:r>
              <a:rPr lang="ko-KR" altLang="en-US" dirty="0" err="1"/>
              <a:t>바이코드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컴파일된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bytecode</a:t>
            </a:r>
            <a:r>
              <a:rPr lang="ko-KR" altLang="en-US" sz="2800" dirty="0"/>
              <a:t>를 확인하기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69C0C-34D5-498F-870E-F5192EE3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6872"/>
            <a:ext cx="5353050" cy="42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76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시그너처</a:t>
            </a:r>
            <a:r>
              <a:rPr lang="ko-KR" altLang="en-US" dirty="0"/>
              <a:t> 조회하기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Inspect </a:t>
            </a:r>
            <a:r>
              <a:rPr lang="ko-KR" altLang="en-US" dirty="0"/>
              <a:t>모듈을 이용해서 함수에 대한 정보 조회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1C6D35-06EF-4375-B20C-A9907537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019925" cy="46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9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 </a:t>
            </a:r>
            <a:r>
              <a:rPr lang="ko-KR" altLang="en-US" dirty="0"/>
              <a:t>및 인자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Inspect </a:t>
            </a:r>
            <a:r>
              <a:rPr lang="ko-KR" altLang="en-US" dirty="0"/>
              <a:t>모듈을 이용해서 함수에 대한 </a:t>
            </a:r>
            <a:r>
              <a:rPr lang="en-US" altLang="ko-KR" dirty="0"/>
              <a:t>argument </a:t>
            </a:r>
            <a:r>
              <a:rPr lang="ko-KR" altLang="en-US" dirty="0"/>
              <a:t>명세에 조회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C7CD1-3DC0-40F2-9EAF-B58BDACB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904"/>
            <a:ext cx="5495925" cy="41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6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 내부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8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내부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내부를 조회해서 변경된 부분을 확인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7634B-0410-4ADE-9F47-8369DD10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662473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1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내부 </a:t>
            </a:r>
            <a:r>
              <a:rPr lang="en-US" altLang="ko-KR" dirty="0"/>
              <a:t>: </a:t>
            </a:r>
            <a:r>
              <a:rPr lang="ko-KR" altLang="en-US" dirty="0"/>
              <a:t>버전에 따른 변경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주요 변경은 함수 </a:t>
            </a:r>
            <a:r>
              <a:rPr lang="en-US" altLang="ko-KR" dirty="0"/>
              <a:t>annotations, </a:t>
            </a:r>
            <a:r>
              <a:rPr lang="en-US" altLang="ko-KR" dirty="0" err="1"/>
              <a:t>kwdefaults</a:t>
            </a:r>
            <a:r>
              <a:rPr lang="en-US" altLang="ko-KR" dirty="0"/>
              <a:t>, </a:t>
            </a:r>
            <a:r>
              <a:rPr lang="en-US" altLang="ko-KR" dirty="0" err="1"/>
              <a:t>qualname</a:t>
            </a:r>
            <a:r>
              <a:rPr lang="en-US" altLang="ko-KR" dirty="0"/>
              <a:t> </a:t>
            </a:r>
            <a:r>
              <a:rPr lang="ko-KR" altLang="en-US" dirty="0"/>
              <a:t>등이 추가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91011"/>
              </p:ext>
            </p:extLst>
          </p:nvPr>
        </p:nvGraphicFramePr>
        <p:xfrm>
          <a:off x="827584" y="2924944"/>
          <a:ext cx="3384376" cy="338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버전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버전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__annotations__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__call__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__call__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__class__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__class__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__closure__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__closure__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func_closure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__code__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__code__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func_code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__defaults__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__defaults__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func_defaults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__delattr__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delattr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__dict__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dict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func_dict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dir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__doc__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func_doc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__doc__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__format__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__eq__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__format__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__ge__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__get__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__get__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__getattribute__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getattribute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__globals__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__globals__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func_globals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__gt__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__hash__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__hash__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97485"/>
              </p:ext>
            </p:extLst>
          </p:nvPr>
        </p:nvGraphicFramePr>
        <p:xfrm>
          <a:off x="4932040" y="2924944"/>
          <a:ext cx="3168352" cy="3384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버전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버전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init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init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__kwdefaults__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__le__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__lt__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__module__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__module__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__name__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__name__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func_name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__ne__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__new__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__new__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__qualname__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__reduce__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__reduce__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__reduce_ex__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reduce_ex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__repr__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repr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__setattr__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setattr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__sizeof__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sizeof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__str__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str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__subclasshook__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r>
                        <a:rPr lang="en-US" sz="1000" u="none" strike="noStrike" dirty="0" err="1">
                          <a:effectLst/>
                        </a:rPr>
                        <a:t>subclasshook</a:t>
                      </a:r>
                      <a:r>
                        <a:rPr lang="en-US" sz="1000" u="none" strike="noStrike" dirty="0">
                          <a:effectLst/>
                        </a:rPr>
                        <a:t>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4459" marR="4459" marT="4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3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실행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/>
              <a:t>함수명은</a:t>
            </a:r>
            <a:r>
              <a:rPr lang="ko-KR" altLang="en-US" sz="2800" dirty="0"/>
              <a:t> 함수 </a:t>
            </a:r>
            <a:r>
              <a:rPr lang="ko-KR" altLang="en-US" sz="2800" dirty="0" err="1"/>
              <a:t>인스턴스를</a:t>
            </a:r>
            <a:r>
              <a:rPr lang="ko-KR" altLang="en-US" sz="2800" dirty="0"/>
              <a:t> 저장하고 있어 실행연산자</a:t>
            </a:r>
            <a:r>
              <a:rPr lang="en-US" altLang="ko-KR" sz="2800" dirty="0"/>
              <a:t>( ( ) )</a:t>
            </a:r>
            <a:r>
              <a:rPr lang="ko-KR" altLang="en-US" sz="2800" dirty="0"/>
              <a:t>를 만나면 인자를 받아 실행</a:t>
            </a:r>
            <a:endParaRPr lang="en-US" altLang="ko-KR" sz="2800" dirty="0"/>
          </a:p>
        </p:txBody>
      </p:sp>
      <p:sp>
        <p:nvSpPr>
          <p:cNvPr id="3" name="직사각형 2"/>
          <p:cNvSpPr/>
          <p:nvPr/>
        </p:nvSpPr>
        <p:spPr>
          <a:xfrm>
            <a:off x="755576" y="5805263"/>
            <a:ext cx="2808312" cy="72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함수명</a:t>
            </a:r>
            <a:r>
              <a:rPr lang="en-US" altLang="ko-KR" b="1" dirty="0"/>
              <a:t>(</a:t>
            </a:r>
            <a:r>
              <a:rPr lang="ko-KR" altLang="en-US" b="1" dirty="0"/>
              <a:t>인자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algn="ctr"/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996952"/>
            <a:ext cx="8023585" cy="2203389"/>
            <a:chOff x="755576" y="2454964"/>
            <a:chExt cx="8023585" cy="2773177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751108"/>
              <a:ext cx="2880320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def</a:t>
              </a:r>
              <a:r>
                <a:rPr lang="en-US" altLang="ko-KR" sz="1400" b="1" dirty="0"/>
                <a:t>  </a:t>
              </a:r>
              <a:r>
                <a:rPr lang="ko-KR" altLang="en-US" sz="1400" b="1" dirty="0" err="1"/>
                <a:t>함수명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함수 </a:t>
              </a:r>
              <a:r>
                <a:rPr lang="ko-KR" altLang="en-US" sz="1400" b="1" dirty="0" err="1"/>
                <a:t>파라미터</a:t>
              </a:r>
              <a:r>
                <a:rPr lang="en-US" altLang="ko-KR" sz="1400" b="1" dirty="0"/>
                <a:t>) :</a:t>
              </a:r>
            </a:p>
            <a:p>
              <a:pPr algn="ctr"/>
              <a:r>
                <a:rPr lang="ko-KR" altLang="en-US" sz="1400" b="1" dirty="0"/>
                <a:t>함수 </a:t>
              </a:r>
              <a:r>
                <a:rPr lang="ko-KR" altLang="en-US" sz="1400" b="1" dirty="0" err="1"/>
                <a:t>로직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함수결과처리</a:t>
              </a:r>
              <a:r>
                <a:rPr lang="en-US" altLang="ko-KR" sz="1400" b="1" dirty="0"/>
                <a:t>(return/yield)</a:t>
              </a:r>
              <a:endParaRPr lang="ko-KR" altLang="en-US" sz="14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00192" y="2454964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object</a:t>
              </a:r>
              <a:endParaRPr lang="ko-KR" altLang="en-US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48064" y="403914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function</a:t>
              </a:r>
              <a:endParaRPr lang="ko-KR" altLang="en-US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66993" y="4035286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code</a:t>
              </a:r>
              <a:endParaRPr lang="ko-KR" altLang="en-US" b="1" dirty="0"/>
            </a:p>
          </p:txBody>
        </p:sp>
        <p:cxnSp>
          <p:nvCxnSpPr>
            <p:cNvPr id="19" name="꺾인 연결선 18"/>
            <p:cNvCxnSpPr>
              <a:stCxn id="17" idx="0"/>
              <a:endCxn id="16" idx="2"/>
            </p:cNvCxnSpPr>
            <p:nvPr/>
          </p:nvCxnSpPr>
          <p:spPr>
            <a:xfrm rot="5400000" flipH="1" flipV="1">
              <a:off x="6084168" y="3067032"/>
              <a:ext cx="792088" cy="1152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8" idx="0"/>
              <a:endCxn id="16" idx="2"/>
            </p:cNvCxnSpPr>
            <p:nvPr/>
          </p:nvCxnSpPr>
          <p:spPr>
            <a:xfrm rot="16200000" flipV="1">
              <a:off x="7145560" y="3157768"/>
              <a:ext cx="788234" cy="9668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3"/>
              <a:endCxn id="18" idx="1"/>
            </p:cNvCxnSpPr>
            <p:nvPr/>
          </p:nvCxnSpPr>
          <p:spPr>
            <a:xfrm flipV="1">
              <a:off x="6660232" y="4431330"/>
              <a:ext cx="606761" cy="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7" idx="1"/>
            </p:cNvCxnSpPr>
            <p:nvPr/>
          </p:nvCxnSpPr>
          <p:spPr>
            <a:xfrm flipH="1">
              <a:off x="3635896" y="4435184"/>
              <a:ext cx="151216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3888" y="4569618"/>
              <a:ext cx="1584176" cy="65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/>
                <a:t>인스턴스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객체 생성</a:t>
              </a:r>
            </a:p>
          </p:txBody>
        </p:sp>
      </p:grpSp>
      <p:cxnSp>
        <p:nvCxnSpPr>
          <p:cNvPr id="26" name="직선 화살표 연결선 25"/>
          <p:cNvCxnSpPr>
            <a:stCxn id="3" idx="0"/>
          </p:cNvCxnSpPr>
          <p:nvPr/>
        </p:nvCxnSpPr>
        <p:spPr>
          <a:xfrm flipV="1">
            <a:off x="2159732" y="5092838"/>
            <a:ext cx="0" cy="71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18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Code </a:t>
            </a:r>
            <a:r>
              <a:rPr lang="ko-KR" altLang="en-US" dirty="0"/>
              <a:t>클래스 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66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클래스 내부 속성 확인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__code__ </a:t>
            </a:r>
            <a:r>
              <a:rPr lang="ko-KR" altLang="en-US" sz="2800" dirty="0"/>
              <a:t>내부에 속성들을 조회해 본다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245049-78E4-44AC-BEB2-2C58097A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82" y="2265354"/>
            <a:ext cx="4339673" cy="438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0AC63-4953-4328-BD69-BBDD3E89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924944"/>
            <a:ext cx="34956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18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744" y="188640"/>
            <a:ext cx="8153400" cy="990600"/>
          </a:xfrm>
        </p:spPr>
        <p:txBody>
          <a:bodyPr/>
          <a:lstStyle/>
          <a:p>
            <a:r>
              <a:rPr lang="ko-KR" altLang="en-US" dirty="0"/>
              <a:t>내부 속성 확인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__code__ </a:t>
            </a:r>
            <a:r>
              <a:rPr lang="ko-KR" altLang="en-US" sz="2800" dirty="0"/>
              <a:t>내부에 속성들을 조회해 본다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D5299-610A-49C5-8BF7-4CD0ACED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597666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3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Frame class </a:t>
            </a:r>
            <a:r>
              <a:rPr lang="ko-KR" altLang="en-US" dirty="0"/>
              <a:t>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61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Inspect </a:t>
            </a:r>
            <a:r>
              <a:rPr lang="ko-KR" altLang="en-US" sz="2800" dirty="0"/>
              <a:t>모듈의 </a:t>
            </a:r>
            <a:r>
              <a:rPr lang="en-US" altLang="ko-KR" sz="2800" dirty="0" err="1"/>
              <a:t>currentframe</a:t>
            </a:r>
            <a:r>
              <a:rPr lang="en-US" altLang="ko-KR" sz="2800" dirty="0"/>
              <a:t> </a:t>
            </a:r>
            <a:r>
              <a:rPr lang="ko-KR" altLang="en-US" sz="2800" dirty="0"/>
              <a:t>함수를 이용해서 현재 함수의 </a:t>
            </a:r>
            <a:r>
              <a:rPr lang="en-US" altLang="ko-KR" sz="2800" dirty="0"/>
              <a:t>frame</a:t>
            </a:r>
            <a:r>
              <a:rPr lang="ko-KR" altLang="en-US" sz="2800" dirty="0"/>
              <a:t>을 가져온다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AEA10-89A9-43DF-BB3D-AC6687F5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2969730"/>
            <a:ext cx="655272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7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</a:t>
            </a:r>
            <a:r>
              <a:rPr lang="ko-KR" altLang="en-US" dirty="0"/>
              <a:t>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Getframeinfo</a:t>
            </a:r>
            <a:r>
              <a:rPr lang="ko-KR" altLang="en-US" sz="2800" dirty="0"/>
              <a:t>함수를 이용해서 </a:t>
            </a:r>
            <a:r>
              <a:rPr lang="en-US" altLang="ko-KR" sz="2800" dirty="0"/>
              <a:t>frame </a:t>
            </a:r>
            <a:r>
              <a:rPr lang="ko-KR" altLang="en-US" sz="2800" dirty="0"/>
              <a:t>정보 확인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3DC72-611D-414B-93AA-2C421121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5328592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7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소스</a:t>
            </a:r>
            <a:r>
              <a:rPr lang="en-US" altLang="ko-KR" sz="2800" dirty="0"/>
              <a:t>, </a:t>
            </a:r>
            <a:r>
              <a:rPr lang="ko-KR" altLang="en-US" sz="2800" dirty="0"/>
              <a:t>소스가 있는 파일과 로직의 라인 수를 확인할 수 있다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AAF9A-609F-447E-8310-0A7EA6B9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85619"/>
            <a:ext cx="6624736" cy="40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1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내부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메모리에 올라갈 때 구성되는 </a:t>
            </a:r>
            <a:r>
              <a:rPr lang="en-US" altLang="ko-KR" sz="2800" dirty="0"/>
              <a:t>frame class </a:t>
            </a:r>
            <a:r>
              <a:rPr lang="ko-KR" altLang="en-US" sz="2800" dirty="0"/>
              <a:t>속성</a:t>
            </a:r>
            <a:endParaRPr lang="en-US" altLang="ko-KR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5354"/>
              </p:ext>
            </p:extLst>
          </p:nvPr>
        </p:nvGraphicFramePr>
        <p:xfrm>
          <a:off x="4582345" y="2924944"/>
          <a:ext cx="4094112" cy="3744417"/>
        </p:xfrm>
        <a:graphic>
          <a:graphicData uri="http://schemas.openxmlformats.org/drawingml/2006/table">
            <a:tbl>
              <a:tblPr/>
              <a:tblGrid>
                <a:gridCol w="11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5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f_back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next outer frame object (this frame’s caller)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f_builtins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builtins</a:t>
                      </a:r>
                      <a:r>
                        <a:rPr lang="en-US" sz="1100" dirty="0">
                          <a:effectLst/>
                        </a:rPr>
                        <a:t> namespace seen by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1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f_code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code object being executed in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f_globals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global namespace seen by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5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f_lasti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index of last attempted instruction in </a:t>
                      </a:r>
                      <a:r>
                        <a:rPr lang="en-US" sz="1100" dirty="0" err="1">
                          <a:effectLst/>
                        </a:rPr>
                        <a:t>bytecode</a:t>
                      </a:r>
                      <a:endParaRPr lang="en-US" sz="1100" dirty="0">
                        <a:effectLst/>
                      </a:endParaRP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5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f_lineno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current line number in Python source code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4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f_locals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local namespace seen by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4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f_trace</a:t>
                      </a:r>
                      <a:endParaRPr lang="en-US" sz="11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tracing function for this frame, or None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F8E2C7-084B-4A8C-93D7-48AC6151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69730"/>
            <a:ext cx="3750569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82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</a:t>
            </a:r>
            <a:r>
              <a:rPr lang="ko-KR" altLang="en-US" dirty="0"/>
              <a:t>내 속성조회하기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Frame </a:t>
            </a:r>
            <a:r>
              <a:rPr lang="ko-KR" altLang="en-US" sz="2800" dirty="0"/>
              <a:t>내의 속성 정보 조회하기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140968"/>
            <a:ext cx="66675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실행 예시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/>
              <a:t>함수의 실행은 </a:t>
            </a:r>
            <a:r>
              <a:rPr lang="ko-KR" altLang="en-US" sz="2800" dirty="0" err="1"/>
              <a:t>함수명은</a:t>
            </a:r>
            <a:r>
              <a:rPr lang="ko-KR" altLang="en-US" sz="2800" dirty="0"/>
              <a:t> 단순히 변수 역할을 하고 실질적인 함수 객체의 </a:t>
            </a:r>
            <a:r>
              <a:rPr lang="en-US" altLang="ko-KR" sz="2800" dirty="0"/>
              <a:t>__call__ </a:t>
            </a:r>
            <a:r>
              <a:rPr lang="ko-KR" altLang="en-US" sz="2800" dirty="0" err="1"/>
              <a:t>메소드에</a:t>
            </a:r>
            <a:r>
              <a:rPr lang="ko-KR" altLang="en-US" sz="2800" dirty="0"/>
              <a:t> 의해 실행되는 것</a:t>
            </a:r>
            <a:endParaRPr lang="en-US" altLang="ko-KR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455875" y="3068960"/>
            <a:ext cx="5076565" cy="2952328"/>
            <a:chOff x="1393764" y="3068960"/>
            <a:chExt cx="6166568" cy="2952328"/>
          </a:xfrm>
        </p:grpSpPr>
        <p:sp>
          <p:nvSpPr>
            <p:cNvPr id="25" name="직사각형 24"/>
            <p:cNvSpPr/>
            <p:nvPr/>
          </p:nvSpPr>
          <p:spPr>
            <a:xfrm>
              <a:off x="1421757" y="3068960"/>
              <a:ext cx="2232248" cy="813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def</a:t>
              </a:r>
              <a:r>
                <a:rPr lang="en-US" altLang="ko-KR" sz="1400" b="1" dirty="0"/>
                <a:t> add(</a:t>
              </a:r>
              <a:r>
                <a:rPr lang="en-US" altLang="ko-KR" sz="1400" b="1" dirty="0" err="1"/>
                <a:t>x,y</a:t>
              </a:r>
              <a:r>
                <a:rPr lang="en-US" altLang="ko-KR" sz="1400" b="1" dirty="0"/>
                <a:t>) :</a:t>
              </a:r>
            </a:p>
            <a:p>
              <a:pPr algn="ctr"/>
              <a:r>
                <a:rPr lang="en-US" altLang="ko-KR" sz="1400" b="1" dirty="0"/>
                <a:t>    return </a:t>
              </a:r>
              <a:r>
                <a:rPr lang="en-US" altLang="ko-KR" sz="1400" b="1" dirty="0" err="1"/>
                <a:t>x+y</a:t>
              </a:r>
              <a:endParaRPr lang="en-US" altLang="ko-KR" sz="14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393764" y="5207507"/>
              <a:ext cx="2304257" cy="813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&gt;&gt;&gt; add(5,5) </a:t>
              </a:r>
            </a:p>
            <a:p>
              <a:r>
                <a:rPr lang="en-US" altLang="ko-KR" sz="1200" b="1" dirty="0"/>
                <a:t>  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256076" y="5207507"/>
              <a:ext cx="2304256" cy="813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&gt;&gt;&gt; </a:t>
              </a:r>
              <a:r>
                <a:rPr lang="en-US" altLang="ko-KR" sz="1200" b="1" dirty="0" err="1"/>
                <a:t>add.__call</a:t>
              </a:r>
              <a:r>
                <a:rPr lang="en-US" altLang="ko-KR" sz="1200" b="1" dirty="0"/>
                <a:t>__(5,5) </a:t>
              </a:r>
            </a:p>
            <a:p>
              <a:r>
                <a:rPr lang="en-US" altLang="ko-KR" sz="1200" b="1" dirty="0"/>
                <a:t> 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56076" y="3072408"/>
              <a:ext cx="2232248" cy="813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&gt;&gt;&gt; add</a:t>
              </a:r>
            </a:p>
            <a:p>
              <a:r>
                <a:rPr lang="en-US" altLang="ko-KR" sz="1200" b="1" dirty="0"/>
                <a:t>&lt;function __</a:t>
              </a:r>
              <a:r>
                <a:rPr lang="en-US" altLang="ko-KR" sz="1200" b="1" dirty="0" err="1"/>
                <a:t>main__.add</a:t>
              </a:r>
              <a:r>
                <a:rPr lang="en-US" altLang="ko-KR" sz="1200" b="1" dirty="0"/>
                <a:t>&gt;</a:t>
              </a:r>
            </a:p>
          </p:txBody>
        </p:sp>
        <p:cxnSp>
          <p:nvCxnSpPr>
            <p:cNvPr id="6" name="직선 화살표 연결선 5"/>
            <p:cNvCxnSpPr>
              <a:stCxn id="25" idx="3"/>
              <a:endCxn id="30" idx="1"/>
            </p:cNvCxnSpPr>
            <p:nvPr/>
          </p:nvCxnSpPr>
          <p:spPr>
            <a:xfrm>
              <a:off x="3654005" y="3475851"/>
              <a:ext cx="1602070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83768" y="4345069"/>
              <a:ext cx="1402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add</a:t>
              </a:r>
              <a:r>
                <a:rPr lang="ko-KR" altLang="en-US" sz="1000" b="1" dirty="0"/>
                <a:t>라는 함수</a:t>
              </a:r>
              <a:endParaRPr lang="en-US" altLang="ko-KR" sz="1000" b="1" dirty="0"/>
            </a:p>
            <a:p>
              <a:r>
                <a:rPr lang="ko-KR" altLang="en-US" sz="1000" b="1" dirty="0"/>
                <a:t>실행</a:t>
              </a:r>
            </a:p>
          </p:txBody>
        </p:sp>
        <p:cxnSp>
          <p:nvCxnSpPr>
            <p:cNvPr id="11" name="직선 화살표 연결선 10"/>
            <p:cNvCxnSpPr>
              <a:stCxn id="25" idx="2"/>
              <a:endCxn id="28" idx="0"/>
            </p:cNvCxnSpPr>
            <p:nvPr/>
          </p:nvCxnSpPr>
          <p:spPr>
            <a:xfrm>
              <a:off x="2537881" y="3882741"/>
              <a:ext cx="8011" cy="13247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25" idx="2"/>
            </p:cNvCxnSpPr>
            <p:nvPr/>
          </p:nvCxnSpPr>
          <p:spPr>
            <a:xfrm>
              <a:off x="2537881" y="3882741"/>
              <a:ext cx="3978335" cy="13247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35896" y="530120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동일한 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실행구조</a:t>
              </a:r>
            </a:p>
          </p:txBody>
        </p:sp>
      </p:grp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37047"/>
            <a:ext cx="2736304" cy="312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메모리 생성 규칙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20941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함수 호출 시 마다 </a:t>
            </a:r>
            <a:r>
              <a:rPr lang="en-US" altLang="ko-KR" sz="2800" dirty="0"/>
              <a:t>Stack</a:t>
            </a:r>
            <a:r>
              <a:rPr lang="ko-KR" altLang="en-US" sz="2800" dirty="0"/>
              <a:t>에 함수 영역을 구성하고 실행됨</a:t>
            </a:r>
            <a:endParaRPr lang="en-US" altLang="ko-KR" sz="2800" dirty="0"/>
          </a:p>
          <a:p>
            <a:pPr marL="457200" lvl="1" indent="0" fontAlgn="base">
              <a:buNone/>
            </a:pPr>
            <a:r>
              <a:rPr lang="ko-KR" altLang="en-US" sz="2800" dirty="0"/>
              <a:t>함수를 재귀호출 할 경우 각 호출된 함수 별로 </a:t>
            </a:r>
            <a:r>
              <a:rPr lang="en-US" altLang="ko-KR" sz="2800" dirty="0"/>
              <a:t>stack</a:t>
            </a:r>
            <a:r>
              <a:rPr lang="ko-KR" altLang="en-US" sz="2800" dirty="0"/>
              <a:t>영역을 구성하고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4805152"/>
            <a:ext cx="1440160" cy="68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함수정의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18168" y="4005064"/>
            <a:ext cx="1440160" cy="2160240"/>
            <a:chOff x="5580112" y="3573016"/>
            <a:chExt cx="1440160" cy="2592288"/>
          </a:xfrm>
        </p:grpSpPr>
        <p:sp>
          <p:nvSpPr>
            <p:cNvPr id="11" name="직사각형 10"/>
            <p:cNvSpPr/>
            <p:nvPr/>
          </p:nvSpPr>
          <p:spPr>
            <a:xfrm>
              <a:off x="5580112" y="5589240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함수호출 </a:t>
              </a:r>
              <a:r>
                <a:rPr lang="en-US" altLang="ko-KR" sz="1200" b="1" dirty="0"/>
                <a:t>1</a:t>
              </a:r>
              <a:endParaRPr lang="ko-KR" altLang="en-US" sz="1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80112" y="491716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함수호출 </a:t>
              </a:r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0112" y="4245091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함수호출 </a:t>
              </a:r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357301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함수호출 </a:t>
              </a:r>
              <a:r>
                <a:rPr lang="en-US" altLang="ko-KR" sz="1200" b="1" dirty="0"/>
                <a:t>4</a:t>
              </a:r>
              <a:endParaRPr lang="ko-KR" altLang="en-US" sz="12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92976" y="35862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2843808" y="5145513"/>
            <a:ext cx="1274360" cy="77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12" idx="1"/>
          </p:cNvCxnSpPr>
          <p:nvPr/>
        </p:nvCxnSpPr>
        <p:spPr>
          <a:xfrm>
            <a:off x="2843808" y="5145513"/>
            <a:ext cx="1274360" cy="219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3" idx="1"/>
          </p:cNvCxnSpPr>
          <p:nvPr/>
        </p:nvCxnSpPr>
        <p:spPr>
          <a:xfrm flipV="1">
            <a:off x="2843808" y="4805153"/>
            <a:ext cx="1274360" cy="3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14" idx="1"/>
          </p:cNvCxnSpPr>
          <p:nvPr/>
        </p:nvCxnSpPr>
        <p:spPr>
          <a:xfrm flipV="1">
            <a:off x="2843808" y="4245091"/>
            <a:ext cx="1274360" cy="90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3"/>
            <a:endCxn id="13" idx="3"/>
          </p:cNvCxnSpPr>
          <p:nvPr/>
        </p:nvCxnSpPr>
        <p:spPr>
          <a:xfrm>
            <a:off x="5558328" y="4245091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3" idx="3"/>
            <a:endCxn id="12" idx="3"/>
          </p:cNvCxnSpPr>
          <p:nvPr/>
        </p:nvCxnSpPr>
        <p:spPr>
          <a:xfrm>
            <a:off x="5558328" y="4805153"/>
            <a:ext cx="12700" cy="5600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3"/>
            <a:endCxn id="11" idx="3"/>
          </p:cNvCxnSpPr>
          <p:nvPr/>
        </p:nvCxnSpPr>
        <p:spPr>
          <a:xfrm>
            <a:off x="5558328" y="5365216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485435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제일 마지막 호출된 것을 처리가 끝나면 그 전 호출한 함수를 처리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57544" y="500207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load</a:t>
            </a:r>
            <a:endParaRPr lang="ko-KR" altLang="en-US" sz="1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4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Nested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내부함수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내부에 함수를 정의해서 사용하는 함수를 내부 함수라고 하고 </a:t>
            </a:r>
            <a:r>
              <a:rPr lang="ko-KR" altLang="en-US" dirty="0" err="1"/>
              <a:t>원함수를</a:t>
            </a:r>
            <a:r>
              <a:rPr lang="ko-KR" altLang="en-US" dirty="0"/>
              <a:t> 외부함수라고 함</a:t>
            </a:r>
            <a:endParaRPr lang="en-US" altLang="ko-KR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5112568" cy="277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내부에서만 내부함수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내부에 함수를 정의하고 함수 내부에서 실행하여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386BA-055B-49FB-87D8-12108C22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6994112" cy="39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138983</TotalTime>
  <Words>1186</Words>
  <Application>Microsoft Office PowerPoint</Application>
  <PresentationFormat>화면 슬라이드 쇼(4:3)</PresentationFormat>
  <Paragraphs>316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Lucida Sans Unicode</vt:lpstr>
      <vt:lpstr>Wingdings</vt:lpstr>
      <vt:lpstr>Wingdings 2</vt:lpstr>
      <vt:lpstr>가을</vt:lpstr>
      <vt:lpstr>Python 완전정복</vt:lpstr>
      <vt:lpstr>3. 함수 기초 2</vt:lpstr>
      <vt:lpstr>함수 실행 구조</vt:lpstr>
      <vt:lpstr>함수 실행 </vt:lpstr>
      <vt:lpstr>함수 실행 예시 </vt:lpstr>
      <vt:lpstr>함수 – 메모리 생성 규칙 </vt:lpstr>
      <vt:lpstr>Nested Function</vt:lpstr>
      <vt:lpstr>함수를 내부함수 정의</vt:lpstr>
      <vt:lpstr>함수 내부에서만 내부함수 처리</vt:lpstr>
      <vt:lpstr>내부 함수를 외부로 전달</vt:lpstr>
      <vt:lpstr>외부 전달된 내부 함수 정보 확인</vt:lpstr>
      <vt:lpstr>타 모듈의 함수를 내부에 지정</vt:lpstr>
      <vt:lpstr>내부 함수 내에 타 모듈함수 정의</vt:lpstr>
      <vt:lpstr>매개변수 자료형 점검</vt:lpstr>
      <vt:lpstr>내외부 함수의 네임스페이스 확인</vt:lpstr>
      <vt:lpstr>함수 실행 체인 만들기</vt:lpstr>
      <vt:lpstr>함수 체인이란</vt:lpstr>
      <vt:lpstr>함수 호출 순서</vt:lpstr>
      <vt:lpstr>람다함수 호출 순서</vt:lpstr>
      <vt:lpstr>함수와 인자 분리 전달하기</vt:lpstr>
      <vt:lpstr>함수와 파라미터 분리하기</vt:lpstr>
      <vt:lpstr>함수 객체와 파라미터호출 분리</vt:lpstr>
      <vt:lpstr>전달 함수를 실행하기</vt:lpstr>
      <vt:lpstr>Closure context</vt:lpstr>
      <vt:lpstr>함수 – Closure 란</vt:lpstr>
      <vt:lpstr>함수 – Closure context</vt:lpstr>
      <vt:lpstr>함수 – Closure : 자유변수</vt:lpstr>
      <vt:lpstr>클로저 내부 구성 조회 1</vt:lpstr>
      <vt:lpstr>클로저 내부 구성 조회 2</vt:lpstr>
      <vt:lpstr>람다함수 클로저 확인</vt:lpstr>
      <vt:lpstr>내부 함수에 타 제공함수 이용</vt:lpstr>
      <vt:lpstr>Function  구조</vt:lpstr>
      <vt:lpstr>함수 구조  </vt:lpstr>
      <vt:lpstr>소스와 바이코드 처리</vt:lpstr>
      <vt:lpstr>시그너처 조회하기</vt:lpstr>
      <vt:lpstr>Doc 및 인자 조회</vt:lpstr>
      <vt:lpstr>함수 내부 확인</vt:lpstr>
      <vt:lpstr>함수 내부 :</vt:lpstr>
      <vt:lpstr>함수 내부 : 버전에 따른 변경</vt:lpstr>
      <vt:lpstr>Code 클래스 이해</vt:lpstr>
      <vt:lpstr>Code 클래스 내부 속성 확인   </vt:lpstr>
      <vt:lpstr>내부 속성 확인   </vt:lpstr>
      <vt:lpstr>Frame class 이해</vt:lpstr>
      <vt:lpstr>frame 가져오기</vt:lpstr>
      <vt:lpstr>frame 정보 보기</vt:lpstr>
      <vt:lpstr>소스 보기</vt:lpstr>
      <vt:lpstr>frame  class 내부 속성</vt:lpstr>
      <vt:lpstr>frame 내 속성조회하기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용준 문</cp:lastModifiedBy>
  <cp:revision>1846</cp:revision>
  <cp:lastPrinted>2018-04-03T00:58:46Z</cp:lastPrinted>
  <dcterms:created xsi:type="dcterms:W3CDTF">2015-12-01T07:34:30Z</dcterms:created>
  <dcterms:modified xsi:type="dcterms:W3CDTF">2018-04-04T15:58:05Z</dcterms:modified>
</cp:coreProperties>
</file>