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72"/>
  </p:notesMasterIdLst>
  <p:sldIdLst>
    <p:sldId id="256" r:id="rId2"/>
    <p:sldId id="5429" r:id="rId3"/>
    <p:sldId id="6839" r:id="rId4"/>
    <p:sldId id="6840" r:id="rId5"/>
    <p:sldId id="6896" r:id="rId6"/>
    <p:sldId id="6843" r:id="rId7"/>
    <p:sldId id="6816" r:id="rId8"/>
    <p:sldId id="6817" r:id="rId9"/>
    <p:sldId id="6941" r:id="rId10"/>
    <p:sldId id="6823" r:id="rId11"/>
    <p:sldId id="6824" r:id="rId12"/>
    <p:sldId id="6825" r:id="rId13"/>
    <p:sldId id="6826" r:id="rId14"/>
    <p:sldId id="6898" r:id="rId15"/>
    <p:sldId id="6832" r:id="rId16"/>
    <p:sldId id="6833" r:id="rId17"/>
    <p:sldId id="6834" r:id="rId18"/>
    <p:sldId id="6942" r:id="rId19"/>
    <p:sldId id="5672" r:id="rId20"/>
    <p:sldId id="6813" r:id="rId21"/>
    <p:sldId id="6911" r:id="rId22"/>
    <p:sldId id="6912" r:id="rId23"/>
    <p:sldId id="6913" r:id="rId24"/>
    <p:sldId id="6914" r:id="rId25"/>
    <p:sldId id="6939" r:id="rId26"/>
    <p:sldId id="6940" r:id="rId27"/>
    <p:sldId id="6814" r:id="rId28"/>
    <p:sldId id="6899" r:id="rId29"/>
    <p:sldId id="6944" r:id="rId30"/>
    <p:sldId id="5673" r:id="rId31"/>
    <p:sldId id="6094" r:id="rId32"/>
    <p:sldId id="6095" r:id="rId33"/>
    <p:sldId id="6096" r:id="rId34"/>
    <p:sldId id="6097" r:id="rId35"/>
    <p:sldId id="6098" r:id="rId36"/>
    <p:sldId id="6945" r:id="rId37"/>
    <p:sldId id="6099" r:id="rId38"/>
    <p:sldId id="6887" r:id="rId39"/>
    <p:sldId id="6100" r:id="rId40"/>
    <p:sldId id="6105" r:id="rId41"/>
    <p:sldId id="6101" r:id="rId42"/>
    <p:sldId id="6106" r:id="rId43"/>
    <p:sldId id="6861" r:id="rId44"/>
    <p:sldId id="6862" r:id="rId45"/>
    <p:sldId id="6108" r:id="rId46"/>
    <p:sldId id="6943" r:id="rId47"/>
    <p:sldId id="6897" r:id="rId48"/>
    <p:sldId id="6109" r:id="rId49"/>
    <p:sldId id="6111" r:id="rId50"/>
    <p:sldId id="6112" r:id="rId51"/>
    <p:sldId id="6113" r:id="rId52"/>
    <p:sldId id="6114" r:id="rId53"/>
    <p:sldId id="6160" r:id="rId54"/>
    <p:sldId id="6161" r:id="rId55"/>
    <p:sldId id="6162" r:id="rId56"/>
    <p:sldId id="6163" r:id="rId57"/>
    <p:sldId id="6165" r:id="rId58"/>
    <p:sldId id="6166" r:id="rId59"/>
    <p:sldId id="6167" r:id="rId60"/>
    <p:sldId id="6168" r:id="rId61"/>
    <p:sldId id="6922" r:id="rId62"/>
    <p:sldId id="6925" r:id="rId63"/>
    <p:sldId id="6926" r:id="rId64"/>
    <p:sldId id="6928" r:id="rId65"/>
    <p:sldId id="6930" r:id="rId66"/>
    <p:sldId id="6932" r:id="rId67"/>
    <p:sldId id="6933" r:id="rId68"/>
    <p:sldId id="6935" r:id="rId69"/>
    <p:sldId id="6936" r:id="rId70"/>
    <p:sldId id="6938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9512" autoAdjust="0"/>
  </p:normalViewPr>
  <p:slideViewPr>
    <p:cSldViewPr>
      <p:cViewPr varScale="1">
        <p:scale>
          <a:sx n="87" d="100"/>
          <a:sy n="87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4DAAFA-6AEC-4163-AE7B-5F2CBA09BE7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B9DC-BFD9-489C-9D87-C5C7B2BB57E1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CD232B-FC41-485D-BBB3-AD02E18BFC1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A206-9488-4CC2-97B7-E9B36615E1EB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BF48-3451-4BDD-B3F3-F94E8CEEBD7E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F632E5-17D9-4995-A4F1-9D3E1AD27F3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211A92-2D57-4002-966A-8E195FF700B8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947-0DC3-4120-986F-8E32EB13A9B2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A85D-0D81-4CC1-BC3C-A7B028FBB8B3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C8E-B426-4173-B61B-EC572726CE84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49F8E0C-7A94-4CCB-B3B0-3A3042CE5A8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25D16-B641-4790-A9EF-9215678487FC}" type="datetime1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/>
              <a:t>Python</a:t>
            </a:r>
            <a:br>
              <a:rPr lang="en-US" altLang="ko-KR" sz="9600" dirty="0"/>
            </a:br>
            <a:r>
              <a:rPr lang="ko-KR" altLang="en-US" sz="9600" dirty="0" smtClean="0"/>
              <a:t>완전정복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객체로 관리하는 이유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5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모든 것을 객체로 관리하나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1624" y="4326761"/>
            <a:ext cx="1800200" cy="397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것은 객체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94192" y="291020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값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16216" y="2809504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문자열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94192" y="3419591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컨테이너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94192" y="392897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894192" y="4438361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클래스</a:t>
            </a:r>
          </a:p>
        </p:txBody>
      </p:sp>
      <p:sp>
        <p:nvSpPr>
          <p:cNvPr id="10" name="왼쪽 중괄호 9"/>
          <p:cNvSpPr/>
          <p:nvPr/>
        </p:nvSpPr>
        <p:spPr>
          <a:xfrm>
            <a:off x="2958088" y="2948891"/>
            <a:ext cx="648072" cy="2928381"/>
          </a:xfrm>
          <a:prstGeom prst="leftBrace">
            <a:avLst>
              <a:gd name="adj1" fmla="val 760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16216" y="3478707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튜플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516216" y="3813309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16216" y="4147910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딕션너리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7" idx="3"/>
            <a:endCxn id="11" idx="1"/>
          </p:cNvCxnSpPr>
          <p:nvPr/>
        </p:nvCxnSpPr>
        <p:spPr>
          <a:xfrm>
            <a:off x="5910416" y="3554988"/>
            <a:ext cx="605800" cy="591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3" idx="1"/>
          </p:cNvCxnSpPr>
          <p:nvPr/>
        </p:nvCxnSpPr>
        <p:spPr>
          <a:xfrm>
            <a:off x="5910416" y="3554988"/>
            <a:ext cx="605800" cy="7283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7" idx="3"/>
            <a:endCxn id="12" idx="1"/>
          </p:cNvCxnSpPr>
          <p:nvPr/>
        </p:nvCxnSpPr>
        <p:spPr>
          <a:xfrm>
            <a:off x="5910416" y="3554988"/>
            <a:ext cx="605800" cy="3937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516216" y="314410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집합</a:t>
            </a:r>
          </a:p>
        </p:txBody>
      </p:sp>
      <p:cxnSp>
        <p:nvCxnSpPr>
          <p:cNvPr id="25" name="꺾인 연결선 24"/>
          <p:cNvCxnSpPr>
            <a:stCxn id="7" idx="3"/>
            <a:endCxn id="6" idx="1"/>
          </p:cNvCxnSpPr>
          <p:nvPr/>
        </p:nvCxnSpPr>
        <p:spPr>
          <a:xfrm flipV="1">
            <a:off x="5910416" y="2944901"/>
            <a:ext cx="605800" cy="6100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3"/>
            <a:endCxn id="23" idx="1"/>
          </p:cNvCxnSpPr>
          <p:nvPr/>
        </p:nvCxnSpPr>
        <p:spPr>
          <a:xfrm flipV="1">
            <a:off x="5910416" y="3279503"/>
            <a:ext cx="605800" cy="2754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0" y="1630541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모든 것을 객체로 인식한다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구조가 다 객체이므로 클래스를 가지고 생성시 참조를 가지고 있음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902176" y="5445224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85032" y="4947746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모듈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42504" y="5081538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패키지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42504" y="4742288"/>
            <a:ext cx="2016224" cy="27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모듈</a:t>
            </a:r>
          </a:p>
        </p:txBody>
      </p:sp>
      <p:cxnSp>
        <p:nvCxnSpPr>
          <p:cNvPr id="18" name="꺾인 연결선 17"/>
          <p:cNvCxnSpPr>
            <a:stCxn id="22" idx="3"/>
            <a:endCxn id="26" idx="1"/>
          </p:cNvCxnSpPr>
          <p:nvPr/>
        </p:nvCxnSpPr>
        <p:spPr>
          <a:xfrm flipV="1">
            <a:off x="5901256" y="4877685"/>
            <a:ext cx="641248" cy="2054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2" idx="3"/>
            <a:endCxn id="24" idx="1"/>
          </p:cNvCxnSpPr>
          <p:nvPr/>
        </p:nvCxnSpPr>
        <p:spPr>
          <a:xfrm>
            <a:off x="5901256" y="5083143"/>
            <a:ext cx="641248" cy="1337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0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객체로  구성했나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실제 </a:t>
            </a:r>
            <a:r>
              <a:rPr lang="ko-KR" altLang="en-US" sz="2800" dirty="0" smtClean="0"/>
              <a:t>오퍼레이터를 </a:t>
            </a:r>
            <a:r>
              <a:rPr lang="ko-KR" altLang="en-US" sz="2800" dirty="0"/>
              <a:t>내부적으로 </a:t>
            </a:r>
            <a:r>
              <a:rPr lang="ko-KR" altLang="en-US" sz="2800" dirty="0" err="1"/>
              <a:t>메소드로</a:t>
            </a:r>
            <a:r>
              <a:rPr lang="ko-KR" altLang="en-US" sz="2800" dirty="0"/>
              <a:t> 정의되어 있어서 </a:t>
            </a:r>
            <a:r>
              <a:rPr lang="ko-KR" altLang="en-US" sz="2800" dirty="0" err="1"/>
              <a:t>메소드</a:t>
            </a:r>
            <a:r>
              <a:rPr lang="ko-KR" altLang="en-US" sz="2800" dirty="0"/>
              <a:t> 처리로 인식되고 </a:t>
            </a:r>
            <a:r>
              <a:rPr lang="ko-KR" altLang="en-US" sz="2800" dirty="0" err="1"/>
              <a:t>테이터</a:t>
            </a:r>
            <a:r>
              <a:rPr lang="ko-KR" altLang="en-US" sz="2800" dirty="0"/>
              <a:t> 타입을 명확히 맞춰서 계산</a:t>
            </a:r>
            <a:endParaRPr lang="en-US" altLang="ko-KR" sz="2800" dirty="0"/>
          </a:p>
          <a:p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427984" y="3465004"/>
            <a:ext cx="3933948" cy="1800200"/>
            <a:chOff x="3121911" y="3501008"/>
            <a:chExt cx="4937710" cy="1800200"/>
          </a:xfrm>
        </p:grpSpPr>
        <p:sp>
          <p:nvSpPr>
            <p:cNvPr id="3" name="직사각형 2"/>
            <p:cNvSpPr/>
            <p:nvPr/>
          </p:nvSpPr>
          <p:spPr>
            <a:xfrm>
              <a:off x="3121911" y="3501008"/>
              <a:ext cx="1810129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(1).__add__(1)</a:t>
              </a:r>
              <a:endParaRPr lang="ko-KR" altLang="en-US" sz="14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80112" y="3501008"/>
              <a:ext cx="1332148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1(</a:t>
              </a:r>
              <a:r>
                <a:rPr lang="ko-KR" altLang="en-US" sz="1400" dirty="0"/>
                <a:t>객체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0112" y="4581128"/>
              <a:ext cx="2479509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__add__(</a:t>
              </a:r>
              <a:r>
                <a:rPr lang="ko-KR" altLang="en-US" sz="1400" dirty="0"/>
                <a:t>객체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020272" y="4653136"/>
              <a:ext cx="576064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1" name="꺾인 연결선 30"/>
            <p:cNvCxnSpPr>
              <a:stCxn id="3" idx="3"/>
              <a:endCxn id="29" idx="1"/>
            </p:cNvCxnSpPr>
            <p:nvPr/>
          </p:nvCxnSpPr>
          <p:spPr>
            <a:xfrm flipV="1">
              <a:off x="4932040" y="3861048"/>
              <a:ext cx="648072" cy="7200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3" idx="3"/>
              <a:endCxn id="30" idx="1"/>
            </p:cNvCxnSpPr>
            <p:nvPr/>
          </p:nvCxnSpPr>
          <p:spPr>
            <a:xfrm>
              <a:off x="4932040" y="3933056"/>
              <a:ext cx="648072" cy="100811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16" idx="0"/>
              <a:endCxn id="29" idx="3"/>
            </p:cNvCxnSpPr>
            <p:nvPr/>
          </p:nvCxnSpPr>
          <p:spPr>
            <a:xfrm rot="16200000" flipV="1">
              <a:off x="6714239" y="4059069"/>
              <a:ext cx="792088" cy="39604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꺾인 연결선 44"/>
          <p:cNvCxnSpPr>
            <a:endCxn id="3" idx="1"/>
          </p:cNvCxnSpPr>
          <p:nvPr/>
        </p:nvCxnSpPr>
        <p:spPr>
          <a:xfrm flipV="1">
            <a:off x="3419872" y="3897052"/>
            <a:ext cx="1008112" cy="8280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5" y="4077072"/>
            <a:ext cx="28860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29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클래스로 관리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58533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파이썬은</a:t>
            </a:r>
            <a:r>
              <a:rPr lang="ko-KR" altLang="en-US" sz="2800" dirty="0"/>
              <a:t> 모든 것을 객체로 관리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4824536" cy="423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7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속성의 변수는 </a:t>
            </a:r>
            <a:r>
              <a:rPr lang="en-US" altLang="ko-KR" dirty="0"/>
              <a:t>public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Class </a:t>
            </a:r>
            <a:r>
              <a:rPr lang="ko-KR" altLang="en-US" sz="2800" dirty="0"/>
              <a:t>속성의 변수도 항상 초기화를 하고 클래스 함수를 정의해서 </a:t>
            </a:r>
            <a:r>
              <a:rPr lang="en-US" altLang="ko-KR" sz="2800" dirty="0"/>
              <a:t>runtime</a:t>
            </a:r>
            <a:r>
              <a:rPr lang="ko-KR" altLang="en-US" sz="2800" dirty="0"/>
              <a:t>에 할당도 가능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6" y="2852936"/>
            <a:ext cx="768667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1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en-US" altLang="ko-KR" dirty="0"/>
              <a:t>notation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0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Notation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객체는 실제 클래스 객체가 생성시 할당</a:t>
            </a:r>
            <a:endParaRPr lang="en-US" altLang="ko-KR" dirty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변수와 </a:t>
            </a:r>
            <a:r>
              <a:rPr lang="ko-KR" altLang="en-US" dirty="0" err="1"/>
              <a:t>메소드는</a:t>
            </a:r>
            <a:r>
              <a:rPr lang="ko-KR" altLang="en-US" dirty="0"/>
              <a:t> 런타임 즉 </a:t>
            </a:r>
            <a:r>
              <a:rPr lang="ko-KR" altLang="en-US" dirty="0" err="1"/>
              <a:t>실행시</a:t>
            </a:r>
            <a:r>
              <a:rPr lang="ko-KR" altLang="en-US" dirty="0"/>
              <a:t>  등록하여 사용할 수 있음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292080" y="3872610"/>
            <a:ext cx="2808312" cy="1832644"/>
            <a:chOff x="5724128" y="3356992"/>
            <a:chExt cx="1800200" cy="1512168"/>
          </a:xfrm>
        </p:grpSpPr>
        <p:sp>
          <p:nvSpPr>
            <p:cNvPr id="25" name="직사각형 24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인스턴스명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클래스명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>
                  <a:solidFill>
                    <a:schemeClr val="tx1"/>
                  </a:solidFill>
                </a:rPr>
                <a:t> 변수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메소드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인스턴스</a:t>
              </a:r>
              <a:r>
                <a:rPr lang="ko-KR" altLang="en-US" sz="1400" dirty="0">
                  <a:solidFill>
                    <a:schemeClr val="tx1"/>
                  </a:solidFill>
                </a:rPr>
                <a:t> 바인딩 경우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899592" y="3391280"/>
            <a:ext cx="3708412" cy="30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ko-KR" altLang="en-US" sz="1200" dirty="0"/>
              <a:t> 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ko-KR" altLang="en-US" sz="1200" dirty="0"/>
              <a:t> 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</a:p>
          <a:p>
            <a:r>
              <a:rPr lang="en-US" altLang="ko-KR" sz="1200" dirty="0"/>
              <a:t>        self.</a:t>
            </a:r>
            <a:r>
              <a:rPr lang="ko-KR" altLang="en-US" sz="1200" dirty="0" err="1"/>
              <a:t>변수명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인수</a:t>
            </a:r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        ……</a:t>
            </a:r>
          </a:p>
          <a:p>
            <a:r>
              <a:rPr lang="en-US" altLang="ko-KR" sz="1200" dirty="0"/>
              <a:t> 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2&gt;</a:t>
            </a:r>
          </a:p>
          <a:p>
            <a:r>
              <a:rPr lang="en-US" altLang="ko-KR" sz="1200" dirty="0"/>
              <a:t>         ... 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인스턴스메소드</a:t>
            </a:r>
            <a:r>
              <a:rPr lang="en-US" altLang="ko-KR" sz="1200" dirty="0"/>
              <a:t>(self[,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</a:p>
          <a:p>
            <a:r>
              <a:rPr lang="en-US" altLang="ko-KR" sz="1200" dirty="0"/>
              <a:t>         ... </a:t>
            </a:r>
          </a:p>
          <a:p>
            <a:r>
              <a:rPr lang="en-US" altLang="ko-KR" sz="1200" dirty="0"/>
              <a:t>    ...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Instance</a:t>
            </a:r>
            <a:r>
              <a:rPr lang="ko-KR" altLang="en-US" sz="1200" dirty="0"/>
              <a:t>명 </a:t>
            </a:r>
            <a:r>
              <a:rPr lang="en-US" altLang="ko-KR" sz="1200" dirty="0"/>
              <a:t> = 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( </a:t>
            </a:r>
            <a:r>
              <a:rPr lang="ko-KR" altLang="en-US" sz="1200" dirty="0"/>
              <a:t>초기인자들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899592" y="5805264"/>
            <a:ext cx="309634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  <a:endCxn id="25" idx="1"/>
          </p:cNvCxnSpPr>
          <p:nvPr/>
        </p:nvCxnSpPr>
        <p:spPr>
          <a:xfrm flipV="1">
            <a:off x="3995936" y="4090782"/>
            <a:ext cx="1296144" cy="1966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51992" y="4725143"/>
            <a:ext cx="3096344" cy="63103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6" idx="3"/>
            <a:endCxn id="29" idx="1"/>
          </p:cNvCxnSpPr>
          <p:nvPr/>
        </p:nvCxnSpPr>
        <p:spPr>
          <a:xfrm>
            <a:off x="4148336" y="5040661"/>
            <a:ext cx="1143744" cy="315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05626" y="4026994"/>
            <a:ext cx="3096344" cy="31551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21" idx="3"/>
            <a:endCxn id="27" idx="1"/>
          </p:cNvCxnSpPr>
          <p:nvPr/>
        </p:nvCxnSpPr>
        <p:spPr>
          <a:xfrm>
            <a:off x="4301970" y="4184753"/>
            <a:ext cx="990110" cy="4732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4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21" y="5060929"/>
            <a:ext cx="43529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21" y="2883768"/>
            <a:ext cx="3971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 </a:t>
            </a:r>
            <a:r>
              <a:rPr lang="ko-KR" altLang="en-US" dirty="0"/>
              <a:t>구조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내장 변수를 이용해서 </a:t>
            </a:r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en-US" altLang="ko-KR" dirty="0"/>
              <a:t>Instance </a:t>
            </a:r>
            <a:r>
              <a:rPr lang="ko-KR" altLang="en-US" dirty="0"/>
              <a:t>관계를 확인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483768" y="3429000"/>
            <a:ext cx="2088232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19672" y="5265204"/>
            <a:ext cx="3096344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24128" y="386104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인스턴스의</a:t>
            </a:r>
            <a:r>
              <a:rPr lang="ko-KR" altLang="en-US" dirty="0"/>
              <a:t> 클래스 이름</a:t>
            </a:r>
            <a:endParaRPr lang="en-US" altLang="ko-KR" dirty="0"/>
          </a:p>
          <a:p>
            <a:r>
              <a:rPr lang="en-US" altLang="ko-KR" dirty="0"/>
              <a:t>: 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696340" y="506805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인스턴스의</a:t>
            </a:r>
            <a:r>
              <a:rPr lang="ko-KR" altLang="en-US" dirty="0"/>
              <a:t> 클래스의 상속 클래스 이름</a:t>
            </a:r>
            <a:endParaRPr lang="en-US" altLang="ko-KR" dirty="0"/>
          </a:p>
          <a:p>
            <a:r>
              <a:rPr lang="en-US" altLang="ko-KR" dirty="0"/>
              <a:t>: object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5" idx="3"/>
            <a:endCxn id="7" idx="1"/>
          </p:cNvCxnSpPr>
          <p:nvPr/>
        </p:nvCxnSpPr>
        <p:spPr>
          <a:xfrm>
            <a:off x="4572000" y="3591018"/>
            <a:ext cx="1152128" cy="593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1" idx="3"/>
            <a:endCxn id="45" idx="1"/>
          </p:cNvCxnSpPr>
          <p:nvPr/>
        </p:nvCxnSpPr>
        <p:spPr>
          <a:xfrm>
            <a:off x="4716016" y="5427222"/>
            <a:ext cx="980324" cy="102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56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 </a:t>
            </a:r>
            <a:r>
              <a:rPr lang="ko-KR" altLang="en-US" dirty="0" smtClean="0"/>
              <a:t>내부 속성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만들어서 내부 속성을 확인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5112568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51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실행시</a:t>
            </a:r>
            <a:r>
              <a:rPr lang="ko-KR" altLang="en-US" dirty="0" smtClean="0"/>
              <a:t> 네임스페이스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3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412776"/>
            <a:ext cx="7147520" cy="4454624"/>
          </a:xfrm>
        </p:spPr>
        <p:txBody>
          <a:bodyPr>
            <a:normAutofit/>
          </a:bodyPr>
          <a:lstStyle/>
          <a:p>
            <a:pPr algn="r"/>
            <a:r>
              <a:rPr lang="en-US" altLang="ko-KR" sz="9600" dirty="0" smtClean="0"/>
              <a:t>5. </a:t>
            </a:r>
            <a:r>
              <a:rPr lang="ko-KR" altLang="en-US" sz="9600" dirty="0"/>
              <a:t>클래스 </a:t>
            </a:r>
            <a:r>
              <a:rPr lang="en-US" altLang="ko-KR" sz="9600" dirty="0"/>
              <a:t/>
            </a:r>
            <a:br>
              <a:rPr lang="en-US" altLang="ko-KR" sz="9600" dirty="0"/>
            </a:br>
            <a:r>
              <a:rPr lang="ko-KR" altLang="en-US" sz="9600" dirty="0"/>
              <a:t>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4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namespace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 모듈에 속한 함수</a:t>
            </a:r>
            <a:r>
              <a:rPr lang="en-US" altLang="ko-KR" dirty="0"/>
              <a:t>, class, instance</a:t>
            </a:r>
            <a:r>
              <a:rPr lang="ko-KR" altLang="en-US" dirty="0"/>
              <a:t>는 특정 </a:t>
            </a:r>
            <a:r>
              <a:rPr lang="ko-KR" altLang="en-US" dirty="0" err="1"/>
              <a:t>바이딩이</a:t>
            </a:r>
            <a:r>
              <a:rPr lang="ko-KR" altLang="en-US" dirty="0"/>
              <a:t> 안 된 경우 </a:t>
            </a:r>
            <a:r>
              <a:rPr lang="en-US" altLang="ko-KR" dirty="0"/>
              <a:t>global </a:t>
            </a:r>
            <a:r>
              <a:rPr lang="ko-KR" altLang="en-US" dirty="0"/>
              <a:t>변수를 참조함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980005" y="3212976"/>
            <a:ext cx="4248472" cy="1080120"/>
            <a:chOff x="1979712" y="3320988"/>
            <a:chExt cx="5616624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1979712" y="3320988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모듈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32040" y="3501008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>
                  <a:solidFill>
                    <a:schemeClr val="tx1"/>
                  </a:solidFill>
                </a:rPr>
                <a:t>globals</a:t>
              </a:r>
              <a:r>
                <a:rPr lang="en-US" altLang="ko-KR" dirty="0">
                  <a:solidFill>
                    <a:schemeClr val="tx1"/>
                  </a:solidFill>
                </a:rPr>
                <a:t>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3"/>
              <a:endCxn id="6" idx="1"/>
            </p:cNvCxnSpPr>
            <p:nvPr/>
          </p:nvCxnSpPr>
          <p:spPr>
            <a:xfrm>
              <a:off x="4067944" y="3861048"/>
              <a:ext cx="864096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755576" y="5024231"/>
            <a:ext cx="2098963" cy="1080120"/>
            <a:chOff x="-1836712" y="5589240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직사각형 9"/>
            <p:cNvSpPr/>
            <p:nvPr/>
          </p:nvSpPr>
          <p:spPr>
            <a:xfrm>
              <a:off x="-1836712" y="5589240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71600" y="5769260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locals()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11" idx="1"/>
            </p:cNvCxnSpPr>
            <p:nvPr/>
          </p:nvCxnSpPr>
          <p:spPr>
            <a:xfrm>
              <a:off x="251520" y="6129300"/>
              <a:ext cx="720080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491880" y="5024231"/>
            <a:ext cx="2144620" cy="1080120"/>
            <a:chOff x="9252520" y="4752326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직사각형 11"/>
            <p:cNvSpPr/>
            <p:nvPr/>
          </p:nvSpPr>
          <p:spPr>
            <a:xfrm>
              <a:off x="9252520" y="4752326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class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060832" y="4932346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__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__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2" idx="3"/>
              <a:endCxn id="13" idx="1"/>
            </p:cNvCxnSpPr>
            <p:nvPr/>
          </p:nvCxnSpPr>
          <p:spPr>
            <a:xfrm>
              <a:off x="11340752" y="5292386"/>
              <a:ext cx="72008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372200" y="4996611"/>
            <a:ext cx="2144620" cy="1080120"/>
            <a:chOff x="9252520" y="4752326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9252520" y="4752326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instance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060832" y="4932346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__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__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3"/>
              <a:endCxn id="23" idx="1"/>
            </p:cNvCxnSpPr>
            <p:nvPr/>
          </p:nvCxnSpPr>
          <p:spPr>
            <a:xfrm>
              <a:off x="11340752" y="5292386"/>
              <a:ext cx="72008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>
            <a:stCxn id="6" idx="2"/>
            <a:endCxn id="10" idx="0"/>
          </p:cNvCxnSpPr>
          <p:nvPr/>
        </p:nvCxnSpPr>
        <p:spPr>
          <a:xfrm flipH="1">
            <a:off x="1156036" y="4113076"/>
            <a:ext cx="5064791" cy="91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2"/>
            <a:endCxn id="12" idx="0"/>
          </p:cNvCxnSpPr>
          <p:nvPr/>
        </p:nvCxnSpPr>
        <p:spPr>
          <a:xfrm flipH="1">
            <a:off x="3901051" y="4113076"/>
            <a:ext cx="2319776" cy="91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22" idx="0"/>
          </p:cNvCxnSpPr>
          <p:nvPr/>
        </p:nvCxnSpPr>
        <p:spPr>
          <a:xfrm>
            <a:off x="6220827" y="4113076"/>
            <a:ext cx="560544" cy="88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56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Namespace </a:t>
            </a:r>
            <a:r>
              <a:rPr lang="ko-KR" altLang="en-US" dirty="0"/>
              <a:t>흐름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72896" y="2010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Base 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896" y="337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instance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7440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instance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instance</a:t>
            </a: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2924944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1356792" y="4293096"/>
            <a:ext cx="127330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8" idx="0"/>
          </p:cNvCxnSpPr>
          <p:nvPr/>
        </p:nvCxnSpPr>
        <p:spPr>
          <a:xfrm>
            <a:off x="2630096" y="4293096"/>
            <a:ext cx="4454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>
            <a:off x="2630096" y="4293096"/>
            <a:ext cx="139099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9328" y="2996952"/>
            <a:ext cx="7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상속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293096"/>
            <a:ext cx="132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/>
              <a:t>인스턴스</a:t>
            </a:r>
            <a:r>
              <a:rPr lang="ko-KR" altLang="en-US" sz="1200" dirty="0"/>
              <a:t> 생성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35896" y="2204864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365587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Namespace</a:t>
            </a:r>
          </a:p>
          <a:p>
            <a:pPr algn="ctr"/>
            <a:r>
              <a:rPr lang="en-US" altLang="ko-KR" sz="1400" dirty="0"/>
              <a:t> </a:t>
            </a:r>
            <a:r>
              <a:rPr lang="ko-KR" altLang="en-US" sz="1400" dirty="0"/>
              <a:t>검색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24200" y="3121044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객체는 자신들이 관리하는 </a:t>
            </a:r>
            <a:r>
              <a:rPr lang="en-US" altLang="ko-KR" sz="1400" dirty="0"/>
              <a:t>Namespace </a:t>
            </a:r>
            <a:r>
              <a:rPr lang="ko-KR" altLang="en-US" sz="1400" dirty="0"/>
              <a:t>공간을 생성하며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객체 내의 속성이나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호출시</a:t>
            </a:r>
            <a:r>
              <a:rPr lang="ko-KR" altLang="en-US" sz="1400" dirty="0"/>
              <a:t> 이를 검색해서 처리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31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&amp; instance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Class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Object</a:t>
            </a:r>
            <a:r>
              <a:rPr lang="ko-KR" altLang="en-US" sz="2200" dirty="0">
                <a:latin typeface="+mn-ea"/>
              </a:rPr>
              <a:t>는 </a:t>
            </a:r>
            <a:r>
              <a:rPr lang="ko-KR" altLang="en-US" sz="2200" dirty="0" err="1">
                <a:latin typeface="+mn-ea"/>
              </a:rPr>
              <a:t>인스턴스를</a:t>
            </a:r>
            <a:r>
              <a:rPr lang="ko-KR" altLang="en-US" sz="2200" dirty="0">
                <a:latin typeface="+mn-ea"/>
              </a:rPr>
              <a:t> 만드는 기준을 정리한다</a:t>
            </a:r>
            <a:r>
              <a:rPr lang="en-US" altLang="ko-KR" sz="2200" dirty="0">
                <a:latin typeface="+mn-ea"/>
              </a:rPr>
              <a:t>.  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클래스를 정의한다고  하나의 저장공간</a:t>
            </a:r>
            <a:r>
              <a:rPr lang="en-US" altLang="ko-KR" sz="2200" dirty="0">
                <a:latin typeface="+mn-ea"/>
              </a:rPr>
              <a:t>(Namespace) </a:t>
            </a:r>
            <a:r>
              <a:rPr lang="ko-KR" altLang="en-US" sz="2200" dirty="0">
                <a:latin typeface="+mn-ea"/>
              </a:rPr>
              <a:t>기준이 되는 것은 아니다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200" dirty="0">
                <a:latin typeface="+mn-ea"/>
              </a:rPr>
              <a:t>   - </a:t>
            </a:r>
            <a:r>
              <a:rPr lang="ko-KR" altLang="en-US" sz="2200" dirty="0">
                <a:latin typeface="+mn-ea"/>
              </a:rPr>
              <a:t>클래스 저장공간과 </a:t>
            </a:r>
            <a:r>
              <a:rPr lang="ko-KR" altLang="en-US" sz="2200" dirty="0" err="1">
                <a:latin typeface="+mn-ea"/>
              </a:rPr>
              <a:t>인스턴스</a:t>
            </a:r>
            <a:r>
              <a:rPr lang="ko-KR" altLang="en-US" sz="2200" dirty="0">
                <a:latin typeface="+mn-ea"/>
              </a:rPr>
              <a:t> 저장공간이 분리된다</a:t>
            </a:r>
            <a:endParaRPr lang="ko-KR" altLang="en-US" sz="18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defined</a:t>
            </a:r>
          </a:p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16216" y="3645024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6216" y="4409492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16216" y="5173960"/>
            <a:ext cx="1440160" cy="6120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Instance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4077072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Built-in</a:t>
            </a:r>
          </a:p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3"/>
            <a:endCxn id="4" idx="1"/>
          </p:cNvCxnSpPr>
          <p:nvPr/>
        </p:nvCxnSpPr>
        <p:spPr>
          <a:xfrm>
            <a:off x="2771800" y="468914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5" idx="1"/>
          </p:cNvCxnSpPr>
          <p:nvPr/>
        </p:nvCxnSpPr>
        <p:spPr>
          <a:xfrm flipV="1">
            <a:off x="5148064" y="3951058"/>
            <a:ext cx="1368152" cy="73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5148064" y="4689140"/>
            <a:ext cx="1368152" cy="2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3"/>
            <a:endCxn id="7" idx="1"/>
          </p:cNvCxnSpPr>
          <p:nvPr/>
        </p:nvCxnSpPr>
        <p:spPr>
          <a:xfrm>
            <a:off x="5148064" y="4689140"/>
            <a:ext cx="1368152" cy="7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378904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상속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7512" y="3728065"/>
            <a:ext cx="109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인스턴스화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>
            <a:off x="1547664" y="2996952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904364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9399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Object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04152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8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23" y="5349577"/>
            <a:ext cx="336897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Class/Instance </a:t>
            </a:r>
            <a:r>
              <a:rPr lang="ko-KR" altLang="en-US" dirty="0"/>
              <a:t>관계 </a:t>
            </a:r>
            <a:r>
              <a:rPr lang="ko-KR" altLang="en-US" dirty="0" err="1"/>
              <a:t>매핑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7194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3300" dirty="0"/>
              <a:t>Class </a:t>
            </a:r>
            <a:r>
              <a:rPr lang="ko-KR" altLang="en-US" sz="3300" dirty="0"/>
              <a:t>키워드로 클래스 정의</a:t>
            </a:r>
            <a:endParaRPr lang="en-US" altLang="ko-KR" sz="3300" dirty="0"/>
          </a:p>
          <a:p>
            <a:pPr marL="0" indent="0">
              <a:buNone/>
            </a:pPr>
            <a:r>
              <a:rPr lang="en-US" altLang="ko-KR" sz="3300" dirty="0"/>
              <a:t> </a:t>
            </a:r>
            <a:r>
              <a:rPr lang="ko-KR" altLang="en-US" sz="3300" dirty="0"/>
              <a:t>상속은 </a:t>
            </a:r>
            <a:r>
              <a:rPr lang="en-US" altLang="ko-KR" sz="3300" dirty="0"/>
              <a:t>class </a:t>
            </a:r>
            <a:r>
              <a:rPr lang="ko-KR" altLang="en-US" sz="3300" dirty="0"/>
              <a:t>키워드 다음</a:t>
            </a:r>
            <a:r>
              <a:rPr lang="en-US" altLang="ko-KR" sz="3300" dirty="0"/>
              <a:t>() </a:t>
            </a:r>
            <a:r>
              <a:rPr lang="ko-KR" altLang="en-US" sz="3300" dirty="0"/>
              <a:t>내에 상속할 클래스 정의</a:t>
            </a:r>
            <a:r>
              <a:rPr lang="en-US" altLang="ko-KR" sz="3300" dirty="0"/>
              <a:t>,  </a:t>
            </a:r>
            <a:r>
              <a:rPr lang="ko-KR" altLang="en-US" sz="3300" dirty="0" err="1"/>
              <a:t>인스턴스</a:t>
            </a:r>
            <a:r>
              <a:rPr lang="ko-KR" altLang="en-US" sz="3300" dirty="0"/>
              <a:t> 생성은 </a:t>
            </a:r>
            <a:r>
              <a:rPr lang="ko-KR" altLang="en-US" sz="3300" dirty="0" err="1"/>
              <a:t>클래스명에</a:t>
            </a:r>
            <a:r>
              <a:rPr lang="ko-KR" altLang="en-US" sz="3300" dirty="0"/>
              <a:t> </a:t>
            </a:r>
            <a:r>
              <a:rPr lang="en-US" altLang="ko-KR" sz="3300" dirty="0"/>
              <a:t>()</a:t>
            </a:r>
            <a:r>
              <a:rPr lang="ko-KR" altLang="en-US" sz="3300" dirty="0"/>
              <a:t>연산자 사용</a:t>
            </a:r>
            <a:endParaRPr lang="en-US" altLang="ko-KR" sz="33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3819238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820705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3809907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34825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37712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37712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303676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313007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45723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상속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456871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인스턴스화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5445224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2" idx="2"/>
          </p:cNvCxnSpPr>
          <p:nvPr/>
        </p:nvCxnSpPr>
        <p:spPr>
          <a:xfrm flipV="1">
            <a:off x="3437874" y="4971366"/>
            <a:ext cx="1134126" cy="473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07904" y="5446644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3"/>
            <a:endCxn id="42" idx="2"/>
          </p:cNvCxnSpPr>
          <p:nvPr/>
        </p:nvCxnSpPr>
        <p:spPr>
          <a:xfrm flipV="1">
            <a:off x="4175956" y="4962035"/>
            <a:ext cx="3132348" cy="6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87418" y="6093296"/>
            <a:ext cx="59249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36" idx="2"/>
          </p:cNvCxnSpPr>
          <p:nvPr/>
        </p:nvCxnSpPr>
        <p:spPr>
          <a:xfrm flipH="1" flipV="1">
            <a:off x="1835696" y="4972833"/>
            <a:ext cx="1368152" cy="126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Scope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77301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객체들간의 관계</a:t>
            </a:r>
            <a:r>
              <a:rPr lang="en-US" altLang="ko-KR" sz="2800" dirty="0">
                <a:latin typeface="+mn-ea"/>
              </a:rPr>
              <a:t>(</a:t>
            </a:r>
            <a:r>
              <a:rPr lang="ko-KR" altLang="en-US" sz="2800" dirty="0">
                <a:latin typeface="+mn-ea"/>
              </a:rPr>
              <a:t>상속 및 </a:t>
            </a:r>
            <a:r>
              <a:rPr lang="en-US" altLang="ko-KR" sz="2800" dirty="0">
                <a:latin typeface="+mn-ea"/>
              </a:rPr>
              <a:t>instance </a:t>
            </a:r>
            <a:r>
              <a:rPr lang="ko-KR" altLang="en-US" sz="2800" dirty="0">
                <a:latin typeface="+mn-ea"/>
              </a:rPr>
              <a:t>생성 등</a:t>
            </a:r>
            <a:r>
              <a:rPr lang="en-US" altLang="ko-KR" sz="2800" dirty="0">
                <a:latin typeface="+mn-ea"/>
              </a:rPr>
              <a:t>)</a:t>
            </a:r>
            <a:r>
              <a:rPr lang="ko-KR" altLang="en-US" sz="2800" dirty="0">
                <a:latin typeface="+mn-ea"/>
              </a:rPr>
              <a:t>에 따라 객체 멤버들에 대한 접근을 처리</a:t>
            </a:r>
            <a:endParaRPr lang="en-US" altLang="ko-KR" sz="28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8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검색 순서 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 err="1">
                <a:latin typeface="+mn-ea"/>
              </a:rPr>
              <a:t>인스턴스</a:t>
            </a:r>
            <a:r>
              <a:rPr lang="en-US" altLang="ko-KR" sz="2800" dirty="0">
                <a:latin typeface="+mn-ea"/>
              </a:rPr>
              <a:t>&gt; </a:t>
            </a:r>
            <a:r>
              <a:rPr lang="ko-KR" altLang="en-US" sz="2800" dirty="0">
                <a:latin typeface="+mn-ea"/>
              </a:rPr>
              <a:t>클래스</a:t>
            </a:r>
            <a:r>
              <a:rPr lang="en-US" altLang="ko-KR" sz="2800" dirty="0">
                <a:latin typeface="+mn-ea"/>
              </a:rPr>
              <a:t>&gt; </a:t>
            </a:r>
            <a:r>
              <a:rPr lang="ko-KR" altLang="en-US" sz="2800" dirty="0">
                <a:latin typeface="+mn-ea"/>
              </a:rPr>
              <a:t>상속클래스</a:t>
            </a:r>
            <a:r>
              <a:rPr lang="en-US" altLang="ko-KR" sz="2800" dirty="0">
                <a:latin typeface="+mn-ea"/>
              </a:rPr>
              <a:t>&gt;</a:t>
            </a:r>
            <a:r>
              <a:rPr lang="en-US" altLang="ko-KR" sz="2800" dirty="0" err="1">
                <a:latin typeface="+mn-ea"/>
              </a:rPr>
              <a:t>builtin</a:t>
            </a:r>
            <a:r>
              <a:rPr lang="en-US" altLang="ko-KR" sz="2800" dirty="0">
                <a:latin typeface="+mn-ea"/>
              </a:rPr>
              <a:t> Class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8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상속이 많아지면 다양한 상위 멤버들을 접근하여 처리할 수 있다</a:t>
            </a:r>
            <a:r>
              <a:rPr lang="en-US" altLang="ko-KR" sz="2800" dirty="0">
                <a:latin typeface="+mn-ea"/>
              </a:rPr>
              <a:t>. 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lvl="1" fontAlgn="base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4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클래스 정의 및 내부 속성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224136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클래스를 정의하고 이 클래스가 만들어진 것과 상속관계 확인</a:t>
            </a: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172322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578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클래스 확장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229600" cy="1224136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 smtClean="0">
                <a:latin typeface="+mn-ea"/>
              </a:rPr>
              <a:t>내장 클래스를 상속해서 사용자 클래스를 정의하고 관계를 확인</a:t>
            </a:r>
            <a:endParaRPr lang="en-US" altLang="ko-KR" sz="2200" dirty="0">
              <a:latin typeface="+mn-ea"/>
            </a:endParaRP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420888"/>
            <a:ext cx="6267450" cy="408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79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속성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별로 각각 네임스페이스를 만들어지므로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 클래스와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가지고 점 연산으로 검색할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904656" cy="362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613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Bound/unbound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인스턴스이름으로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호출하면 </a:t>
            </a:r>
            <a:r>
              <a:rPr lang="en-US" altLang="ko-KR" dirty="0"/>
              <a:t>bounding </a:t>
            </a:r>
            <a:r>
              <a:rPr lang="ko-KR" altLang="en-US" dirty="0"/>
              <a:t>처리 되지만</a:t>
            </a:r>
            <a:r>
              <a:rPr lang="en-US" altLang="ko-KR" dirty="0"/>
              <a:t>, </a:t>
            </a:r>
            <a:r>
              <a:rPr lang="ko-KR" altLang="en-US" dirty="0"/>
              <a:t>클래스 이름으로 호출 시에는 </a:t>
            </a:r>
            <a:r>
              <a:rPr lang="ko-KR" altLang="en-US" dirty="0" err="1"/>
              <a:t>인스턴스를</a:t>
            </a:r>
            <a:r>
              <a:rPr lang="ko-KR" altLang="en-US" dirty="0"/>
              <a:t> 인자로 제공해서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bound </a:t>
            </a:r>
            <a:r>
              <a:rPr lang="ko-KR" altLang="en-US" dirty="0"/>
              <a:t>처리 </a:t>
            </a:r>
            <a:endParaRPr lang="en-US" altLang="ko-KR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6624736" cy="276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9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class : global </a:t>
            </a:r>
            <a:r>
              <a:rPr lang="ko-KR" altLang="en-US" dirty="0"/>
              <a:t>변수 참조 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class </a:t>
            </a:r>
            <a:r>
              <a:rPr lang="ko-KR" altLang="en-US" dirty="0"/>
              <a:t>내부에 </a:t>
            </a:r>
            <a:r>
              <a:rPr lang="en-US" altLang="ko-KR" dirty="0"/>
              <a:t>global </a:t>
            </a:r>
            <a:r>
              <a:rPr lang="ko-KR" altLang="en-US" dirty="0"/>
              <a:t>변수를 사용하면 함수처럼 사용할 수 있음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40" y="3212976"/>
            <a:ext cx="57816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0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Class  </a:t>
            </a:r>
            <a:r>
              <a:rPr lang="ko-KR" altLang="en-US" dirty="0"/>
              <a:t>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35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밖의 함수를 내부에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클래스 지정할 때 외부의 함수를 지정하고 이를 클래스 내부의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처리가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맞으면 제대로 수행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6192688" cy="332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347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/>
              <a:t>인스턴스</a:t>
            </a:r>
            <a:r>
              <a:rPr lang="ko-KR" altLang="en-US" dirty="0"/>
              <a:t> 생성 기초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66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 </a:t>
            </a:r>
            <a:r>
              <a:rPr lang="ko-KR" altLang="en-US" dirty="0"/>
              <a:t>구조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클래스는 슈퍼클래스를 상속하고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만들어서 실제 기능들을 동작시킨다</a:t>
            </a:r>
            <a:r>
              <a:rPr lang="en-US" altLang="ko-KR" dirty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51920" y="4291629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4293096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4282298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82064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84951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84951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776067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785398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50447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상속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5041105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인스턴스화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5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방식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클래스명에</a:t>
            </a:r>
            <a:r>
              <a:rPr lang="ko-KR" altLang="en-US" dirty="0"/>
              <a:t> </a:t>
            </a:r>
            <a:r>
              <a:rPr lang="ko-KR" altLang="en-US" dirty="0" err="1"/>
              <a:t>파라미터에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변수값을</a:t>
            </a:r>
            <a:r>
              <a:rPr lang="ko-KR" altLang="en-US" dirty="0"/>
              <a:t> 정의해서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생성함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인스턴스</a:t>
            </a:r>
            <a:r>
              <a:rPr lang="ko-KR" altLang="en-US" dirty="0"/>
              <a:t> 생성시 생성자가 호출되어 처리됨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755576" y="3443199"/>
            <a:ext cx="3456384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클래스명</a:t>
            </a:r>
            <a:r>
              <a:rPr lang="en-US" altLang="ko-KR" dirty="0"/>
              <a:t>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변수값</a:t>
            </a:r>
            <a:r>
              <a:rPr lang="en-US" altLang="ko-KR" dirty="0"/>
              <a:t>,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변수값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08104" y="3443199"/>
            <a:ext cx="288032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변수값</a:t>
            </a:r>
            <a:r>
              <a:rPr lang="en-US" altLang="ko-KR" sz="1400" dirty="0"/>
              <a:t>,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변수값</a:t>
            </a:r>
            <a:r>
              <a:rPr lang="en-US" altLang="ko-KR" sz="1400" dirty="0"/>
              <a:t>) : </a:t>
            </a:r>
          </a:p>
          <a:p>
            <a:r>
              <a:rPr lang="en-US" altLang="ko-KR" sz="1400" dirty="0"/>
              <a:t>     self.</a:t>
            </a:r>
            <a:r>
              <a:rPr lang="ko-KR" altLang="en-US" sz="1400" dirty="0" err="1"/>
              <a:t>인스턴스</a:t>
            </a:r>
            <a:r>
              <a:rPr lang="ko-KR" altLang="en-US" sz="1400" dirty="0"/>
              <a:t> 변수 </a:t>
            </a:r>
            <a:r>
              <a:rPr lang="en-US" altLang="ko-KR" sz="1400" dirty="0"/>
              <a:t>= </a:t>
            </a:r>
            <a:r>
              <a:rPr lang="ko-KR" altLang="en-US" sz="1400" dirty="0" err="1"/>
              <a:t>인스턴스변수값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매칭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907704" y="4293096"/>
            <a:ext cx="2160240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 flipV="1">
            <a:off x="4067944" y="4667335"/>
            <a:ext cx="1440160" cy="21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1980" y="485156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호출시</a:t>
            </a:r>
            <a:r>
              <a:rPr lang="ko-KR" altLang="en-US" sz="1400" dirty="0"/>
              <a:t> 매칭됨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89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예시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 Class </a:t>
            </a:r>
            <a:r>
              <a:rPr lang="ko-KR" altLang="en-US" dirty="0"/>
              <a:t>키워드로 클래스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상속은 </a:t>
            </a:r>
            <a:r>
              <a:rPr lang="en-US" altLang="ko-KR" dirty="0"/>
              <a:t>class </a:t>
            </a:r>
            <a:r>
              <a:rPr lang="ko-KR" altLang="en-US" dirty="0"/>
              <a:t>키워드 다음</a:t>
            </a:r>
            <a:r>
              <a:rPr lang="en-US" altLang="ko-KR" dirty="0"/>
              <a:t>() </a:t>
            </a:r>
            <a:r>
              <a:rPr lang="ko-KR" altLang="en-US" dirty="0"/>
              <a:t>내에 상속할 클래스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생성은 </a:t>
            </a:r>
            <a:r>
              <a:rPr lang="ko-KR" altLang="en-US" dirty="0" err="1"/>
              <a:t>클래스명에</a:t>
            </a:r>
            <a:r>
              <a:rPr lang="ko-KR" altLang="en-US" dirty="0"/>
              <a:t> </a:t>
            </a:r>
            <a:r>
              <a:rPr lang="en-US" altLang="ko-KR" dirty="0"/>
              <a:t>()</a:t>
            </a:r>
            <a:r>
              <a:rPr lang="ko-KR" altLang="en-US" dirty="0"/>
              <a:t>연산자 사용</a:t>
            </a:r>
            <a:endParaRPr lang="en-US" altLang="ko-KR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851920" y="3603214"/>
            <a:ext cx="1440160" cy="1152128"/>
            <a:chOff x="5724128" y="3356992"/>
            <a:chExt cx="1800200" cy="1512168"/>
          </a:xfrm>
        </p:grpSpPr>
        <p:sp>
          <p:nvSpPr>
            <p:cNvPr id="10" name="직사각형 9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604681"/>
            <a:ext cx="1440160" cy="1152128"/>
            <a:chOff x="5724128" y="3356992"/>
            <a:chExt cx="1800200" cy="1512168"/>
          </a:xfrm>
        </p:grpSpPr>
        <p:sp>
          <p:nvSpPr>
            <p:cNvPr id="34" name="직사각형 33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588224" y="3593883"/>
            <a:ext cx="1440160" cy="1152128"/>
            <a:chOff x="5724128" y="3356992"/>
            <a:chExt cx="1800200" cy="1512168"/>
          </a:xfrm>
        </p:grpSpPr>
        <p:sp>
          <p:nvSpPr>
            <p:cNvPr id="38" name="직사각형 37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88224" y="313223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Super Class</a:t>
            </a:r>
            <a:endParaRPr lang="ko-KR" altLang="en-US" sz="14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3851920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Class</a:t>
            </a:r>
            <a:endParaRPr lang="ko-KR" altLang="en-US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1115616" y="31611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instance</a:t>
            </a:r>
            <a:endParaRPr lang="ko-KR" altLang="en-US" sz="1400" u="sng" dirty="0"/>
          </a:p>
        </p:txBody>
      </p:sp>
      <p:cxnSp>
        <p:nvCxnSpPr>
          <p:cNvPr id="28" name="꺾인 연결선 27"/>
          <p:cNvCxnSpPr>
            <a:stCxn id="30" idx="3"/>
            <a:endCxn id="40" idx="1"/>
          </p:cNvCxnSpPr>
          <p:nvPr/>
        </p:nvCxnSpPr>
        <p:spPr>
          <a:xfrm flipV="1">
            <a:off x="5292080" y="4087652"/>
            <a:ext cx="1296144" cy="9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0" idx="1"/>
            <a:endCxn id="35" idx="3"/>
          </p:cNvCxnSpPr>
          <p:nvPr/>
        </p:nvCxnSpPr>
        <p:spPr>
          <a:xfrm flipH="1">
            <a:off x="2555776" y="4096983"/>
            <a:ext cx="1296144" cy="14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08104" y="43563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상속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792" y="435269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인스턴스화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3131840" y="5085184"/>
            <a:ext cx="345638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class A(object):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(self):</a:t>
            </a:r>
          </a:p>
          <a:p>
            <a:r>
              <a:rPr lang="en-US" altLang="ko-KR" sz="1000" dirty="0"/>
              <a:t>        return </a:t>
            </a:r>
            <a:r>
              <a:rPr lang="en-US" altLang="ko-KR" sz="1000" dirty="0" err="1"/>
              <a:t>self.__class__.__name</a:t>
            </a:r>
            <a:r>
              <a:rPr lang="en-US" altLang="ko-KR" sz="1000" dirty="0"/>
              <a:t>__</a:t>
            </a:r>
          </a:p>
          <a:p>
            <a:endParaRPr lang="en-US" altLang="ko-KR" sz="1000" dirty="0"/>
          </a:p>
          <a:p>
            <a:r>
              <a:rPr lang="en-US" altLang="ko-KR" sz="1000" dirty="0"/>
              <a:t>a = A()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3203848" y="522920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32" idx="2"/>
          </p:cNvCxnSpPr>
          <p:nvPr/>
        </p:nvCxnSpPr>
        <p:spPr>
          <a:xfrm flipV="1">
            <a:off x="3437874" y="4755342"/>
            <a:ext cx="1134126" cy="4738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07904" y="5230620"/>
            <a:ext cx="46805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27" idx="3"/>
            <a:endCxn id="42" idx="2"/>
          </p:cNvCxnSpPr>
          <p:nvPr/>
        </p:nvCxnSpPr>
        <p:spPr>
          <a:xfrm flipV="1">
            <a:off x="4175956" y="4746011"/>
            <a:ext cx="3132348" cy="6286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87418" y="5877272"/>
            <a:ext cx="592494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36" idx="2"/>
          </p:cNvCxnSpPr>
          <p:nvPr/>
        </p:nvCxnSpPr>
        <p:spPr>
          <a:xfrm flipH="1" flipV="1">
            <a:off x="1835696" y="4756809"/>
            <a:ext cx="1368152" cy="12644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64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 Scope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3285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객체들간의 관계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상속 및 </a:t>
            </a:r>
            <a:r>
              <a:rPr lang="en-US" altLang="ko-KR" sz="2200" dirty="0">
                <a:latin typeface="+mn-ea"/>
              </a:rPr>
              <a:t>instance </a:t>
            </a:r>
            <a:r>
              <a:rPr lang="ko-KR" altLang="en-US" sz="2200" dirty="0">
                <a:latin typeface="+mn-ea"/>
              </a:rPr>
              <a:t>생성 등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에 따라 객체 멤버들에 대한 접근을 처리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검색 순서 </a:t>
            </a:r>
            <a:r>
              <a:rPr lang="en-US" altLang="ko-KR" sz="2200" dirty="0">
                <a:latin typeface="+mn-ea"/>
              </a:rPr>
              <a:t>: </a:t>
            </a:r>
            <a:r>
              <a:rPr lang="ko-KR" altLang="en-US" sz="2200" dirty="0" err="1">
                <a:latin typeface="+mn-ea"/>
              </a:rPr>
              <a:t>인스턴스</a:t>
            </a:r>
            <a:r>
              <a:rPr lang="en-US" altLang="ko-KR" sz="2200" dirty="0">
                <a:latin typeface="+mn-ea"/>
              </a:rPr>
              <a:t>&gt; </a:t>
            </a:r>
            <a:r>
              <a:rPr lang="ko-KR" altLang="en-US" sz="2200" dirty="0">
                <a:latin typeface="+mn-ea"/>
              </a:rPr>
              <a:t>클래스</a:t>
            </a:r>
            <a:r>
              <a:rPr lang="en-US" altLang="ko-KR" sz="2200" dirty="0">
                <a:latin typeface="+mn-ea"/>
              </a:rPr>
              <a:t>&gt; </a:t>
            </a:r>
            <a:r>
              <a:rPr lang="ko-KR" altLang="en-US" sz="2200" dirty="0">
                <a:latin typeface="+mn-ea"/>
              </a:rPr>
              <a:t>상속클래스</a:t>
            </a:r>
            <a:r>
              <a:rPr lang="en-US" altLang="ko-KR" sz="2200" dirty="0">
                <a:latin typeface="+mn-ea"/>
              </a:rPr>
              <a:t>&gt;</a:t>
            </a:r>
            <a:r>
              <a:rPr lang="en-US" altLang="ko-KR" sz="2200" dirty="0" err="1">
                <a:latin typeface="+mn-ea"/>
              </a:rPr>
              <a:t>builtin</a:t>
            </a:r>
            <a:r>
              <a:rPr lang="en-US" altLang="ko-KR" sz="2200" dirty="0">
                <a:latin typeface="+mn-ea"/>
              </a:rPr>
              <a:t> Class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상속이 많아지면 다양한 상위 멤버들을 접근하여 처리할 수 있다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200" dirty="0">
              <a:latin typeface="+mn-ea"/>
            </a:endParaRPr>
          </a:p>
          <a:p>
            <a:pPr lvl="1" fontAlgn="base"/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55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인스턴스를</a:t>
            </a:r>
            <a:r>
              <a:rPr lang="ko-KR" altLang="en-US" dirty="0"/>
              <a:t> 직접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인스턴스</a:t>
            </a:r>
            <a:r>
              <a:rPr lang="ko-KR" altLang="en-US" dirty="0"/>
              <a:t> 처리하는 </a:t>
            </a:r>
            <a:r>
              <a:rPr lang="en-US" altLang="ko-KR" dirty="0"/>
              <a:t>__call__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정의하면 </a:t>
            </a:r>
            <a:r>
              <a:rPr lang="ko-KR" altLang="en-US" dirty="0" err="1"/>
              <a:t>인스턴스</a:t>
            </a:r>
            <a:r>
              <a:rPr lang="ko-KR" altLang="en-US" dirty="0"/>
              <a:t> 객체도 호출이 가능함</a:t>
            </a:r>
            <a:endParaRPr lang="en-US" altLang="ko-KR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852936"/>
            <a:ext cx="3573358" cy="31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852937"/>
            <a:ext cx="3528392" cy="34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0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생성자</a:t>
            </a:r>
            <a:r>
              <a:rPr lang="ko-KR" altLang="en-US" dirty="0" smtClean="0"/>
              <a:t> 알아보기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30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클래스도 함수처럼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Class object</a:t>
            </a:r>
            <a:r>
              <a:rPr lang="ko-KR" altLang="en-US" sz="2800" dirty="0"/>
              <a:t>를 함수처럼 호출해서 </a:t>
            </a:r>
            <a:r>
              <a:rPr lang="en-US" altLang="ko-KR" sz="2800" dirty="0"/>
              <a:t>instance</a:t>
            </a:r>
            <a:r>
              <a:rPr lang="ko-KR" altLang="en-US" sz="2800" dirty="0"/>
              <a:t>를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6943725" cy="410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05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__new__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__new__ </a:t>
            </a:r>
            <a:r>
              <a:rPr lang="ko-KR" altLang="en-US" dirty="0"/>
              <a:t>연산자를 호출할 경우는 반드시 상위 </a:t>
            </a:r>
            <a:r>
              <a:rPr lang="en-US" altLang="ko-KR" dirty="0" err="1"/>
              <a:t>class.__new</a:t>
            </a:r>
            <a:r>
              <a:rPr lang="en-US" altLang="ko-KR" dirty="0"/>
              <a:t>__(Subtype)</a:t>
            </a:r>
            <a:r>
              <a:rPr lang="ko-KR" altLang="en-US" dirty="0"/>
              <a:t>으로 지정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576602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42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파이썬</a:t>
            </a:r>
            <a:r>
              <a:rPr lang="ko-KR" altLang="en-US" sz="2800" dirty="0"/>
              <a:t> 언어에서 객체를 만드는 타입을 </a:t>
            </a:r>
            <a:r>
              <a:rPr lang="en-US" altLang="ko-KR" sz="2800" dirty="0"/>
              <a:t>Class</a:t>
            </a:r>
            <a:r>
              <a:rPr lang="ko-KR" altLang="en-US" sz="2800" dirty="0"/>
              <a:t>로 생성해서 처리</a:t>
            </a:r>
            <a:endParaRPr lang="en-US" altLang="ko-KR" sz="2800" dirty="0"/>
          </a:p>
          <a:p>
            <a:r>
              <a:rPr lang="en-US" altLang="ko-KR" sz="2800" dirty="0"/>
              <a:t>Class</a:t>
            </a:r>
            <a:r>
              <a:rPr lang="ko-KR" altLang="en-US" sz="2800" dirty="0"/>
              <a:t>는 객체를 만드는 하나의 틀로 이용</a:t>
            </a:r>
            <a:endParaRPr lang="en-US" altLang="ko-KR" sz="2800" dirty="0"/>
          </a:p>
          <a:p>
            <a:r>
              <a:rPr lang="ko-KR" altLang="en-US" sz="2800" dirty="0"/>
              <a:t>자바 언어와의 차이점은 </a:t>
            </a:r>
            <a:r>
              <a:rPr lang="en-US" altLang="ko-KR" sz="2800" dirty="0"/>
              <a:t>Class</a:t>
            </a:r>
            <a:r>
              <a:rPr lang="ko-KR" altLang="en-US" sz="2800" dirty="0"/>
              <a:t>도 </a:t>
            </a:r>
            <a:r>
              <a:rPr lang="en-US" altLang="ko-KR" sz="2800" dirty="0"/>
              <a:t>Object</a:t>
            </a:r>
            <a:r>
              <a:rPr lang="ko-KR" altLang="en-US" sz="2800" dirty="0"/>
              <a:t>로 인식</a:t>
            </a:r>
            <a:endParaRPr lang="en-US" altLang="ko-KR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292080" y="4041068"/>
            <a:ext cx="2808312" cy="1908212"/>
            <a:chOff x="1547664" y="3897052"/>
            <a:chExt cx="5184576" cy="1908212"/>
          </a:xfrm>
        </p:grpSpPr>
        <p:sp>
          <p:nvSpPr>
            <p:cNvPr id="16" name="직사각형 15"/>
            <p:cNvSpPr/>
            <p:nvPr/>
          </p:nvSpPr>
          <p:spPr>
            <a:xfrm>
              <a:off x="1547664" y="4041068"/>
              <a:ext cx="1440160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Class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20072" y="3897052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Object 1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20072" y="4562072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Object 1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220072" y="530120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Object 1</a:t>
              </a:r>
              <a:endParaRPr lang="ko-KR" altLang="en-US" sz="1200" dirty="0"/>
            </a:p>
          </p:txBody>
        </p:sp>
        <p:cxnSp>
          <p:nvCxnSpPr>
            <p:cNvPr id="21" name="직선 화살표 연결선 20"/>
            <p:cNvCxnSpPr>
              <a:stCxn id="16" idx="3"/>
              <a:endCxn id="18" idx="1"/>
            </p:cNvCxnSpPr>
            <p:nvPr/>
          </p:nvCxnSpPr>
          <p:spPr>
            <a:xfrm flipV="1">
              <a:off x="2987824" y="4149080"/>
              <a:ext cx="2232248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6" idx="3"/>
              <a:endCxn id="24" idx="1"/>
            </p:cNvCxnSpPr>
            <p:nvPr/>
          </p:nvCxnSpPr>
          <p:spPr>
            <a:xfrm flipV="1">
              <a:off x="2987824" y="4814100"/>
              <a:ext cx="2232248" cy="55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6" idx="3"/>
              <a:endCxn id="26" idx="1"/>
            </p:cNvCxnSpPr>
            <p:nvPr/>
          </p:nvCxnSpPr>
          <p:spPr>
            <a:xfrm>
              <a:off x="2987824" y="4869160"/>
              <a:ext cx="2232248" cy="684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51083" y="4041068"/>
              <a:ext cx="1800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instance</a:t>
              </a:r>
              <a:endParaRPr lang="ko-KR" altLang="en-US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899592" y="3645024"/>
            <a:ext cx="370841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ko-KR" altLang="en-US" sz="1200" dirty="0"/>
              <a:t> 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</a:p>
          <a:p>
            <a:r>
              <a:rPr lang="en-US" altLang="ko-KR" sz="1200" dirty="0"/>
              <a:t> 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2&gt; </a:t>
            </a:r>
          </a:p>
          <a:p>
            <a:r>
              <a:rPr lang="en-US" altLang="ko-KR" sz="1200" dirty="0"/>
              <a:t>    ... 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인스턴스함수</a:t>
            </a:r>
            <a:r>
              <a:rPr lang="en-US" altLang="ko-KR" sz="1200" dirty="0"/>
              <a:t>1(self[,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</a:p>
          <a:p>
            <a:r>
              <a:rPr lang="en-US" altLang="ko-KR" sz="1200" dirty="0"/>
              <a:t> 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2&gt;</a:t>
            </a:r>
          </a:p>
          <a:p>
            <a:r>
              <a:rPr lang="en-US" altLang="ko-KR" sz="1200" dirty="0"/>
              <a:t>         ...</a:t>
            </a:r>
          </a:p>
          <a:p>
            <a:r>
              <a:rPr lang="en-US" altLang="ko-KR" sz="1200" dirty="0"/>
              <a:t>    @</a:t>
            </a:r>
            <a:r>
              <a:rPr lang="en-US" altLang="ko-KR" sz="1200" dirty="0" err="1"/>
              <a:t>classmethod</a:t>
            </a:r>
            <a:r>
              <a:rPr lang="en-US" altLang="ko-KR" sz="1200" dirty="0"/>
              <a:t> 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ko-KR" altLang="en-US" sz="1200" dirty="0"/>
              <a:t> 클래스함수</a:t>
            </a:r>
            <a:r>
              <a:rPr lang="en-US" altLang="ko-KR" sz="1200" dirty="0"/>
              <a:t>2(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</a:p>
          <a:p>
            <a:r>
              <a:rPr lang="en-US" altLang="ko-KR" sz="1200" dirty="0"/>
              <a:t>         ... </a:t>
            </a:r>
          </a:p>
          <a:p>
            <a:r>
              <a:rPr lang="en-US" altLang="ko-KR" sz="1200" dirty="0"/>
              <a:t>    ...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0840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클래스에서 객체 생성하기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3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__new__ : </a:t>
            </a:r>
            <a:r>
              <a:rPr lang="ko-KR" altLang="en-US" dirty="0" err="1"/>
              <a:t>인스턴스</a:t>
            </a:r>
            <a:r>
              <a:rPr lang="ko-KR" altLang="en-US" dirty="0"/>
              <a:t> 생성 막기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__new__</a:t>
            </a:r>
            <a:r>
              <a:rPr lang="ko-KR" altLang="en-US" sz="2800" dirty="0"/>
              <a:t>를 구현해서 </a:t>
            </a:r>
            <a:r>
              <a:rPr lang="en-US" altLang="ko-KR" sz="2800" dirty="0"/>
              <a:t>class</a:t>
            </a:r>
            <a:r>
              <a:rPr lang="ko-KR" altLang="en-US" sz="2800" dirty="0"/>
              <a:t> 참조를 </a:t>
            </a:r>
            <a:r>
              <a:rPr lang="en-US" altLang="ko-KR" sz="2800" dirty="0"/>
              <a:t>return</a:t>
            </a:r>
            <a:r>
              <a:rPr lang="ko-KR" altLang="en-US" sz="2800" dirty="0"/>
              <a:t>하면 </a:t>
            </a:r>
            <a:r>
              <a:rPr lang="ko-KR" altLang="en-US" sz="2800" dirty="0" err="1"/>
              <a:t>인스턴스가</a:t>
            </a:r>
            <a:r>
              <a:rPr lang="ko-KR" altLang="en-US" sz="2800" dirty="0"/>
              <a:t> 만들어지지 않아 항상 </a:t>
            </a:r>
            <a:r>
              <a:rPr lang="en-US" altLang="ko-KR" sz="2800" dirty="0"/>
              <a:t>class object</a:t>
            </a:r>
            <a:r>
              <a:rPr lang="ko-KR" altLang="en-US" sz="2800" dirty="0"/>
              <a:t>만 처리 됨</a:t>
            </a:r>
            <a:endParaRPr lang="en-US" altLang="ko-KR" sz="2800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328592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66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__new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처리 기준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__new__ </a:t>
            </a:r>
            <a:r>
              <a:rPr lang="ko-KR" altLang="en-US" dirty="0" err="1"/>
              <a:t>메소드에도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과 동일한 </a:t>
            </a:r>
            <a:r>
              <a:rPr lang="ko-KR" altLang="en-US" dirty="0" err="1"/>
              <a:t>파라미터</a:t>
            </a:r>
            <a:r>
              <a:rPr lang="ko-KR" altLang="en-US" dirty="0"/>
              <a:t> 구조이므로 전부 </a:t>
            </a:r>
            <a:r>
              <a:rPr lang="ko-KR" altLang="en-US" dirty="0" err="1"/>
              <a:t>세팅해야</a:t>
            </a:r>
            <a:r>
              <a:rPr lang="ko-KR" altLang="en-US" dirty="0"/>
              <a:t> 함</a:t>
            </a:r>
            <a:r>
              <a:rPr lang="en-US" altLang="ko-KR" dirty="0"/>
              <a:t>. </a:t>
            </a:r>
            <a:endParaRPr lang="en-US" altLang="ko-KR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3816424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4883"/>
            <a:ext cx="367240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678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초기화 알아보기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50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명으로 호출할 경우 인자를 받아 </a:t>
            </a:r>
            <a:r>
              <a:rPr lang="ko-KR" altLang="en-US" dirty="0" err="1"/>
              <a:t>인스턴스를</a:t>
            </a:r>
            <a:r>
              <a:rPr lang="ko-KR" altLang="en-US" dirty="0"/>
              <a:t> 초기화</a:t>
            </a:r>
            <a:endParaRPr lang="en-US" altLang="ko-KR" sz="1800" dirty="0"/>
          </a:p>
        </p:txBody>
      </p:sp>
      <p:sp>
        <p:nvSpPr>
          <p:cNvPr id="3" name="직사각형 2"/>
          <p:cNvSpPr/>
          <p:nvPr/>
        </p:nvSpPr>
        <p:spPr>
          <a:xfrm>
            <a:off x="2339752" y="3429000"/>
            <a:ext cx="4104456" cy="11161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obj</a:t>
            </a:r>
            <a:r>
              <a:rPr lang="en-US" altLang="ko-KR" dirty="0">
                <a:solidFill>
                  <a:schemeClr val="tx1"/>
                </a:solidFill>
              </a:rPr>
              <a:t> = Class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인자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5085184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class </a:t>
            </a:r>
            <a:r>
              <a:rPr lang="en-US" altLang="ko-KR" dirty="0" err="1"/>
              <a:t>Class</a:t>
            </a:r>
            <a:r>
              <a:rPr lang="ko-KR" altLang="en-US" dirty="0"/>
              <a:t>명</a:t>
            </a:r>
            <a:r>
              <a:rPr lang="en-US" altLang="ko-KR" dirty="0"/>
              <a:t>(</a:t>
            </a:r>
            <a:r>
              <a:rPr lang="ko-KR" altLang="en-US" dirty="0"/>
              <a:t>상속 </a:t>
            </a:r>
            <a:r>
              <a:rPr lang="en-US" altLang="ko-KR" dirty="0"/>
              <a:t>Class</a:t>
            </a:r>
            <a:r>
              <a:rPr lang="ko-KR" altLang="en-US" dirty="0"/>
              <a:t>명</a:t>
            </a:r>
            <a:r>
              <a:rPr lang="en-US" altLang="ko-KR" dirty="0"/>
              <a:t>) :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ko-KR" altLang="en-US" dirty="0"/>
              <a:t>인자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         self.</a:t>
            </a:r>
            <a:r>
              <a:rPr lang="ko-KR" altLang="en-US" dirty="0"/>
              <a:t>인자 </a:t>
            </a:r>
            <a:r>
              <a:rPr lang="en-US" altLang="ko-KR" dirty="0"/>
              <a:t>= </a:t>
            </a:r>
            <a:r>
              <a:rPr lang="ko-KR" altLang="en-US" dirty="0"/>
              <a:t>인자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39752" y="5517232"/>
            <a:ext cx="3240360" cy="792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 rot="5400000" flipH="1" flipV="1">
            <a:off x="3491880" y="4617132"/>
            <a:ext cx="1368152" cy="43204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29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i="1" dirty="0"/>
              <a:t>Explicit is better than implicit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class</a:t>
            </a:r>
            <a:r>
              <a:rPr lang="ko-KR" altLang="en-US" dirty="0"/>
              <a:t> 내에 명확히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 err="1"/>
              <a:t>메소드</a:t>
            </a:r>
            <a:r>
              <a:rPr lang="ko-KR" altLang="en-US" dirty="0"/>
              <a:t> 정의해서 초기화하는 것이 </a:t>
            </a:r>
            <a:r>
              <a:rPr lang="ko-KR" altLang="en-US" dirty="0" err="1"/>
              <a:t>파이써닉한</a:t>
            </a:r>
            <a:r>
              <a:rPr lang="ko-KR" altLang="en-US" dirty="0"/>
              <a:t> 코딩</a:t>
            </a:r>
            <a:endParaRPr lang="en-US" altLang="ko-KR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3276600" cy="218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000"/>
            <a:ext cx="3486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989737" y="4202707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89737" y="4797152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__</a:t>
            </a:r>
            <a:r>
              <a:rPr lang="en-US" altLang="ko-KR" sz="1400" b="1" dirty="0" err="1"/>
              <a:t>init</a:t>
            </a:r>
            <a:r>
              <a:rPr lang="en-US" altLang="ko-KR" sz="1400" b="1" dirty="0"/>
              <a:t>__      </a:t>
            </a:r>
            <a:r>
              <a:rPr lang="ko-KR" altLang="en-US" sz="1400" b="1" dirty="0" err="1"/>
              <a:t>메소드로</a:t>
            </a:r>
            <a:r>
              <a:rPr lang="ko-KR" altLang="en-US" sz="1400" b="1" dirty="0"/>
              <a:t>     수정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70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생성자를</a:t>
            </a:r>
            <a:r>
              <a:rPr lang="ko-KR" altLang="en-US" dirty="0"/>
              <a:t> 함수로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매개변수가 유사한 클래스를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생성한다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5184576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525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생성자를</a:t>
            </a:r>
            <a:r>
              <a:rPr lang="ko-KR" altLang="en-US" dirty="0"/>
              <a:t> 함수로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함수를 지정해서 매개변수에 맞도록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생성하도록 조정한다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58007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95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smtClean="0"/>
              <a:t>없이 초기화하기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558533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__</a:t>
            </a:r>
            <a:r>
              <a:rPr lang="en-US" altLang="ko-KR" sz="2800" dirty="0" err="1" smtClean="0"/>
              <a:t>init</a:t>
            </a:r>
            <a:r>
              <a:rPr lang="en-US" altLang="ko-KR" sz="2800" dirty="0" smtClean="0"/>
              <a:t>__ </a:t>
            </a:r>
            <a:r>
              <a:rPr lang="ko-KR" altLang="en-US" sz="2800" dirty="0"/>
              <a:t>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없이도 실제 </a:t>
            </a:r>
            <a:r>
              <a:rPr lang="ko-KR" altLang="en-US" sz="2800" dirty="0" err="1" smtClean="0"/>
              <a:t>인스턴스에</a:t>
            </a:r>
            <a:r>
              <a:rPr lang="ko-KR" altLang="en-US" sz="2800" dirty="0" smtClean="0"/>
              <a:t> 속성을 추가할 수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904656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665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Mutable/immutable </a:t>
            </a:r>
            <a:r>
              <a:rPr lang="ko-KR" altLang="en-US" dirty="0"/>
              <a:t>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17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tuple vs. list </a:t>
            </a:r>
            <a:r>
              <a:rPr lang="ko-KR" altLang="en-US" dirty="0"/>
              <a:t>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불변일 경우 생성에서 초기화까지 가변일 경우는 생성 후에  </a:t>
            </a:r>
            <a:r>
              <a:rPr lang="ko-KR" altLang="en-US" dirty="0" err="1"/>
              <a:t>인스턴스에</a:t>
            </a:r>
            <a:r>
              <a:rPr lang="ko-KR" altLang="en-US" dirty="0"/>
              <a:t> 대한 초기화 처리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4006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2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Notation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91632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언어에서 객체를 만드는 타입을 </a:t>
            </a:r>
            <a:r>
              <a:rPr lang="en-US" altLang="ko-KR" dirty="0"/>
              <a:t>Class</a:t>
            </a:r>
            <a:r>
              <a:rPr lang="ko-KR" altLang="en-US" dirty="0"/>
              <a:t>를 정의하여 사용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436096" y="3741707"/>
            <a:ext cx="2808312" cy="1832644"/>
            <a:chOff x="5724128" y="3356992"/>
            <a:chExt cx="1800200" cy="1512168"/>
          </a:xfrm>
        </p:grpSpPr>
        <p:sp>
          <p:nvSpPr>
            <p:cNvPr id="17" name="직사각형 16"/>
            <p:cNvSpPr/>
            <p:nvPr/>
          </p:nvSpPr>
          <p:spPr>
            <a:xfrm>
              <a:off x="5724128" y="3356992"/>
              <a:ext cx="1800200" cy="36004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클래스 명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24128" y="3717032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변수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24128" y="4293096"/>
              <a:ext cx="1800200" cy="57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메소드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99592" y="2791961"/>
            <a:ext cx="3708412" cy="373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1" dirty="0"/>
          </a:p>
          <a:p>
            <a:r>
              <a:rPr lang="en-US" altLang="ko-KR" sz="1200" b="1" dirty="0"/>
              <a:t>class</a:t>
            </a:r>
            <a:r>
              <a:rPr lang="ko-KR" altLang="en-US" sz="1200" dirty="0"/>
              <a:t> 클래스이름</a:t>
            </a:r>
            <a:r>
              <a:rPr lang="en-US" altLang="ko-KR" sz="1200" dirty="0"/>
              <a:t>[(</a:t>
            </a:r>
            <a:r>
              <a:rPr lang="ko-KR" altLang="en-US" sz="1200" dirty="0"/>
              <a:t>상속 </a:t>
            </a:r>
            <a:r>
              <a:rPr lang="ko-KR" altLang="en-US" sz="1200" dirty="0" err="1"/>
              <a:t>클래스명</a:t>
            </a:r>
            <a:r>
              <a:rPr lang="en-US" altLang="ko-KR" sz="1200" dirty="0"/>
              <a:t>)]: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&lt;</a:t>
            </a:r>
            <a:r>
              <a:rPr lang="ko-KR" altLang="en-US" sz="1200" dirty="0"/>
              <a:t>클래스 변수 </a:t>
            </a:r>
            <a:r>
              <a:rPr lang="en-US" altLang="ko-KR" sz="1200" dirty="0"/>
              <a:t>2&gt; </a:t>
            </a:r>
          </a:p>
          <a:p>
            <a:r>
              <a:rPr lang="en-US" altLang="ko-KR" sz="1200" dirty="0"/>
              <a:t>    ... 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인스턴스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(self[,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 </a:t>
            </a:r>
          </a:p>
          <a:p>
            <a:r>
              <a:rPr lang="en-US" altLang="ko-KR" sz="1200" dirty="0"/>
              <a:t> 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    &lt;</a:t>
            </a:r>
            <a:r>
              <a:rPr lang="ko-KR" altLang="en-US" sz="1200" dirty="0"/>
              <a:t>수행할 문장 </a:t>
            </a:r>
            <a:r>
              <a:rPr lang="en-US" altLang="ko-KR" sz="1200" dirty="0"/>
              <a:t>2&gt;</a:t>
            </a:r>
          </a:p>
          <a:p>
            <a:r>
              <a:rPr lang="en-US" altLang="ko-KR" sz="1200" dirty="0"/>
              <a:t>         ... 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클래스메소드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</a:p>
          <a:p>
            <a:r>
              <a:rPr lang="en-US" altLang="ko-KR" sz="1200" dirty="0"/>
              <a:t>         ... 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정적메소드</a:t>
            </a:r>
            <a:r>
              <a:rPr lang="en-US" altLang="ko-KR" sz="1200" dirty="0"/>
              <a:t>([, </a:t>
            </a:r>
            <a:r>
              <a:rPr lang="ko-KR" altLang="en-US" sz="1200" dirty="0"/>
              <a:t>인수</a:t>
            </a:r>
            <a:r>
              <a:rPr lang="en-US" altLang="ko-KR" sz="1200" dirty="0"/>
              <a:t>1, </a:t>
            </a:r>
            <a:r>
              <a:rPr lang="ko-KR" altLang="en-US" sz="1200" dirty="0"/>
              <a:t>인수</a:t>
            </a:r>
            <a:r>
              <a:rPr lang="en-US" altLang="ko-KR" sz="1200" dirty="0"/>
              <a:t>2,,,]):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1&gt; </a:t>
            </a:r>
          </a:p>
          <a:p>
            <a:r>
              <a:rPr lang="en-US" altLang="ko-KR" sz="1200" dirty="0"/>
              <a:t>         &lt;</a:t>
            </a:r>
            <a:r>
              <a:rPr lang="ko-KR" altLang="en-US" sz="1200" dirty="0"/>
              <a:t>수행할 문장</a:t>
            </a:r>
            <a:r>
              <a:rPr lang="en-US" altLang="ko-KR" sz="1200" dirty="0"/>
              <a:t>2&gt; </a:t>
            </a:r>
          </a:p>
          <a:p>
            <a:r>
              <a:rPr lang="en-US" altLang="ko-KR" sz="1200" dirty="0"/>
              <a:t>    ...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043608" y="3573016"/>
            <a:ext cx="259228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19" idx="1"/>
          </p:cNvCxnSpPr>
          <p:nvPr/>
        </p:nvCxnSpPr>
        <p:spPr>
          <a:xfrm>
            <a:off x="3635896" y="3789040"/>
            <a:ext cx="1800200" cy="738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020281" y="3068960"/>
            <a:ext cx="2592288" cy="3528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33" idx="3"/>
            <a:endCxn id="17" idx="1"/>
          </p:cNvCxnSpPr>
          <p:nvPr/>
        </p:nvCxnSpPr>
        <p:spPr>
          <a:xfrm>
            <a:off x="3612569" y="3245360"/>
            <a:ext cx="1823527" cy="7145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58071" y="4266094"/>
            <a:ext cx="2592288" cy="21152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34" idx="3"/>
            <a:endCxn id="20" idx="1"/>
          </p:cNvCxnSpPr>
          <p:nvPr/>
        </p:nvCxnSpPr>
        <p:spPr>
          <a:xfrm flipV="1">
            <a:off x="3650359" y="5225276"/>
            <a:ext cx="1785737" cy="984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48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사용자 정의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사용자 정의 클래스를 만들고 생성한 후에 초기값 </a:t>
            </a:r>
            <a:r>
              <a:rPr lang="ko-KR" altLang="en-US" dirty="0" err="1"/>
              <a:t>세팅하는</a:t>
            </a:r>
            <a:r>
              <a:rPr lang="ko-KR" altLang="en-US" dirty="0"/>
              <a:t> 처리 </a:t>
            </a: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583264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89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소멸자</a:t>
            </a:r>
            <a:r>
              <a:rPr lang="ko-KR" altLang="en-US" dirty="0" smtClean="0"/>
              <a:t> 알아보기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89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__del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class </a:t>
            </a:r>
            <a:r>
              <a:rPr lang="ko-KR" altLang="en-US" dirty="0"/>
              <a:t>정의해서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en-US" altLang="ko-KR" dirty="0"/>
              <a:t>__del__</a:t>
            </a:r>
            <a:r>
              <a:rPr lang="ko-KR" altLang="en-US" dirty="0"/>
              <a:t>를 지정해서 </a:t>
            </a:r>
            <a:r>
              <a:rPr lang="ko-KR" altLang="en-US" dirty="0" err="1"/>
              <a:t>인스턴스를</a:t>
            </a:r>
            <a:r>
              <a:rPr lang="ko-KR" altLang="en-US" dirty="0"/>
              <a:t> 삭제함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41243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2420888"/>
            <a:ext cx="3816424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396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__slots__ </a:t>
            </a:r>
            <a:r>
              <a:rPr lang="ko-KR" altLang="en-US" dirty="0"/>
              <a:t>이해하기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63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__slots__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>
                <a:latin typeface="+mn-ea"/>
              </a:rPr>
              <a:t> __slots__</a:t>
            </a:r>
            <a:r>
              <a:rPr lang="ko-KR" altLang="en-US" sz="2800" dirty="0">
                <a:latin typeface="+mn-ea"/>
              </a:rPr>
              <a:t>을 사용할 경우 </a:t>
            </a:r>
            <a:r>
              <a:rPr lang="en-US" altLang="ko-KR" sz="2800" dirty="0">
                <a:latin typeface="+mn-ea"/>
              </a:rPr>
              <a:t>__</a:t>
            </a:r>
            <a:r>
              <a:rPr lang="en-US" altLang="ko-KR" sz="2800" dirty="0" err="1">
                <a:latin typeface="+mn-ea"/>
              </a:rPr>
              <a:t>dict</a:t>
            </a:r>
            <a:r>
              <a:rPr lang="ko-KR" altLang="en-US" sz="2800" dirty="0">
                <a:latin typeface="+mn-ea"/>
              </a:rPr>
              <a:t>으로 구성한 경우보다 실제 객체들이 적게 발생함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대신에 대량으로 생성되는 객체의 메모리 절약을 위한 경우에만 사용하는 것을 권고함</a:t>
            </a:r>
            <a:endParaRPr lang="en-US" altLang="ko-KR" sz="28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sz="28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비교 검증한 사례 </a:t>
            </a:r>
            <a:r>
              <a:rPr lang="en-US" altLang="ko-KR" sz="2800" dirty="0">
                <a:latin typeface="+mn-ea"/>
              </a:rPr>
              <a:t>: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rgbClr val="0070C0"/>
                </a:solidFill>
                <a:latin typeface="+mn-ea"/>
              </a:rPr>
              <a:t>http://dev.svetlyak.ru/using-slots-for-optimisation-in-python-en/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446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__slots__</a:t>
            </a:r>
            <a:r>
              <a:rPr lang="ko-KR" altLang="en-US" dirty="0"/>
              <a:t> </a:t>
            </a:r>
            <a:r>
              <a:rPr lang="en-US" altLang="ko-KR" dirty="0"/>
              <a:t>: tuple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>
                <a:latin typeface="+mn-ea"/>
              </a:rPr>
              <a:t> __slots__</a:t>
            </a:r>
            <a:r>
              <a:rPr lang="ko-KR" altLang="en-US" sz="2800" dirty="0">
                <a:latin typeface="+mn-ea"/>
              </a:rPr>
              <a:t>은 </a:t>
            </a:r>
            <a:r>
              <a:rPr lang="en-US" altLang="ko-KR" sz="2800" dirty="0">
                <a:latin typeface="+mn-ea"/>
              </a:rPr>
              <a:t>tuple</a:t>
            </a:r>
            <a:r>
              <a:rPr lang="ko-KR" altLang="en-US" sz="2800" dirty="0">
                <a:latin typeface="+mn-ea"/>
              </a:rPr>
              <a:t>로 보관해서 </a:t>
            </a:r>
            <a:r>
              <a:rPr lang="ko-KR" altLang="en-US" sz="2800" dirty="0" err="1">
                <a:latin typeface="+mn-ea"/>
              </a:rPr>
              <a:t>인스턴스를</a:t>
            </a:r>
            <a:r>
              <a:rPr lang="ko-KR" altLang="en-US" sz="2800" dirty="0">
                <a:latin typeface="+mn-ea"/>
              </a:rPr>
              <a:t> 생성한다</a:t>
            </a:r>
            <a:r>
              <a:rPr lang="en-US" altLang="ko-KR" sz="2800" dirty="0">
                <a:latin typeface="+mn-ea"/>
              </a:rPr>
              <a:t>.  </a:t>
            </a:r>
            <a:r>
              <a:rPr lang="ko-KR" altLang="en-US" sz="2800" dirty="0" err="1">
                <a:latin typeface="+mn-ea"/>
              </a:rPr>
              <a:t>인스턴스에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__</a:t>
            </a:r>
            <a:r>
              <a:rPr lang="en-US" altLang="ko-KR" sz="2800" dirty="0" err="1">
                <a:latin typeface="+mn-ea"/>
              </a:rPr>
              <a:t>dict</a:t>
            </a:r>
            <a:r>
              <a:rPr lang="en-US" altLang="ko-KR" sz="2800" dirty="0">
                <a:latin typeface="+mn-ea"/>
              </a:rPr>
              <a:t>__ </a:t>
            </a:r>
            <a:r>
              <a:rPr lang="ko-KR" altLang="en-US" sz="2800" dirty="0">
                <a:latin typeface="+mn-ea"/>
              </a:rPr>
              <a:t>가 사라짐 </a:t>
            </a:r>
            <a:endParaRPr lang="en-US" altLang="ko-KR" sz="2800" dirty="0">
              <a:latin typeface="+mn-ea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4968552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648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__slots__: list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>
                <a:latin typeface="+mn-ea"/>
              </a:rPr>
              <a:t> __slots__</a:t>
            </a:r>
            <a:r>
              <a:rPr lang="ko-KR" altLang="en-US" sz="2800" dirty="0">
                <a:latin typeface="+mn-ea"/>
              </a:rPr>
              <a:t>으로 </a:t>
            </a:r>
            <a:r>
              <a:rPr lang="ko-KR" altLang="en-US" sz="2800" dirty="0" err="1">
                <a:latin typeface="+mn-ea"/>
              </a:rPr>
              <a:t>인스턴스</a:t>
            </a:r>
            <a:r>
              <a:rPr lang="ko-KR" altLang="en-US" sz="2800" dirty="0">
                <a:latin typeface="+mn-ea"/>
              </a:rPr>
              <a:t> 생성 변수를 제약해서 사용하기 </a:t>
            </a:r>
            <a:endParaRPr lang="en-US" altLang="ko-KR" sz="2800" dirty="0"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5976664" cy="346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97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__slots__: runtime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>
                <a:latin typeface="+mn-ea"/>
              </a:rPr>
              <a:t>  </a:t>
            </a:r>
            <a:r>
              <a:rPr lang="ko-KR" altLang="en-US" sz="2800" dirty="0" err="1">
                <a:latin typeface="+mn-ea"/>
              </a:rPr>
              <a:t>인스턴스에</a:t>
            </a:r>
            <a:r>
              <a:rPr lang="ko-KR" altLang="en-US" sz="2800" dirty="0">
                <a:latin typeface="+mn-ea"/>
              </a:rPr>
              <a:t> 실시간으로 추가 시에도 에러가 발생함 </a:t>
            </a:r>
            <a:endParaRPr lang="en-US" altLang="ko-KR" sz="2800" dirty="0">
              <a:latin typeface="+mn-ea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6624736" cy="402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101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__slots__: </a:t>
            </a:r>
            <a:r>
              <a:rPr lang="ko-KR" altLang="en-US" dirty="0"/>
              <a:t>생성시 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>
                <a:latin typeface="+mn-ea"/>
              </a:rPr>
              <a:t> __slots__</a:t>
            </a:r>
            <a:r>
              <a:rPr lang="ko-KR" altLang="en-US" sz="2800" dirty="0">
                <a:latin typeface="+mn-ea"/>
              </a:rPr>
              <a:t>으로 </a:t>
            </a:r>
            <a:r>
              <a:rPr lang="ko-KR" altLang="en-US" sz="2800" dirty="0" err="1">
                <a:latin typeface="+mn-ea"/>
              </a:rPr>
              <a:t>인스턴스</a:t>
            </a:r>
            <a:r>
              <a:rPr lang="ko-KR" altLang="en-US" sz="2800" dirty="0">
                <a:latin typeface="+mn-ea"/>
              </a:rPr>
              <a:t> 생성 변수를 제약하므로 없는 것을 생성시 </a:t>
            </a:r>
            <a:r>
              <a:rPr lang="ko-KR" altLang="en-US" sz="2800" dirty="0" err="1">
                <a:latin typeface="+mn-ea"/>
              </a:rPr>
              <a:t>에러처리됨</a:t>
            </a:r>
            <a:endParaRPr lang="en-US" altLang="ko-KR" sz="2800" dirty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5848350" cy="322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23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__slots__</a:t>
            </a:r>
            <a:r>
              <a:rPr lang="ko-KR" altLang="en-US" dirty="0"/>
              <a:t> </a:t>
            </a:r>
            <a:r>
              <a:rPr lang="en-US" altLang="ko-KR" dirty="0"/>
              <a:t>: __</a:t>
            </a:r>
            <a:r>
              <a:rPr lang="en-US" altLang="ko-KR" dirty="0" err="1"/>
              <a:t>dict</a:t>
            </a:r>
            <a:r>
              <a:rPr lang="en-US" altLang="ko-KR" dirty="0"/>
              <a:t>__</a:t>
            </a:r>
            <a:r>
              <a:rPr lang="ko-KR" altLang="en-US" dirty="0"/>
              <a:t>가 </a:t>
            </a:r>
            <a:r>
              <a:rPr lang="ko-KR" altLang="en-US" dirty="0" err="1"/>
              <a:t>미생성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>
                <a:latin typeface="+mn-ea"/>
              </a:rPr>
              <a:t> __slots__</a:t>
            </a:r>
            <a:r>
              <a:rPr lang="ko-KR" altLang="en-US" sz="2800" dirty="0">
                <a:latin typeface="+mn-ea"/>
              </a:rPr>
              <a:t>으로 </a:t>
            </a:r>
            <a:r>
              <a:rPr lang="ko-KR" altLang="en-US" sz="2800" dirty="0" err="1">
                <a:latin typeface="+mn-ea"/>
              </a:rPr>
              <a:t>인스턴스</a:t>
            </a:r>
            <a:r>
              <a:rPr lang="ko-KR" altLang="en-US" sz="2800" dirty="0">
                <a:latin typeface="+mn-ea"/>
              </a:rPr>
              <a:t> 생성하면 </a:t>
            </a:r>
            <a:r>
              <a:rPr lang="en-US" altLang="ko-KR" sz="2800" dirty="0">
                <a:latin typeface="+mn-ea"/>
              </a:rPr>
              <a:t>__</a:t>
            </a:r>
            <a:r>
              <a:rPr lang="en-US" altLang="ko-KR" sz="2800" dirty="0" err="1">
                <a:latin typeface="+mn-ea"/>
              </a:rPr>
              <a:t>dict</a:t>
            </a:r>
            <a:r>
              <a:rPr lang="en-US" altLang="ko-KR" sz="2800" dirty="0">
                <a:latin typeface="+mn-ea"/>
              </a:rPr>
              <a:t>__</a:t>
            </a:r>
            <a:r>
              <a:rPr lang="ko-KR" altLang="en-US" sz="2800" dirty="0">
                <a:latin typeface="+mn-ea"/>
              </a:rPr>
              <a:t>가 제외되고 </a:t>
            </a:r>
            <a:r>
              <a:rPr lang="en-US" altLang="ko-KR" sz="2800" dirty="0">
                <a:latin typeface="+mn-ea"/>
              </a:rPr>
              <a:t>__slots__</a:t>
            </a:r>
            <a:r>
              <a:rPr lang="ko-KR" altLang="en-US" sz="2800" dirty="0">
                <a:latin typeface="+mn-ea"/>
              </a:rPr>
              <a:t>에 </a:t>
            </a:r>
            <a:r>
              <a:rPr lang="ko-KR" altLang="en-US" sz="2800" dirty="0" err="1">
                <a:latin typeface="+mn-ea"/>
              </a:rPr>
              <a:t>인스턴스</a:t>
            </a:r>
            <a:r>
              <a:rPr lang="ko-KR" altLang="en-US" sz="2800" dirty="0">
                <a:latin typeface="+mn-ea"/>
              </a:rPr>
              <a:t> 정보를 관리 </a:t>
            </a:r>
            <a:endParaRPr lang="en-US" altLang="ko-KR" sz="2800" dirty="0">
              <a:latin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96952"/>
            <a:ext cx="5791200" cy="35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3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Old/New </a:t>
            </a:r>
            <a:r>
              <a:rPr lang="en-US" altLang="ko-KR" dirty="0"/>
              <a:t>style class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630541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Object</a:t>
            </a:r>
            <a:r>
              <a:rPr lang="ko-KR" altLang="en-US" sz="2800" dirty="0"/>
              <a:t>를 상속하여 명확히 클래스들이 표시됨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" y="2708920"/>
            <a:ext cx="380238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7225" cy="429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6961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 __slots__</a:t>
            </a:r>
            <a:r>
              <a:rPr lang="ko-KR" altLang="en-US" dirty="0"/>
              <a:t> </a:t>
            </a:r>
            <a:r>
              <a:rPr lang="en-US" altLang="ko-KR" dirty="0"/>
              <a:t>: __</a:t>
            </a:r>
            <a:r>
              <a:rPr lang="en-US" altLang="ko-KR" dirty="0" err="1"/>
              <a:t>dict</a:t>
            </a:r>
            <a:r>
              <a:rPr lang="en-US" altLang="ko-KR" dirty="0"/>
              <a:t>__</a:t>
            </a:r>
            <a:r>
              <a:rPr lang="ko-KR" altLang="en-US" dirty="0"/>
              <a:t> 강제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229600" cy="1080120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2800" dirty="0">
                <a:latin typeface="+mn-ea"/>
              </a:rPr>
              <a:t> __slots__</a:t>
            </a:r>
            <a:r>
              <a:rPr lang="ko-KR" altLang="en-US" sz="2800" dirty="0">
                <a:latin typeface="+mn-ea"/>
              </a:rPr>
              <a:t>에 </a:t>
            </a:r>
            <a:r>
              <a:rPr lang="en-US" altLang="ko-KR" sz="2800" dirty="0">
                <a:latin typeface="+mn-ea"/>
              </a:rPr>
              <a:t>__</a:t>
            </a:r>
            <a:r>
              <a:rPr lang="en-US" altLang="ko-KR" sz="2800" dirty="0" err="1">
                <a:latin typeface="+mn-ea"/>
              </a:rPr>
              <a:t>dict</a:t>
            </a:r>
            <a:r>
              <a:rPr lang="en-US" altLang="ko-KR" sz="2800" dirty="0">
                <a:latin typeface="+mn-ea"/>
              </a:rPr>
              <a:t>__</a:t>
            </a:r>
            <a:r>
              <a:rPr lang="ko-KR" altLang="en-US" sz="2800" dirty="0">
                <a:latin typeface="+mn-ea"/>
              </a:rPr>
              <a:t>를 정의해야 </a:t>
            </a:r>
            <a:r>
              <a:rPr lang="ko-KR" altLang="en-US" sz="2800" dirty="0" err="1">
                <a:latin typeface="+mn-ea"/>
              </a:rPr>
              <a:t>인스턴스에서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__</a:t>
            </a:r>
            <a:r>
              <a:rPr lang="en-US" altLang="ko-KR" sz="2800" dirty="0" err="1">
                <a:latin typeface="+mn-ea"/>
              </a:rPr>
              <a:t>dict</a:t>
            </a:r>
            <a:r>
              <a:rPr lang="en-US" altLang="ko-KR" sz="2800" dirty="0">
                <a:latin typeface="+mn-ea"/>
              </a:rPr>
              <a:t>__</a:t>
            </a:r>
            <a:r>
              <a:rPr lang="ko-KR" altLang="en-US" sz="2800" dirty="0">
                <a:latin typeface="+mn-ea"/>
              </a:rPr>
              <a:t>가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조회되지만 실제 내용이 없음 </a:t>
            </a:r>
            <a:endParaRPr lang="en-US" altLang="ko-KR" sz="2800" dirty="0">
              <a:latin typeface="+mn-ea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24944"/>
            <a:ext cx="511256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78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Global </a:t>
            </a:r>
            <a:r>
              <a:rPr lang="ko-KR" altLang="en-US" dirty="0"/>
              <a:t>변수 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2487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함수</a:t>
            </a:r>
            <a:r>
              <a:rPr lang="en-US" altLang="ko-KR" dirty="0"/>
              <a:t>/</a:t>
            </a:r>
            <a:r>
              <a:rPr lang="ko-KR" altLang="en-US" dirty="0" err="1"/>
              <a:t>메소드</a:t>
            </a:r>
            <a:r>
              <a:rPr lang="ko-KR" altLang="en-US" dirty="0"/>
              <a:t> 구별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15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와 </a:t>
            </a:r>
            <a:r>
              <a:rPr lang="ko-KR" altLang="en-US" dirty="0" err="1"/>
              <a:t>메소드</a:t>
            </a:r>
            <a:r>
              <a:rPr lang="ko-KR" altLang="en-US" dirty="0"/>
              <a:t> 구별 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121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dirty="0" err="1"/>
              <a:t>메소드는</a:t>
            </a:r>
            <a:r>
              <a:rPr lang="ko-KR" altLang="en-US" dirty="0"/>
              <a:t> 일반 함수와 차이점은 </a:t>
            </a:r>
            <a:r>
              <a:rPr lang="ko-KR" altLang="en-US" dirty="0" err="1"/>
              <a:t>첫번째</a:t>
            </a:r>
            <a:r>
              <a:rPr lang="ko-KR" altLang="en-US" dirty="0"/>
              <a:t> 인자가 </a:t>
            </a:r>
            <a:r>
              <a:rPr lang="en-US" altLang="ko-KR" dirty="0"/>
              <a:t>context</a:t>
            </a:r>
            <a:r>
              <a:rPr lang="ko-KR" altLang="en-US" dirty="0"/>
              <a:t>를 받음</a:t>
            </a:r>
            <a:r>
              <a:rPr lang="en-US" altLang="ko-KR" dirty="0"/>
              <a:t>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87382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내부 </a:t>
            </a:r>
            <a:r>
              <a:rPr lang="ko-KR" altLang="en-US" sz="1600" dirty="0" err="1"/>
              <a:t>인스턴스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사용할 함수를 외부에 정의</a:t>
            </a:r>
            <a:endParaRPr lang="en-US" altLang="ko-KR" sz="16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함수로 인식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71600" y="5229200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클래스에서 외부함수를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정의</a:t>
            </a:r>
            <a:endParaRPr lang="en-US" altLang="ko-KR" sz="16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 err="1">
                <a:sym typeface="Wingdings" panose="05000000000000000000" pitchFamily="2" charset="2"/>
              </a:rPr>
              <a:t>인스턴스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ym typeface="Wingdings" panose="05000000000000000000" pitchFamily="2" charset="2"/>
              </a:rPr>
              <a:t>메소드로</a:t>
            </a:r>
            <a:r>
              <a:rPr lang="ko-KR" altLang="en-US" sz="1600" dirty="0">
                <a:sym typeface="Wingdings" panose="05000000000000000000" pitchFamily="2" charset="2"/>
              </a:rPr>
              <a:t> 인식</a:t>
            </a:r>
            <a:endParaRPr lang="ko-KR" altLang="en-US" sz="1600" dirty="0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45024"/>
            <a:ext cx="36099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75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Binding instance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에서 실제 </a:t>
            </a:r>
            <a:r>
              <a:rPr lang="en-US" altLang="ko-KR" dirty="0"/>
              <a:t>binding </a:t>
            </a:r>
            <a:r>
              <a:rPr lang="ko-KR" altLang="en-US" dirty="0"/>
              <a:t>되는 영역이  곧 실행 영역으로 인식한다</a:t>
            </a:r>
            <a:r>
              <a:rPr lang="en-US" altLang="ko-KR" dirty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27584" y="3645024"/>
            <a:ext cx="266429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 self.name = name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940152" y="3789040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#context</a:t>
            </a:r>
          </a:p>
          <a:p>
            <a:r>
              <a:rPr lang="en-US" altLang="ko-KR" sz="1200" b="1" dirty="0"/>
              <a:t>Instance foo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71900" y="347274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foo = Foo(“Dahl”)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35693" y="386104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Foo.__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</a:t>
            </a:r>
            <a:r>
              <a:rPr lang="en-US" altLang="ko-KR" sz="1400" dirty="0" err="1"/>
              <a:t>foo,”Dahl</a:t>
            </a:r>
            <a:r>
              <a:rPr lang="en-US" altLang="ko-KR" sz="1400" dirty="0"/>
              <a:t>”)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6" idx="1"/>
            <a:endCxn id="3" idx="3"/>
          </p:cNvCxnSpPr>
          <p:nvPr/>
        </p:nvCxnSpPr>
        <p:spPr>
          <a:xfrm flipH="1">
            <a:off x="3491880" y="429309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40152" y="551723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{'name': 'Dahl'}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52320" y="577477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foo.__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6" idx="2"/>
            <a:endCxn id="18" idx="0"/>
          </p:cNvCxnSpPr>
          <p:nvPr/>
        </p:nvCxnSpPr>
        <p:spPr>
          <a:xfrm>
            <a:off x="6660232" y="479715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53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Binding instance: function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에서 실제 </a:t>
            </a:r>
            <a:r>
              <a:rPr lang="en-US" altLang="ko-KR" dirty="0"/>
              <a:t>binding </a:t>
            </a:r>
            <a:r>
              <a:rPr lang="ko-KR" altLang="en-US" dirty="0"/>
              <a:t>되는 영역이  곧 실행 영역으로 인식한다</a:t>
            </a:r>
            <a:r>
              <a:rPr lang="en-US" altLang="ko-KR" dirty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27584" y="429309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class Foo() 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def</a:t>
            </a:r>
            <a:r>
              <a:rPr lang="en-US" altLang="ko-KR" sz="1200" b="1" dirty="0"/>
              <a:t> __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__(</a:t>
            </a:r>
            <a:r>
              <a:rPr lang="en-US" altLang="ko-KR" sz="1200" b="1" dirty="0" err="1"/>
              <a:t>self,name</a:t>
            </a:r>
            <a:r>
              <a:rPr lang="en-US" altLang="ko-KR" sz="1200" b="1" dirty="0"/>
              <a:t>=None) :</a:t>
            </a:r>
          </a:p>
          <a:p>
            <a:r>
              <a:rPr lang="en-US" altLang="ko-KR" sz="1200" b="1" dirty="0"/>
              <a:t>        self.name = name</a:t>
            </a:r>
          </a:p>
          <a:p>
            <a:r>
              <a:rPr lang="en-US" altLang="ko-KR" sz="1200" b="1" dirty="0"/>
              <a:t>    bar = </a:t>
            </a:r>
            <a:r>
              <a:rPr lang="en-US" altLang="ko-KR" sz="1200" b="1" dirty="0" err="1"/>
              <a:t>external_bar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6228184" y="4402081"/>
            <a:ext cx="1656184" cy="76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#context</a:t>
            </a:r>
          </a:p>
          <a:p>
            <a:r>
              <a:rPr lang="en-US" altLang="ko-KR" sz="1200" b="1" dirty="0"/>
              <a:t>Instance foo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4016097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foo = Foo(“Dahl”)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429309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Foo.__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</a:t>
            </a:r>
            <a:r>
              <a:rPr lang="en-US" altLang="ko-KR" sz="1200" dirty="0" err="1"/>
              <a:t>foo,”Dahl</a:t>
            </a:r>
            <a:r>
              <a:rPr lang="en-US" altLang="ko-KR" sz="1200" dirty="0"/>
              <a:t>”)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6" idx="1"/>
            <a:endCxn id="3" idx="3"/>
          </p:cNvCxnSpPr>
          <p:nvPr/>
        </p:nvCxnSpPr>
        <p:spPr>
          <a:xfrm flipH="1">
            <a:off x="4067944" y="4783529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228184" y="5709902"/>
            <a:ext cx="1656184" cy="74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{'</a:t>
            </a:r>
            <a:r>
              <a:rPr lang="en-US" altLang="ko-KR" sz="1200" b="1" dirty="0" err="1"/>
              <a:t>lastname</a:t>
            </a:r>
            <a:r>
              <a:rPr lang="en-US" altLang="ko-KR" sz="1200" b="1" dirty="0"/>
              <a:t>': 'Moon', 'name': 'Yong'}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4251" y="60081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foo.__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6" idx="2"/>
            <a:endCxn id="18" idx="0"/>
          </p:cNvCxnSpPr>
          <p:nvPr/>
        </p:nvCxnSpPr>
        <p:spPr>
          <a:xfrm>
            <a:off x="7056276" y="5164977"/>
            <a:ext cx="0" cy="54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27584" y="3212976"/>
            <a:ext cx="3240360" cy="98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/>
              <a:t>def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external_bar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self,lastname</a:t>
            </a:r>
            <a:r>
              <a:rPr lang="en-US" altLang="ko-KR" sz="1200" b="1" dirty="0"/>
              <a:t>):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 err="1"/>
              <a:t>self.lastname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lastname</a:t>
            </a:r>
            <a:endParaRPr lang="en-US" altLang="ko-KR" sz="1200" b="1" dirty="0"/>
          </a:p>
          <a:p>
            <a:r>
              <a:rPr lang="en-US" altLang="ko-KR" sz="1200" b="1" dirty="0"/>
              <a:t>    return self.name+ " " + </a:t>
            </a:r>
            <a:r>
              <a:rPr lang="en-US" altLang="ko-KR" sz="1200" b="1" dirty="0" err="1"/>
              <a:t>self.lastname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86916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foo.bar</a:t>
            </a:r>
            <a:r>
              <a:rPr lang="en-US" altLang="ko-KR" sz="1200" dirty="0"/>
              <a:t>(“Moon”)</a:t>
            </a: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73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로컬변수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메소드도</a:t>
            </a:r>
            <a:r>
              <a:rPr lang="ko-KR" altLang="en-US" dirty="0"/>
              <a:t>  함수 기준에 따라 네임스페이스를 관리하므로  </a:t>
            </a:r>
            <a:r>
              <a:rPr lang="ko-KR" altLang="en-US" dirty="0" err="1"/>
              <a:t>메소드</a:t>
            </a:r>
            <a:r>
              <a:rPr lang="ko-KR" altLang="en-US" dirty="0"/>
              <a:t> 내부에 정의된 이름은 로컬과 글로벌로만 인식하므로 클래스나 </a:t>
            </a:r>
            <a:r>
              <a:rPr lang="ko-KR" altLang="en-US" dirty="0" err="1"/>
              <a:t>인스턴스를</a:t>
            </a:r>
            <a:r>
              <a:rPr lang="ko-KR" altLang="en-US" dirty="0"/>
              <a:t> 참조할 경우 명확히 한정자를 정의</a:t>
            </a:r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45024"/>
            <a:ext cx="641032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445917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1600" dirty="0"/>
              <a:t>self.name</a:t>
            </a:r>
            <a:r>
              <a:rPr lang="ko-KR" altLang="en-US" sz="1600" dirty="0"/>
              <a:t>은 </a:t>
            </a:r>
            <a:r>
              <a:rPr lang="en-US" altLang="ko-KR" sz="1600" dirty="0"/>
              <a:t>self</a:t>
            </a:r>
            <a:r>
              <a:rPr lang="ko-KR" altLang="en-US" sz="1600" dirty="0"/>
              <a:t>라는 </a:t>
            </a:r>
            <a:r>
              <a:rPr lang="ko-KR" altLang="en-US" sz="1600" dirty="0" err="1"/>
              <a:t>인스턴스</a:t>
            </a:r>
            <a:r>
              <a:rPr lang="ko-KR" altLang="en-US" sz="1600" dirty="0"/>
              <a:t> 객체 한정자를 부여해서 </a:t>
            </a:r>
            <a:r>
              <a:rPr lang="ko-KR" altLang="en-US" sz="1600" dirty="0" err="1"/>
              <a:t>인스턴스에서</a:t>
            </a:r>
            <a:r>
              <a:rPr lang="ko-KR" altLang="en-US" sz="1600" dirty="0"/>
              <a:t> 있다는 것을 표시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070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글로벌 변수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메소드도</a:t>
            </a:r>
            <a:r>
              <a:rPr lang="ko-KR" altLang="en-US" dirty="0"/>
              <a:t> 글로벌 네임스페이스는 자기가 작성된 모듈이 </a:t>
            </a:r>
            <a:r>
              <a:rPr lang="en-US" altLang="ko-KR" dirty="0" err="1"/>
              <a:t>globals</a:t>
            </a:r>
            <a:r>
              <a:rPr lang="ko-KR" altLang="en-US" dirty="0"/>
              <a:t>로 인식해서 한정자가 없는 경우 </a:t>
            </a:r>
            <a:r>
              <a:rPr lang="en-US" altLang="ko-KR" dirty="0"/>
              <a:t>local&gt;global&gt;</a:t>
            </a:r>
            <a:r>
              <a:rPr lang="en-US" altLang="ko-KR" dirty="0" err="1"/>
              <a:t>builtin</a:t>
            </a:r>
            <a:r>
              <a:rPr lang="ko-KR" altLang="en-US" dirty="0"/>
              <a:t>으로 인식함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64103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621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한정자없이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호출 에러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내에서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호출할 경우 한정자를 안 주면 </a:t>
            </a:r>
            <a:r>
              <a:rPr lang="en-US" altLang="ko-KR" dirty="0"/>
              <a:t>local/global namespace</a:t>
            </a:r>
            <a:r>
              <a:rPr lang="ko-KR" altLang="en-US" dirty="0"/>
              <a:t>를 </a:t>
            </a:r>
            <a:r>
              <a:rPr lang="ko-KR" altLang="en-US" dirty="0" err="1"/>
              <a:t>확인한고</a:t>
            </a:r>
            <a:r>
              <a:rPr lang="ko-KR" altLang="en-US" dirty="0"/>
              <a:t> 오류 처리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53" y="2780928"/>
            <a:ext cx="4229100" cy="398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713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한정자</a:t>
            </a:r>
            <a:r>
              <a:rPr lang="en-US" altLang="ko-KR" dirty="0"/>
              <a:t>.</a:t>
            </a:r>
            <a:r>
              <a:rPr lang="ko-KR" altLang="en-US" dirty="0" err="1"/>
              <a:t>메소드</a:t>
            </a:r>
            <a:r>
              <a:rPr lang="ko-KR" altLang="en-US" dirty="0"/>
              <a:t> 호출 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err="1"/>
              <a:t>메소드는</a:t>
            </a:r>
            <a:r>
              <a:rPr lang="ko-KR" altLang="en-US" dirty="0"/>
              <a:t> 클래스 내에 있으므로 반드시 한정자</a:t>
            </a:r>
            <a:r>
              <a:rPr lang="en-US" altLang="ko-KR" dirty="0"/>
              <a:t>(</a:t>
            </a:r>
            <a:r>
              <a:rPr lang="ko-KR" altLang="en-US" dirty="0"/>
              <a:t>클래스나 </a:t>
            </a:r>
            <a:r>
              <a:rPr lang="ko-KR" altLang="en-US" dirty="0" err="1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를 부여해서 호출해야 함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68960"/>
            <a:ext cx="3962400" cy="34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2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class </a:t>
            </a:r>
            <a:r>
              <a:rPr lang="ko-KR" altLang="en-US" dirty="0"/>
              <a:t>내부 구조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class/instance</a:t>
            </a:r>
            <a:r>
              <a:rPr lang="ko-KR" altLang="en-US" dirty="0"/>
              <a:t>는 내부 관리용 </a:t>
            </a:r>
            <a:r>
              <a:rPr lang="en-US" altLang="ko-KR" dirty="0"/>
              <a:t>namespace</a:t>
            </a:r>
            <a:r>
              <a:rPr lang="ko-KR" altLang="en-US" dirty="0"/>
              <a:t>를 </a:t>
            </a:r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</a:t>
            </a:r>
            <a:r>
              <a:rPr lang="ko-KR" altLang="en-US" dirty="0"/>
              <a:t>으로 관리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450912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class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501615" y="450912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dict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558924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instance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504658" y="558924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dict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Base class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501615" y="342900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dict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10" idx="3"/>
            <a:endCxn id="11" idx="1"/>
          </p:cNvCxnSpPr>
          <p:nvPr/>
        </p:nvCxnSpPr>
        <p:spPr>
          <a:xfrm>
            <a:off x="3563888" y="3789040"/>
            <a:ext cx="93772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" idx="3"/>
            <a:endCxn id="7" idx="1"/>
          </p:cNvCxnSpPr>
          <p:nvPr/>
        </p:nvCxnSpPr>
        <p:spPr>
          <a:xfrm>
            <a:off x="3563888" y="4869160"/>
            <a:ext cx="93772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>
            <a:off x="3563888" y="5949280"/>
            <a:ext cx="94077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" idx="0"/>
            <a:endCxn id="10" idx="2"/>
          </p:cNvCxnSpPr>
          <p:nvPr/>
        </p:nvCxnSpPr>
        <p:spPr>
          <a:xfrm flipV="1">
            <a:off x="2339752" y="41490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2"/>
            <a:endCxn id="8" idx="0"/>
          </p:cNvCxnSpPr>
          <p:nvPr/>
        </p:nvCxnSpPr>
        <p:spPr>
          <a:xfrm>
            <a:off x="2339752" y="5229200"/>
            <a:ext cx="0" cy="36004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 rot="16200000">
            <a:off x="6233324" y="4575988"/>
            <a:ext cx="27786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864945" y="468826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참조기준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95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class</a:t>
            </a:r>
            <a:r>
              <a:rPr lang="ko-KR" altLang="en-US" dirty="0"/>
              <a:t> 내의 속성을 항상 추가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799"/>
            <a:ext cx="8229600" cy="1080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class</a:t>
            </a:r>
            <a:r>
              <a:rPr lang="ko-KR" altLang="en-US" dirty="0"/>
              <a:t>를 만들고 내부 속성으로 항상 추가가 가능</a:t>
            </a:r>
            <a:endParaRPr lang="en-US" altLang="ko-KR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5"/>
            <a:ext cx="2924175" cy="349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013176"/>
            <a:ext cx="396044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65514" y="2952612"/>
            <a:ext cx="2808312" cy="125679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0" y="321167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외부에 함수 정의</a:t>
            </a:r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 flipV="1">
            <a:off x="3873826" y="3396343"/>
            <a:ext cx="878194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4420" y="421446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class </a:t>
            </a:r>
            <a:r>
              <a:rPr lang="ko-KR" altLang="en-US" dirty="0"/>
              <a:t>내부에 속성 즉 </a:t>
            </a:r>
            <a:r>
              <a:rPr lang="ko-KR" altLang="en-US" dirty="0" err="1"/>
              <a:t>메소드에</a:t>
            </a:r>
            <a:r>
              <a:rPr lang="ko-KR" altLang="en-US" dirty="0"/>
              <a:t> 함수 할당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64501" y="4361805"/>
            <a:ext cx="2808312" cy="7953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3" idx="1"/>
          </p:cNvCxnSpPr>
          <p:nvPr/>
        </p:nvCxnSpPr>
        <p:spPr>
          <a:xfrm flipV="1">
            <a:off x="3873826" y="4537628"/>
            <a:ext cx="1030594" cy="221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3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class </a:t>
            </a:r>
            <a:r>
              <a:rPr lang="ko-KR" altLang="en-US" dirty="0"/>
              <a:t>내부 구조 예시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class</a:t>
            </a:r>
            <a:r>
              <a:rPr lang="ko-KR" altLang="en-US" dirty="0"/>
              <a:t>에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이 없는 </a:t>
            </a:r>
            <a:r>
              <a:rPr lang="ko-KR" altLang="en-US" dirty="0"/>
              <a:t>것은 </a:t>
            </a:r>
            <a:r>
              <a:rPr lang="en-US" altLang="ko-KR" dirty="0"/>
              <a:t>base class </a:t>
            </a:r>
            <a:r>
              <a:rPr lang="ko-KR" altLang="en-US" dirty="0"/>
              <a:t>내를 </a:t>
            </a:r>
            <a:r>
              <a:rPr lang="ko-KR" altLang="en-US" dirty="0" err="1"/>
              <a:t>검색해처</a:t>
            </a:r>
            <a:r>
              <a:rPr lang="ko-KR" altLang="en-US" dirty="0"/>
              <a:t> </a:t>
            </a:r>
            <a:r>
              <a:rPr lang="ko-KR" altLang="en-US" dirty="0" smtClean="0"/>
              <a:t>출력하고 있으면 클래스 내부의 것을 출력한다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467544" y="3308052"/>
            <a:ext cx="2520280" cy="2880320"/>
            <a:chOff x="1115616" y="3429000"/>
            <a:chExt cx="5837314" cy="2880320"/>
          </a:xfrm>
        </p:grpSpPr>
        <p:sp>
          <p:nvSpPr>
            <p:cNvPr id="3" name="직사각형 2"/>
            <p:cNvSpPr/>
            <p:nvPr/>
          </p:nvSpPr>
          <p:spPr>
            <a:xfrm>
              <a:off x="1115616" y="450912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class</a:t>
              </a:r>
              <a:endParaRPr lang="ko-KR" altLang="en-US" sz="14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01615" y="450912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__</a:t>
              </a:r>
              <a:r>
                <a:rPr lang="en-US" altLang="ko-KR" sz="1400" b="1" dirty="0" err="1"/>
                <a:t>dict</a:t>
              </a:r>
              <a:r>
                <a:rPr lang="en-US" altLang="ko-KR" sz="1400" b="1" dirty="0"/>
                <a:t>__</a:t>
              </a:r>
              <a:endParaRPr lang="ko-KR" altLang="en-US" sz="1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15616" y="558924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instance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04658" y="558924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__</a:t>
              </a:r>
              <a:r>
                <a:rPr lang="en-US" altLang="ko-KR" sz="1400" b="1" dirty="0" err="1"/>
                <a:t>dict</a:t>
              </a:r>
              <a:r>
                <a:rPr lang="en-US" altLang="ko-KR" sz="1400" b="1" dirty="0"/>
                <a:t>__</a:t>
              </a:r>
              <a:endParaRPr lang="ko-KR" altLang="en-US" sz="14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15616" y="342900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Base class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01615" y="3429000"/>
              <a:ext cx="2448272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__</a:t>
              </a:r>
              <a:r>
                <a:rPr lang="en-US" altLang="ko-KR" sz="1400" b="1" dirty="0" err="1"/>
                <a:t>dict</a:t>
              </a:r>
              <a:r>
                <a:rPr lang="en-US" altLang="ko-KR" sz="1400" b="1" dirty="0"/>
                <a:t>__</a:t>
              </a:r>
              <a:endParaRPr lang="ko-KR" altLang="en-US" sz="1400" b="1" dirty="0"/>
            </a:p>
          </p:txBody>
        </p:sp>
        <p:cxnSp>
          <p:nvCxnSpPr>
            <p:cNvPr id="5" name="직선 화살표 연결선 4"/>
            <p:cNvCxnSpPr>
              <a:stCxn id="10" idx="3"/>
              <a:endCxn id="11" idx="1"/>
            </p:cNvCxnSpPr>
            <p:nvPr/>
          </p:nvCxnSpPr>
          <p:spPr>
            <a:xfrm>
              <a:off x="3563888" y="3789040"/>
              <a:ext cx="937727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3" idx="3"/>
              <a:endCxn id="7" idx="1"/>
            </p:cNvCxnSpPr>
            <p:nvPr/>
          </p:nvCxnSpPr>
          <p:spPr>
            <a:xfrm>
              <a:off x="3563888" y="4869160"/>
              <a:ext cx="937727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3563888" y="5949280"/>
              <a:ext cx="940770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3" idx="0"/>
              <a:endCxn id="10" idx="2"/>
            </p:cNvCxnSpPr>
            <p:nvPr/>
          </p:nvCxnSpPr>
          <p:spPr>
            <a:xfrm flipV="1">
              <a:off x="2339752" y="4149080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3" idx="2"/>
              <a:endCxn id="8" idx="0"/>
            </p:cNvCxnSpPr>
            <p:nvPr/>
          </p:nvCxnSpPr>
          <p:spPr>
            <a:xfrm>
              <a:off x="2339752" y="5229200"/>
              <a:ext cx="0" cy="36004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오른쪽 화살표 18"/>
          <p:cNvSpPr/>
          <p:nvPr/>
        </p:nvSpPr>
        <p:spPr>
          <a:xfrm rot="16200000">
            <a:off x="2056860" y="4556752"/>
            <a:ext cx="27786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95202" y="6260380"/>
            <a:ext cx="29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참조기준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3308052"/>
            <a:ext cx="4608512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21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네임스페이스 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내부의 속성을 확인해 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624736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746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138979</TotalTime>
  <Words>1849</Words>
  <Application>Microsoft Office PowerPoint</Application>
  <PresentationFormat>화면 슬라이드 쇼(4:3)</PresentationFormat>
  <Paragraphs>410</Paragraphs>
  <Slides>70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가을</vt:lpstr>
      <vt:lpstr>Python 완전정복</vt:lpstr>
      <vt:lpstr>5. 클래스  기초</vt:lpstr>
      <vt:lpstr>Class  란</vt:lpstr>
      <vt:lpstr>Class란</vt:lpstr>
      <vt:lpstr>Class Notation</vt:lpstr>
      <vt:lpstr>Old/New style class</vt:lpstr>
      <vt:lpstr> class 내부 구조</vt:lpstr>
      <vt:lpstr> class 내부 구조 예시</vt:lpstr>
      <vt:lpstr>클래스 네임스페이스 참조</vt:lpstr>
      <vt:lpstr>객체로 관리하는 이유</vt:lpstr>
      <vt:lpstr>왜 모든 것을 객체로 관리하나?</vt:lpstr>
      <vt:lpstr>객체로  구성했나?</vt:lpstr>
      <vt:lpstr>모든 자료형은 클래스로 관리</vt:lpstr>
      <vt:lpstr>Class 속성의 변수는 public</vt:lpstr>
      <vt:lpstr>인스턴스 notation</vt:lpstr>
      <vt:lpstr>Instance Notation</vt:lpstr>
      <vt:lpstr>Instance 구조</vt:lpstr>
      <vt:lpstr>Instance 내부 속성 확인</vt:lpstr>
      <vt:lpstr>실행시 네임스페이스 참조</vt:lpstr>
      <vt:lpstr>namespace 관리</vt:lpstr>
      <vt:lpstr>Object Namespace 흐름</vt:lpstr>
      <vt:lpstr>Class &amp; instance scope</vt:lpstr>
      <vt:lpstr>Class/Instance 관계 매핑</vt:lpstr>
      <vt:lpstr>Object Scope </vt:lpstr>
      <vt:lpstr> 클래스 정의 및 내부 속성 확인</vt:lpstr>
      <vt:lpstr> 내장 클래스 확장</vt:lpstr>
      <vt:lpstr> 클래스, 인스턴스 속성 접근</vt:lpstr>
      <vt:lpstr>Method Bound/unbound</vt:lpstr>
      <vt:lpstr> class : global 변수 참조 </vt:lpstr>
      <vt:lpstr>클래스 밖의 함수를 내부에 지정</vt:lpstr>
      <vt:lpstr>인스턴스 생성 기초</vt:lpstr>
      <vt:lpstr>Instance 구조</vt:lpstr>
      <vt:lpstr>Instance 생성 방식</vt:lpstr>
      <vt:lpstr>Instance 생성 예시</vt:lpstr>
      <vt:lpstr>Instance Scope </vt:lpstr>
      <vt:lpstr>인스턴스를 직접 호출</vt:lpstr>
      <vt:lpstr>생성자 알아보기</vt:lpstr>
      <vt:lpstr> 클래스도 함수처럼 호출</vt:lpstr>
      <vt:lpstr> __new__ 사용하기</vt:lpstr>
      <vt:lpstr> __new__ : 인스턴스 생성 막기</vt:lpstr>
      <vt:lpstr>__new__ 생성자 호출 처리 기준</vt:lpstr>
      <vt:lpstr>초기화 알아보기</vt:lpstr>
      <vt:lpstr>  __init__ 메소드</vt:lpstr>
      <vt:lpstr>Explicit is better than implicit</vt:lpstr>
      <vt:lpstr>생성자를 함수로 사용하기 1</vt:lpstr>
      <vt:lpstr>생성자를 함수로 사용하기 2</vt:lpstr>
      <vt:lpstr> __init__ 없이 초기화하기</vt:lpstr>
      <vt:lpstr>Mutable/immutable 처리</vt:lpstr>
      <vt:lpstr> tuple vs. list 차이</vt:lpstr>
      <vt:lpstr> 사용자 정의 class</vt:lpstr>
      <vt:lpstr>소멸자 알아보기</vt:lpstr>
      <vt:lpstr> __del__ 소멸자 처리 </vt:lpstr>
      <vt:lpstr>__slots__ 이해하기</vt:lpstr>
      <vt:lpstr> __slots__ : 사용하는 이유</vt:lpstr>
      <vt:lpstr> __slots__ : tuple 처리</vt:lpstr>
      <vt:lpstr> __slots__: list처리</vt:lpstr>
      <vt:lpstr> __slots__: runtime 추가</vt:lpstr>
      <vt:lpstr> __slots__: 생성시 오류</vt:lpstr>
      <vt:lpstr> __slots__ : __dict__가 미생성</vt:lpstr>
      <vt:lpstr> __slots__ : __dict__ 강제 생성</vt:lpstr>
      <vt:lpstr>Global 변수 참조</vt:lpstr>
      <vt:lpstr>함수/메소드 구별</vt:lpstr>
      <vt:lpstr>함수 와 메소드 구별 </vt:lpstr>
      <vt:lpstr>Binding instance</vt:lpstr>
      <vt:lpstr>Binding instance: function</vt:lpstr>
      <vt:lpstr> 메소드 로컬변수</vt:lpstr>
      <vt:lpstr> 메소드 글로벌 변수</vt:lpstr>
      <vt:lpstr> 한정자없이 메소드 호출 에러</vt:lpstr>
      <vt:lpstr> 한정자.메소드 호출 </vt:lpstr>
      <vt:lpstr> class 내의 속성을 항상 추가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1848</cp:revision>
  <cp:lastPrinted>2016-10-10T03:51:17Z</cp:lastPrinted>
  <dcterms:created xsi:type="dcterms:W3CDTF">2015-12-01T07:34:30Z</dcterms:created>
  <dcterms:modified xsi:type="dcterms:W3CDTF">2018-04-05T07:02:15Z</dcterms:modified>
</cp:coreProperties>
</file>