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4"/>
  </p:notesMasterIdLst>
  <p:sldIdLst>
    <p:sldId id="256" r:id="rId2"/>
    <p:sldId id="5437" r:id="rId3"/>
    <p:sldId id="6039" r:id="rId4"/>
    <p:sldId id="6040" r:id="rId5"/>
    <p:sldId id="6055" r:id="rId6"/>
    <p:sldId id="6052" r:id="rId7"/>
    <p:sldId id="6053" r:id="rId8"/>
    <p:sldId id="6054" r:id="rId9"/>
    <p:sldId id="6056" r:id="rId10"/>
    <p:sldId id="6057" r:id="rId11"/>
    <p:sldId id="6048" r:id="rId12"/>
    <p:sldId id="6049" r:id="rId13"/>
    <p:sldId id="6050" r:id="rId14"/>
    <p:sldId id="6051" r:id="rId15"/>
    <p:sldId id="5978" r:id="rId16"/>
    <p:sldId id="5979" r:id="rId17"/>
    <p:sldId id="5980" r:id="rId18"/>
    <p:sldId id="5981" r:id="rId19"/>
    <p:sldId id="5982" r:id="rId20"/>
    <p:sldId id="5984" r:id="rId21"/>
    <p:sldId id="5985" r:id="rId22"/>
    <p:sldId id="5986" r:id="rId23"/>
    <p:sldId id="5987" r:id="rId24"/>
    <p:sldId id="6033" r:id="rId25"/>
    <p:sldId id="5988" r:id="rId26"/>
    <p:sldId id="5989" r:id="rId27"/>
    <p:sldId id="5990" r:id="rId28"/>
    <p:sldId id="5991" r:id="rId29"/>
    <p:sldId id="6035" r:id="rId30"/>
    <p:sldId id="5993" r:id="rId31"/>
    <p:sldId id="5998" r:id="rId32"/>
    <p:sldId id="6000" r:id="rId33"/>
    <p:sldId id="6034" r:id="rId34"/>
    <p:sldId id="6001" r:id="rId35"/>
    <p:sldId id="6003" r:id="rId36"/>
    <p:sldId id="6004" r:id="rId37"/>
    <p:sldId id="6006" r:id="rId38"/>
    <p:sldId id="6008" r:id="rId39"/>
    <p:sldId id="5964" r:id="rId40"/>
    <p:sldId id="5965" r:id="rId41"/>
    <p:sldId id="5966" r:id="rId42"/>
    <p:sldId id="5967" r:id="rId43"/>
    <p:sldId id="5968" r:id="rId44"/>
    <p:sldId id="5969" r:id="rId45"/>
    <p:sldId id="5970" r:id="rId46"/>
    <p:sldId id="6036" r:id="rId47"/>
    <p:sldId id="6037" r:id="rId48"/>
    <p:sldId id="6038" r:id="rId49"/>
    <p:sldId id="6058" r:id="rId50"/>
    <p:sldId id="6042" r:id="rId51"/>
    <p:sldId id="6044" r:id="rId52"/>
    <p:sldId id="6045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9512" autoAdjust="0"/>
  </p:normalViewPr>
  <p:slideViewPr>
    <p:cSldViewPr>
      <p:cViewPr varScale="1">
        <p:scale>
          <a:sx n="86" d="100"/>
          <a:sy n="86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심화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 보호되는 속성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8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보호된 속성관리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내부 속성을 관행상으로 </a:t>
            </a:r>
            <a:r>
              <a:rPr lang="en-US" altLang="ko-KR" dirty="0"/>
              <a:t>_</a:t>
            </a:r>
            <a:r>
              <a:rPr lang="ko-KR" altLang="en-US" dirty="0" err="1"/>
              <a:t>속성명을</a:t>
            </a:r>
            <a:r>
              <a:rPr lang="ko-KR" altLang="en-US" dirty="0"/>
              <a:t> 사용하면 보호된 속성으로 보고 처리한다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08920"/>
            <a:ext cx="33528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7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맹글링</a:t>
            </a:r>
            <a:r>
              <a:rPr lang="ko-KR" altLang="en-US" dirty="0"/>
              <a:t> 속성관리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ko-KR" altLang="en-US" dirty="0" err="1"/>
              <a:t>속성명을</a:t>
            </a:r>
            <a:r>
              <a:rPr lang="en-US" altLang="ko-KR" dirty="0"/>
              <a:t> </a:t>
            </a:r>
            <a:r>
              <a:rPr lang="ko-KR" altLang="en-US" dirty="0"/>
              <a:t>이용해서 변수와 </a:t>
            </a:r>
            <a:r>
              <a:rPr lang="ko-KR" altLang="en-US" dirty="0" err="1"/>
              <a:t>메소드를</a:t>
            </a:r>
            <a:r>
              <a:rPr lang="ko-KR" altLang="en-US" dirty="0"/>
              <a:t> 처리했다</a:t>
            </a:r>
            <a:r>
              <a:rPr lang="en-US" altLang="ko-KR" dirty="0"/>
              <a:t>. </a:t>
            </a:r>
            <a:r>
              <a:rPr lang="ko-KR" altLang="en-US" dirty="0"/>
              <a:t>실행해도 특별한 예외가 없다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35718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31" y="3212976"/>
            <a:ext cx="397748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46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맹글링</a:t>
            </a:r>
            <a:r>
              <a:rPr lang="ko-KR" altLang="en-US" dirty="0"/>
              <a:t> 속성관리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맹글링</a:t>
            </a:r>
            <a:r>
              <a:rPr lang="ko-KR" altLang="en-US" dirty="0"/>
              <a:t> 속성은 직접 접근하면 이름이 미스매치가 생겨 예외를 표시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708920"/>
            <a:ext cx="71913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55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내부 </a:t>
            </a:r>
            <a:r>
              <a:rPr lang="ko-KR" altLang="en-US" dirty="0" err="1"/>
              <a:t>네임스페스</a:t>
            </a:r>
            <a:r>
              <a:rPr lang="ko-KR" altLang="en-US" dirty="0"/>
              <a:t> 조회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맹글링처리가</a:t>
            </a:r>
            <a:r>
              <a:rPr lang="ko-KR" altLang="en-US" dirty="0"/>
              <a:t> 되어서 보인 다는 것은 외부에서 호출할 때는 항상 </a:t>
            </a:r>
            <a:r>
              <a:rPr lang="ko-KR" altLang="en-US" dirty="0" err="1"/>
              <a:t>맹글링</a:t>
            </a:r>
            <a:r>
              <a:rPr lang="ko-KR" altLang="en-US" dirty="0"/>
              <a:t> 이름을 다 써야 접근된다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7496175" cy="377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57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메소드</a:t>
            </a:r>
            <a:r>
              <a:rPr lang="ko-KR" altLang="en-US" dirty="0"/>
              <a:t> 와 함수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5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</a:t>
            </a:r>
            <a:r>
              <a:rPr lang="ko-KR" altLang="en-US" dirty="0" err="1"/>
              <a:t>메소드</a:t>
            </a:r>
            <a:r>
              <a:rPr lang="ko-KR" altLang="en-US" dirty="0"/>
              <a:t>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함수는 </a:t>
            </a:r>
            <a:r>
              <a:rPr lang="en-US" altLang="ko-KR" dirty="0"/>
              <a:t>class </a:t>
            </a:r>
            <a:r>
              <a:rPr lang="ko-KR" altLang="en-US" dirty="0"/>
              <a:t>이외의 영역에 정의된 것을 말하고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내부에 정의된 것을 말함 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5544616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4360431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Instance.method</a:t>
            </a:r>
            <a:r>
              <a:rPr lang="en-US" altLang="ko-KR" dirty="0"/>
              <a:t> = function </a:t>
            </a:r>
            <a:r>
              <a:rPr lang="ko-KR" altLang="en-US" dirty="0"/>
              <a:t>을 할당한 것은 기존 </a:t>
            </a:r>
            <a:r>
              <a:rPr lang="ko-KR" altLang="en-US" dirty="0" err="1"/>
              <a:t>메소드를</a:t>
            </a:r>
            <a:r>
              <a:rPr lang="ko-KR" altLang="en-US" dirty="0"/>
              <a:t> 처리하지 않고 </a:t>
            </a:r>
            <a:r>
              <a:rPr lang="ko-KR" altLang="en-US" dirty="0" err="1"/>
              <a:t>인스턴스</a:t>
            </a:r>
            <a:r>
              <a:rPr lang="ko-KR" altLang="en-US" dirty="0"/>
              <a:t> 내에 </a:t>
            </a:r>
            <a:r>
              <a:rPr lang="en-US" altLang="ko-KR" dirty="0"/>
              <a:t>method</a:t>
            </a:r>
            <a:r>
              <a:rPr lang="ko-KR" altLang="en-US" dirty="0"/>
              <a:t>라는 함수를 처리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4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내에 함수 정의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외부에 함수를 정의하고 클래스 내부에 속성에 할당하기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4392488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41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내에 함수 정의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클래스 내부 속성을 확인하면 함수가 할당된 것을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7381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17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내에 함수 정의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ko-KR" altLang="en-US" dirty="0" err="1"/>
              <a:t>만드어서</a:t>
            </a:r>
            <a:r>
              <a:rPr lang="ko-KR" altLang="en-US" dirty="0"/>
              <a:t> 그 내부의 함수를 실행하면 결과가 나오는 것을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01" y="2636912"/>
            <a:ext cx="7029450" cy="401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65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8. </a:t>
            </a:r>
            <a:r>
              <a:rPr lang="ko-KR" altLang="en-US" sz="9600"/>
              <a:t>클래스 심화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7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Binding </a:t>
            </a:r>
            <a:r>
              <a:rPr lang="ko-KR" altLang="en-US" dirty="0"/>
              <a:t>변수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3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</a:t>
            </a:r>
            <a:r>
              <a:rPr lang="ko-KR" altLang="en-US" dirty="0" err="1"/>
              <a:t>메소드</a:t>
            </a:r>
            <a:r>
              <a:rPr lang="ko-KR" altLang="en-US" dirty="0"/>
              <a:t> 내부 역할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Class: </a:t>
            </a:r>
            <a:r>
              <a:rPr lang="ko-KR" altLang="en-US" dirty="0"/>
              <a:t> 네임스페이스 역할을 수행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Method : </a:t>
            </a:r>
            <a:r>
              <a:rPr lang="ko-KR" altLang="en-US" dirty="0"/>
              <a:t> 네임스페이스 역할을 수행 못함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          </a:t>
            </a:r>
            <a:r>
              <a:rPr lang="ko-KR" altLang="en-US" dirty="0"/>
              <a:t>명확하게 한정자를 부여해야 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19876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name</a:t>
            </a:r>
            <a:endParaRPr lang="ko-KR" alt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30120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메소드</a:t>
            </a:r>
            <a:r>
              <a:rPr lang="ko-KR" altLang="en-US" dirty="0"/>
              <a:t> 내부의 </a:t>
            </a:r>
            <a:r>
              <a:rPr lang="en-US" altLang="ko-KR" dirty="0"/>
              <a:t>name</a:t>
            </a:r>
            <a:r>
              <a:rPr lang="ko-KR" altLang="en-US" dirty="0"/>
              <a:t>이 오류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오류메시지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undefined 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92080" y="3356992"/>
            <a:ext cx="2880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/>
              <a:t>class B() :</a:t>
            </a:r>
          </a:p>
          <a:p>
            <a:r>
              <a:rPr lang="en-US" altLang="ko-KR" sz="1000" b="1" dirty="0"/>
              <a:t>    name = "class variable "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def</a:t>
            </a:r>
            <a:r>
              <a:rPr lang="en-US" altLang="ko-KR" sz="1000" b="1" dirty="0"/>
              <a:t> __</a:t>
            </a:r>
            <a:r>
              <a:rPr lang="en-US" altLang="ko-KR" sz="1000" b="1" dirty="0" err="1"/>
              <a:t>init</a:t>
            </a:r>
            <a:r>
              <a:rPr lang="en-US" altLang="ko-KR" sz="1000" b="1" dirty="0"/>
              <a:t>__(self) :</a:t>
            </a:r>
          </a:p>
          <a:p>
            <a:r>
              <a:rPr lang="en-US" altLang="ko-KR" sz="1000" b="1" dirty="0"/>
              <a:t>        self.name =   B.name</a:t>
            </a:r>
          </a:p>
          <a:p>
            <a:r>
              <a:rPr lang="en-US" altLang="ko-KR" sz="1000" b="1" dirty="0"/>
              <a:t>        </a:t>
            </a:r>
          </a:p>
          <a:p>
            <a:r>
              <a:rPr lang="en-US" altLang="ko-KR" sz="1000" b="1" dirty="0"/>
              <a:t>b = B()</a:t>
            </a:r>
          </a:p>
          <a:p>
            <a:r>
              <a:rPr lang="en-US" altLang="ko-KR" sz="1000" b="1" dirty="0"/>
              <a:t>print b.name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71796" y="522920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한정자로 클래스 </a:t>
            </a:r>
            <a:r>
              <a:rPr lang="en-US" altLang="ko-KR" dirty="0"/>
              <a:t>B</a:t>
            </a:r>
            <a:r>
              <a:rPr lang="ko-KR" altLang="en-US" dirty="0"/>
              <a:t>를 지정해서 처리됨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처리결과</a:t>
            </a:r>
            <a:endParaRPr lang="en-US" altLang="ko-KR" dirty="0"/>
          </a:p>
          <a:p>
            <a:r>
              <a:rPr lang="en-US" altLang="ko-KR" dirty="0"/>
              <a:t>class variable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995936" y="3645024"/>
            <a:ext cx="936104" cy="1224136"/>
          </a:xfrm>
          <a:prstGeom prst="rightArrow">
            <a:avLst>
              <a:gd name="adj1" fmla="val 58566"/>
              <a:gd name="adj2" fmla="val 248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한정자</a:t>
            </a:r>
            <a:endParaRPr lang="en-US" altLang="ko-KR" sz="1400" dirty="0"/>
          </a:p>
          <a:p>
            <a:pPr algn="ctr"/>
            <a:r>
              <a:rPr lang="ko-KR" altLang="en-US" sz="1400" dirty="0"/>
              <a:t>부여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메소드는</a:t>
            </a:r>
            <a:r>
              <a:rPr lang="ko-KR" altLang="en-US" dirty="0"/>
              <a:t> 오버로딩 불가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파이썬은</a:t>
            </a:r>
            <a:r>
              <a:rPr lang="ko-KR" altLang="en-US" sz="2800" dirty="0"/>
              <a:t> 이름으로 식별하여 찾기에 </a:t>
            </a:r>
            <a:r>
              <a:rPr lang="ko-KR" altLang="en-US" sz="2800" dirty="0" err="1"/>
              <a:t>메소드에</a:t>
            </a:r>
            <a:r>
              <a:rPr lang="ko-KR" altLang="en-US" sz="2800" dirty="0"/>
              <a:t> 대한 </a:t>
            </a:r>
            <a:r>
              <a:rPr lang="ko-KR" altLang="en-US" sz="2800" dirty="0" err="1"/>
              <a:t>시그너처를</a:t>
            </a:r>
            <a:r>
              <a:rPr lang="ko-KR" altLang="en-US" sz="2800" dirty="0"/>
              <a:t> 구별하지 않음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42" y="3356992"/>
            <a:ext cx="5762625" cy="300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368652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add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정의 되었지만 마지막 </a:t>
            </a:r>
            <a:r>
              <a:rPr lang="en-US" altLang="ko-KR" dirty="0"/>
              <a:t>add</a:t>
            </a:r>
            <a:r>
              <a:rPr lang="ko-KR" altLang="en-US" dirty="0"/>
              <a:t>가 처리됨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7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인스턴스</a:t>
            </a:r>
            <a:r>
              <a:rPr lang="ko-KR" altLang="en-US" dirty="0"/>
              <a:t> 내의 </a:t>
            </a:r>
            <a:r>
              <a:rPr lang="en-US" altLang="ko-KR" dirty="0"/>
              <a:t>__self__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bound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인스턴스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메소드와</a:t>
            </a:r>
            <a:r>
              <a:rPr lang="ko-KR" altLang="en-US" sz="2800" dirty="0"/>
              <a:t> 클래스 </a:t>
            </a:r>
            <a:r>
              <a:rPr lang="ko-KR" altLang="en-US" sz="2800" dirty="0" err="1"/>
              <a:t>메소드에는</a:t>
            </a:r>
            <a:r>
              <a:rPr lang="ko-KR" altLang="en-US" sz="2800" dirty="0"/>
              <a:t> </a:t>
            </a:r>
            <a:r>
              <a:rPr lang="en-US" altLang="ko-KR" sz="2800" dirty="0"/>
              <a:t>__self__</a:t>
            </a:r>
            <a:r>
              <a:rPr lang="ko-KR" altLang="en-US" sz="2800" dirty="0"/>
              <a:t>속성이 있어 </a:t>
            </a:r>
            <a:r>
              <a:rPr lang="en-US" altLang="ko-KR" sz="2800" dirty="0"/>
              <a:t>bound</a:t>
            </a:r>
            <a:r>
              <a:rPr lang="ko-KR" altLang="en-US" sz="2800" dirty="0"/>
              <a:t>시에 </a:t>
            </a:r>
            <a:r>
              <a:rPr lang="en-US" altLang="ko-KR" sz="2800" dirty="0"/>
              <a:t>__self__</a:t>
            </a:r>
            <a:r>
              <a:rPr lang="ko-KR" altLang="en-US" sz="2800" dirty="0"/>
              <a:t>속성에 </a:t>
            </a:r>
            <a:r>
              <a:rPr lang="en-US" altLang="ko-KR" sz="2800" dirty="0"/>
              <a:t>bound</a:t>
            </a:r>
            <a:r>
              <a:rPr lang="ko-KR" altLang="en-US" sz="2800" dirty="0"/>
              <a:t>되어 처리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131231"/>
            <a:ext cx="2664296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__self__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4048" y="3356992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method(</a:t>
            </a:r>
            <a:r>
              <a:rPr lang="en-US" altLang="ko-KR" dirty="0" err="1"/>
              <a:t>cls</a:t>
            </a:r>
            <a:r>
              <a:rPr lang="en-US" altLang="ko-KR" dirty="0"/>
              <a:t>, …)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4048" y="4830114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 method(self, …)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1"/>
            <a:endCxn id="4" idx="3"/>
          </p:cNvCxnSpPr>
          <p:nvPr/>
        </p:nvCxnSpPr>
        <p:spPr>
          <a:xfrm flipH="1">
            <a:off x="3563888" y="3753036"/>
            <a:ext cx="1440160" cy="91825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1"/>
            <a:endCxn id="4" idx="3"/>
          </p:cNvCxnSpPr>
          <p:nvPr/>
        </p:nvCxnSpPr>
        <p:spPr>
          <a:xfrm flipH="1" flipV="1">
            <a:off x="3563888" y="4671291"/>
            <a:ext cx="1440160" cy="554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7784" y="573325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전달되는 친</a:t>
            </a:r>
            <a:r>
              <a:rPr lang="en-US" altLang="ko-KR" sz="1400" dirty="0"/>
              <a:t>, self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속성인 </a:t>
            </a:r>
            <a:r>
              <a:rPr lang="en-US" altLang="ko-KR" sz="1400" dirty="0"/>
              <a:t>__self__</a:t>
            </a:r>
            <a:r>
              <a:rPr lang="ko-KR" altLang="en-US" sz="1400" dirty="0"/>
              <a:t>에 자동 </a:t>
            </a:r>
            <a:r>
              <a:rPr lang="ko-KR" altLang="en-US" sz="1400" dirty="0" err="1"/>
              <a:t>세팅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02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self </a:t>
            </a:r>
            <a:r>
              <a:rPr lang="ko-KR" altLang="en-US" dirty="0"/>
              <a:t>사용 이유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class </a:t>
            </a:r>
            <a:r>
              <a:rPr lang="ko-KR" altLang="en-US" dirty="0"/>
              <a:t>객체를 정의하고 </a:t>
            </a:r>
            <a:r>
              <a:rPr lang="ko-KR" altLang="en-US" dirty="0" err="1"/>
              <a:t>인스턴스</a:t>
            </a:r>
            <a:r>
              <a:rPr lang="ko-KR" altLang="en-US" dirty="0"/>
              <a:t> 객체를 생성할 경우 </a:t>
            </a:r>
            <a:r>
              <a:rPr lang="en-US" altLang="ko-KR" dirty="0"/>
              <a:t>instance method </a:t>
            </a:r>
            <a:r>
              <a:rPr lang="ko-KR" altLang="en-US" dirty="0" err="1"/>
              <a:t>첫번째</a:t>
            </a:r>
            <a:r>
              <a:rPr lang="ko-KR" altLang="en-US" dirty="0"/>
              <a:t> 인자는 항상 </a:t>
            </a:r>
            <a:r>
              <a:rPr lang="ko-KR" altLang="en-US" dirty="0" err="1"/>
              <a:t>인스턴스</a:t>
            </a:r>
            <a:r>
              <a:rPr lang="ko-KR" altLang="en-US" dirty="0"/>
              <a:t> 객체가 할당 됨 </a:t>
            </a:r>
            <a:endParaRPr lang="en-US" altLang="ko-KR" sz="18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19268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3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__self__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메소드는</a:t>
            </a:r>
            <a:r>
              <a:rPr lang="ko-KR" altLang="en-US" sz="2800" dirty="0"/>
              <a:t> 클래스에 존재하며 사용시 </a:t>
            </a:r>
            <a:r>
              <a:rPr lang="en-US" altLang="ko-KR" sz="2800" dirty="0"/>
              <a:t>bound</a:t>
            </a:r>
            <a:r>
              <a:rPr lang="ko-KR" altLang="en-US" sz="2800" dirty="0"/>
              <a:t>되며 </a:t>
            </a:r>
            <a:r>
              <a:rPr lang="en-US" altLang="ko-KR" sz="2800" dirty="0"/>
              <a:t>__self__ </a:t>
            </a:r>
            <a:r>
              <a:rPr lang="ko-KR" altLang="en-US" sz="2800" dirty="0"/>
              <a:t>속성에 </a:t>
            </a:r>
            <a:r>
              <a:rPr lang="ko-KR" altLang="en-US" sz="2800" dirty="0" err="1"/>
              <a:t>인스턴스</a:t>
            </a:r>
            <a:r>
              <a:rPr lang="ko-KR" altLang="en-US" sz="2800" dirty="0"/>
              <a:t> 객체가 </a:t>
            </a:r>
            <a:r>
              <a:rPr lang="ko-KR" altLang="en-US" sz="2800" dirty="0" err="1"/>
              <a:t>세팅</a:t>
            </a:r>
            <a:r>
              <a:rPr lang="ko-KR" altLang="en-US" sz="2800" dirty="0"/>
              <a:t> 됨</a:t>
            </a:r>
            <a:endParaRPr lang="en-US" altLang="ko-KR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200800" cy="345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5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인스턴스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메소드의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첫번째</a:t>
            </a:r>
            <a:r>
              <a:rPr lang="ko-KR" altLang="en-US" sz="2800" dirty="0"/>
              <a:t> 인자가 </a:t>
            </a:r>
            <a:r>
              <a:rPr lang="en-US" altLang="ko-KR" sz="2800" dirty="0"/>
              <a:t>self </a:t>
            </a:r>
            <a:r>
              <a:rPr lang="ko-KR" altLang="en-US" sz="2800" dirty="0"/>
              <a:t>값이 들어가는 이유는 </a:t>
            </a:r>
            <a:r>
              <a:rPr lang="en-US" altLang="ko-KR" sz="2800" dirty="0"/>
              <a:t>__self__ </a:t>
            </a:r>
            <a:r>
              <a:rPr lang="ko-KR" altLang="en-US" sz="2800" dirty="0"/>
              <a:t>속성에 </a:t>
            </a:r>
            <a:r>
              <a:rPr lang="ko-KR" altLang="en-US" sz="2800" dirty="0" err="1"/>
              <a:t>세팅되어야</a:t>
            </a:r>
            <a:r>
              <a:rPr lang="ko-KR" altLang="en-US" sz="2800" dirty="0"/>
              <a:t> </a:t>
            </a:r>
            <a:r>
              <a:rPr lang="en-US" altLang="ko-KR" sz="2800" dirty="0"/>
              <a:t>bound </a:t>
            </a:r>
            <a:r>
              <a:rPr lang="ko-KR" altLang="en-US" sz="2800" dirty="0"/>
              <a:t>처리</a:t>
            </a:r>
            <a:endParaRPr lang="en-US" altLang="ko-K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624736" cy="368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58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self</a:t>
            </a:r>
            <a:r>
              <a:rPr lang="ko-KR" altLang="en-US" dirty="0"/>
              <a:t>는 참조변수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self</a:t>
            </a:r>
            <a:r>
              <a:rPr lang="ko-KR" altLang="en-US" sz="2800" dirty="0"/>
              <a:t>는 </a:t>
            </a:r>
            <a:r>
              <a:rPr lang="ko-KR" altLang="en-US" sz="2800" dirty="0" err="1"/>
              <a:t>인스턴스객체에</a:t>
            </a:r>
            <a:r>
              <a:rPr lang="ko-KR" altLang="en-US" sz="2800" dirty="0"/>
              <a:t> 대한 참조를 가지는 변수</a:t>
            </a:r>
            <a:endParaRPr lang="en-US" altLang="ko-KR" sz="2800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4333875" cy="330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8" y="419567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self</a:t>
            </a:r>
            <a:r>
              <a:rPr lang="ko-KR" altLang="en-US" dirty="0"/>
              <a:t>와 </a:t>
            </a:r>
            <a:r>
              <a:rPr lang="en-US" altLang="ko-KR" dirty="0"/>
              <a:t>p</a:t>
            </a:r>
            <a:r>
              <a:rPr lang="ko-KR" altLang="en-US" dirty="0"/>
              <a:t>는 명확히 동일한 </a:t>
            </a:r>
            <a:r>
              <a:rPr lang="ko-KR" altLang="en-US" dirty="0" err="1"/>
              <a:t>인스턴스</a:t>
            </a:r>
            <a:r>
              <a:rPr lang="ko-KR" altLang="en-US" dirty="0"/>
              <a:t> 객체를 가리키는 참조변수들</a:t>
            </a:r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flipH="1" flipV="1">
            <a:off x="3059832" y="3284984"/>
            <a:ext cx="3024336" cy="1510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>
            <a:off x="1907704" y="4795837"/>
            <a:ext cx="4176464" cy="2166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2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가변위치인자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인스턴스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메소드</a:t>
            </a:r>
            <a:r>
              <a:rPr lang="ko-KR" altLang="en-US" sz="2800" dirty="0"/>
              <a:t> 매개변수를 가변위치인자로 지정했다</a:t>
            </a:r>
            <a:r>
              <a:rPr lang="en-US" altLang="ko-KR" sz="2800" dirty="0"/>
              <a:t>. Self</a:t>
            </a:r>
            <a:r>
              <a:rPr lang="ko-KR" altLang="en-US" sz="2800" dirty="0"/>
              <a:t>가 없지만 잘 실행된다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6115050" cy="389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class </a:t>
            </a:r>
            <a:r>
              <a:rPr lang="ko-KR" altLang="en-US" dirty="0"/>
              <a:t>속성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92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접근자</a:t>
            </a:r>
            <a:r>
              <a:rPr lang="en-US" altLang="ko-KR" dirty="0"/>
              <a:t>: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6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cls</a:t>
            </a:r>
            <a:r>
              <a:rPr lang="en-US" altLang="ko-KR" dirty="0"/>
              <a:t> </a:t>
            </a:r>
            <a:r>
              <a:rPr lang="ko-KR" altLang="en-US" dirty="0"/>
              <a:t>사용 이유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class </a:t>
            </a:r>
            <a:r>
              <a:rPr lang="ko-KR" altLang="en-US" dirty="0"/>
              <a:t>객체를 정의한 후 </a:t>
            </a:r>
            <a:r>
              <a:rPr lang="en-US" altLang="ko-KR" dirty="0"/>
              <a:t>class method</a:t>
            </a:r>
            <a:r>
              <a:rPr lang="ko-KR" altLang="en-US" dirty="0"/>
              <a:t>를 직접 호출 할 경우도 </a:t>
            </a:r>
            <a:r>
              <a:rPr lang="ko-KR" altLang="en-US" dirty="0" err="1"/>
              <a:t>첫번째</a:t>
            </a:r>
            <a:r>
              <a:rPr lang="ko-KR" altLang="en-US" dirty="0"/>
              <a:t> 인자는 항상 </a:t>
            </a:r>
            <a:r>
              <a:rPr lang="en-US" altLang="ko-KR" dirty="0"/>
              <a:t>class</a:t>
            </a:r>
            <a:r>
              <a:rPr lang="ko-KR" altLang="en-US" dirty="0"/>
              <a:t> 객체로 할당 됨</a:t>
            </a:r>
            <a:endParaRPr lang="en-US" altLang="ko-K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59046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241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__self__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클래스 </a:t>
            </a:r>
            <a:r>
              <a:rPr lang="ko-KR" altLang="en-US" sz="2800" dirty="0" err="1"/>
              <a:t>메소드를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데코레이터로</a:t>
            </a:r>
            <a:r>
              <a:rPr lang="ko-KR" altLang="en-US" sz="2800" dirty="0"/>
              <a:t> 구성하고 </a:t>
            </a:r>
            <a:r>
              <a:rPr lang="ko-KR" altLang="en-US" sz="2800" dirty="0" err="1"/>
              <a:t>메소드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첫번째를</a:t>
            </a:r>
            <a:r>
              <a:rPr lang="ko-KR" altLang="en-US" sz="2800" dirty="0"/>
              <a:t> </a:t>
            </a:r>
            <a:r>
              <a:rPr lang="en-US" altLang="ko-KR" sz="2800" dirty="0" err="1"/>
              <a:t>cls</a:t>
            </a:r>
            <a:r>
              <a:rPr lang="ko-KR" altLang="en-US" sz="2800" dirty="0"/>
              <a:t>로 지정했다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915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84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__self__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메소드는</a:t>
            </a:r>
            <a:r>
              <a:rPr lang="ko-KR" altLang="en-US" sz="2800" dirty="0"/>
              <a:t> 클래스에 존재하며 사용시 </a:t>
            </a:r>
            <a:r>
              <a:rPr lang="en-US" altLang="ko-KR" sz="2800" dirty="0"/>
              <a:t>bound</a:t>
            </a:r>
            <a:r>
              <a:rPr lang="ko-KR" altLang="en-US" sz="2800" dirty="0"/>
              <a:t>되며 </a:t>
            </a:r>
            <a:r>
              <a:rPr lang="en-US" altLang="ko-KR" sz="2800" dirty="0"/>
              <a:t>__self__ </a:t>
            </a:r>
            <a:r>
              <a:rPr lang="ko-KR" altLang="en-US" sz="2800" dirty="0"/>
              <a:t>속성에 클래스 객체가 </a:t>
            </a:r>
            <a:r>
              <a:rPr lang="ko-KR" altLang="en-US" sz="2800" dirty="0" err="1"/>
              <a:t>세팅</a:t>
            </a:r>
            <a:r>
              <a:rPr lang="ko-KR" altLang="en-US" sz="2800" dirty="0"/>
              <a:t> 됨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048672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786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메소드는</a:t>
            </a:r>
            <a:r>
              <a:rPr lang="ko-KR" altLang="en-US" sz="2800" dirty="0"/>
              <a:t> 클래스에 존재하며 사용시 </a:t>
            </a:r>
            <a:r>
              <a:rPr lang="en-US" altLang="ko-KR" sz="2800" dirty="0"/>
              <a:t>bound</a:t>
            </a:r>
            <a:r>
              <a:rPr lang="ko-KR" altLang="en-US" sz="2800" dirty="0"/>
              <a:t>되며 </a:t>
            </a:r>
            <a:r>
              <a:rPr lang="en-US" altLang="ko-KR" sz="2800" dirty="0"/>
              <a:t>__self__ </a:t>
            </a:r>
            <a:r>
              <a:rPr lang="ko-KR" altLang="en-US" sz="2800" dirty="0"/>
              <a:t>속성에 클래스 객체가 </a:t>
            </a:r>
            <a:r>
              <a:rPr lang="ko-KR" altLang="en-US" sz="2800" dirty="0" err="1"/>
              <a:t>세팅</a:t>
            </a:r>
            <a:r>
              <a:rPr lang="ko-KR" altLang="en-US" sz="2800" dirty="0"/>
              <a:t> 됨</a:t>
            </a:r>
            <a:endParaRPr lang="en-US" altLang="ko-K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3895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422108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method</a:t>
            </a:r>
            <a:r>
              <a:rPr lang="ko-KR" altLang="en-US" dirty="0"/>
              <a:t>를 이용해서 </a:t>
            </a:r>
            <a:r>
              <a:rPr lang="ko-KR" altLang="en-US" dirty="0" err="1"/>
              <a:t>인스턴스</a:t>
            </a:r>
            <a:r>
              <a:rPr lang="ko-KR" altLang="en-US" dirty="0"/>
              <a:t> 생성하기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2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접근자</a:t>
            </a:r>
            <a:r>
              <a:rPr lang="en-US" altLang="ko-KR" dirty="0"/>
              <a:t>: static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02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Method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84502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클래스 객체로 생성된 모든 </a:t>
            </a:r>
            <a:r>
              <a:rPr lang="ko-KR" altLang="en-US" sz="2800" dirty="0" err="1"/>
              <a:t>인스턴스</a:t>
            </a:r>
            <a:r>
              <a:rPr lang="ko-KR" altLang="en-US" sz="2800" dirty="0"/>
              <a:t> 객체가 공유하여 사용할 수 있다</a:t>
            </a:r>
            <a:r>
              <a:rPr lang="en-US" altLang="ko-KR" sz="2800" dirty="0"/>
              <a:t>.</a:t>
            </a:r>
          </a:p>
          <a:p>
            <a:pPr marL="457200" lvl="1" indent="0" fontAlgn="base">
              <a:buNone/>
            </a:pPr>
            <a:endParaRPr lang="en-US" altLang="ko-KR" sz="2800" dirty="0"/>
          </a:p>
          <a:p>
            <a:pPr marL="457200" lvl="1" indent="0" fontAlgn="base">
              <a:buNone/>
            </a:pPr>
            <a:r>
              <a:rPr lang="ko-KR" altLang="en-US" sz="2800" dirty="0" err="1"/>
              <a:t>장식자</a:t>
            </a:r>
            <a:r>
              <a:rPr lang="ko-KR" altLang="en-US" sz="2800" dirty="0"/>
              <a:t> </a:t>
            </a:r>
            <a:r>
              <a:rPr lang="en-US" altLang="ko-KR" sz="2800" dirty="0"/>
              <a:t>@</a:t>
            </a:r>
            <a:r>
              <a:rPr lang="en-US" altLang="ko-KR" sz="2800" dirty="0" err="1"/>
              <a:t>staticmethod</a:t>
            </a:r>
            <a:r>
              <a:rPr lang="en-US" altLang="ko-KR" sz="2800" dirty="0"/>
              <a:t> : </a:t>
            </a:r>
            <a:r>
              <a:rPr lang="ko-KR" altLang="en-US" sz="2800" dirty="0" err="1"/>
              <a:t>정적함수</a:t>
            </a:r>
            <a:r>
              <a:rPr lang="ko-KR" altLang="en-US" sz="2800" dirty="0"/>
              <a:t> 위에 표시 </a:t>
            </a:r>
            <a:r>
              <a:rPr lang="en-US" altLang="ko-KR" sz="2800" dirty="0"/>
              <a:t>– Python 2.x</a:t>
            </a:r>
          </a:p>
          <a:p>
            <a:pPr marL="457200" lvl="1" indent="0" fontAlgn="base">
              <a:buNone/>
            </a:pPr>
            <a:r>
              <a:rPr lang="ko-KR" altLang="en-US" sz="2800" dirty="0"/>
              <a:t>함수 </a:t>
            </a:r>
            <a:r>
              <a:rPr lang="en-US" altLang="ko-KR" sz="2800" dirty="0" err="1"/>
              <a:t>staticmethod</a:t>
            </a:r>
            <a:r>
              <a:rPr lang="en-US" altLang="ko-KR" sz="2800" dirty="0"/>
              <a:t>()</a:t>
            </a:r>
            <a:r>
              <a:rPr lang="ko-KR" altLang="en-US" sz="2800" dirty="0"/>
              <a:t>는 별도의 문장으로 표시 </a:t>
            </a:r>
            <a:r>
              <a:rPr lang="en-US" altLang="ko-KR" sz="2800" dirty="0"/>
              <a:t>–Python 3.x</a:t>
            </a:r>
          </a:p>
          <a:p>
            <a:pPr marL="457200" lvl="1" indent="0" fontAlgn="base">
              <a:buNone/>
            </a:pPr>
            <a:endParaRPr lang="en-US" altLang="ko-KR" sz="2800" dirty="0"/>
          </a:p>
          <a:p>
            <a:pPr marL="457200" lvl="1" indent="0" fontAlgn="base">
              <a:buNone/>
            </a:pPr>
            <a:r>
              <a:rPr lang="ko-KR" altLang="en-US" sz="2800" dirty="0" err="1"/>
              <a:t>정적메소드는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파라미터에</a:t>
            </a:r>
            <a:r>
              <a:rPr lang="ko-KR" altLang="en-US" sz="2800" dirty="0"/>
              <a:t> 별도의 </a:t>
            </a:r>
            <a:r>
              <a:rPr lang="en-US" altLang="ko-KR" sz="2800" dirty="0"/>
              <a:t>self, </a:t>
            </a:r>
            <a:r>
              <a:rPr lang="en-US" altLang="ko-KR" sz="2800" dirty="0" err="1"/>
              <a:t>cls</a:t>
            </a:r>
            <a:r>
              <a:rPr lang="en-US" altLang="ko-KR" sz="2800" dirty="0"/>
              <a:t>, </a:t>
            </a:r>
            <a:r>
              <a:rPr lang="ko-KR" altLang="en-US" sz="2800" dirty="0"/>
              <a:t>등 객체에 대한 </a:t>
            </a:r>
            <a:r>
              <a:rPr lang="ko-KR" altLang="en-US" sz="2800" dirty="0" err="1"/>
              <a:t>참조값을</a:t>
            </a:r>
            <a:r>
              <a:rPr lang="ko-KR" altLang="en-US" sz="2800" dirty="0"/>
              <a:t> 전달하지 않아도 됨</a:t>
            </a:r>
            <a:r>
              <a:rPr lang="en-US" altLang="ko-KR" sz="28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1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메소드는</a:t>
            </a:r>
            <a:r>
              <a:rPr lang="ko-KR" altLang="en-US" sz="2800" dirty="0"/>
              <a:t> 클래스에 존재하며  </a:t>
            </a:r>
            <a:r>
              <a:rPr lang="en-US" altLang="ko-KR" sz="2800" dirty="0"/>
              <a:t>__self__</a:t>
            </a:r>
            <a:r>
              <a:rPr lang="ko-KR" altLang="en-US" sz="2800" dirty="0"/>
              <a:t>속성이 존재하지 않으므로 실제 함수를 클래스에서 사용하도록 처리</a:t>
            </a:r>
            <a:endParaRPr lang="en-US" altLang="ko-K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12879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4106689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__self__ </a:t>
            </a:r>
            <a:r>
              <a:rPr lang="ko-KR" altLang="en-US" dirty="0"/>
              <a:t>속성이 존재하지 않아서 </a:t>
            </a:r>
            <a:r>
              <a:rPr lang="en-US" altLang="ko-KR" dirty="0"/>
              <a:t>bound </a:t>
            </a:r>
            <a:r>
              <a:rPr lang="ko-KR" altLang="en-US" dirty="0"/>
              <a:t>없이 처리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23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staticmethod</a:t>
            </a:r>
            <a:r>
              <a:rPr lang="en-US" altLang="ko-KR" dirty="0"/>
              <a:t>: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ko-KR" altLang="en-US" dirty="0"/>
              <a:t>내부에서 함수를 </a:t>
            </a:r>
            <a:r>
              <a:rPr lang="en-US" altLang="ko-KR" dirty="0" err="1"/>
              <a:t>staticmethod</a:t>
            </a:r>
            <a:r>
              <a:rPr lang="ko-KR" altLang="en-US" dirty="0"/>
              <a:t>로 정의해서 객체를 생성하도록 수정이 가능함 </a:t>
            </a:r>
            <a:endParaRPr lang="en-US" altLang="ko-KR" sz="1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6264696" cy="366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4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Method Chain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4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정의하면 </a:t>
            </a:r>
            <a:r>
              <a:rPr lang="en-US" altLang="ko-KR" dirty="0"/>
              <a:t>class </a:t>
            </a:r>
            <a:r>
              <a:rPr lang="ko-KR" altLang="en-US" dirty="0"/>
              <a:t>내의 속성을 관리하는 </a:t>
            </a:r>
            <a:r>
              <a:rPr lang="en-US" altLang="ko-KR" dirty="0"/>
              <a:t>namespace</a:t>
            </a:r>
            <a:r>
              <a:rPr lang="ko-KR" altLang="en-US" dirty="0"/>
              <a:t>가 생성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4149080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8104" y="4149080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635896" y="46531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920" y="48691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73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Self Method Chain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객체 내의 </a:t>
            </a:r>
            <a:r>
              <a:rPr lang="ko-KR" altLang="en-US" sz="2800" dirty="0" err="1">
                <a:latin typeface="+mn-ea"/>
              </a:rPr>
              <a:t>메소드의</a:t>
            </a:r>
            <a:r>
              <a:rPr lang="ko-KR" altLang="en-US" sz="2800" dirty="0">
                <a:latin typeface="+mn-ea"/>
              </a:rPr>
              <a:t> 결과를 자기자신으로 </a:t>
            </a:r>
            <a:r>
              <a:rPr lang="ko-KR" altLang="en-US" sz="2800" dirty="0" err="1">
                <a:latin typeface="+mn-ea"/>
              </a:rPr>
              <a:t>리턴하여</a:t>
            </a:r>
            <a:r>
              <a:rPr lang="ko-KR" altLang="en-US" sz="2800" dirty="0">
                <a:latin typeface="+mn-ea"/>
              </a:rPr>
              <a:t>  </a:t>
            </a:r>
            <a:r>
              <a:rPr lang="ko-KR" altLang="en-US" sz="2800" dirty="0" err="1">
                <a:latin typeface="+mn-ea"/>
              </a:rPr>
              <a:t>메소드를</a:t>
            </a:r>
            <a:r>
              <a:rPr lang="ko-KR" altLang="en-US" sz="2800" dirty="0">
                <a:latin typeface="+mn-ea"/>
              </a:rPr>
              <a:t>  연속해 호출하여 처리 </a:t>
            </a:r>
            <a:endParaRPr lang="ko-KR" altLang="en-US" sz="28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356992"/>
            <a:ext cx="66484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2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 Chain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Method</a:t>
            </a:r>
            <a:r>
              <a:rPr lang="ko-KR" altLang="en-US" dirty="0"/>
              <a:t>을 연속으로 호출하여 처리할 수 있도록 </a:t>
            </a:r>
            <a:r>
              <a:rPr lang="ko-KR" altLang="en-US" dirty="0" err="1"/>
              <a:t>메소드를</a:t>
            </a:r>
            <a:r>
              <a:rPr lang="ko-KR" altLang="en-US" dirty="0"/>
              <a:t> 연속해서 처리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212976"/>
            <a:ext cx="64198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68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 객체 </a:t>
            </a:r>
            <a:r>
              <a:rPr lang="en-US" altLang="ko-KR" dirty="0"/>
              <a:t> Method Chain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 lnSpcReduction="10000"/>
          </a:bodyPr>
          <a:lstStyle/>
          <a:p>
            <a:pPr marL="365760" lvl="1" indent="0" fontAlgn="base">
              <a:buNone/>
            </a:pPr>
            <a:r>
              <a:rPr lang="ko-KR" altLang="en-US" sz="2800" dirty="0"/>
              <a:t>클래스 </a:t>
            </a:r>
            <a:r>
              <a:rPr lang="ko-KR" altLang="en-US" sz="2800" dirty="0" err="1"/>
              <a:t>정의시</a:t>
            </a:r>
            <a:r>
              <a:rPr lang="ko-KR" altLang="en-US" sz="2800" dirty="0"/>
              <a:t> 내부에서 </a:t>
            </a:r>
            <a:r>
              <a:rPr lang="ko-KR" altLang="en-US" sz="2800" dirty="0" err="1"/>
              <a:t>인스턴스를</a:t>
            </a:r>
            <a:r>
              <a:rPr lang="ko-KR" altLang="en-US" sz="2800" dirty="0"/>
              <a:t> 가진 경우 </a:t>
            </a:r>
            <a:r>
              <a:rPr lang="en-US" altLang="ko-KR" sz="2800" dirty="0"/>
              <a:t>chain </a:t>
            </a:r>
            <a:r>
              <a:rPr lang="ko-KR" altLang="en-US" sz="2800" dirty="0"/>
              <a:t>처리를 위해 </a:t>
            </a:r>
            <a:r>
              <a:rPr lang="en-US" altLang="ko-KR" sz="2800" dirty="0"/>
              <a:t>return</a:t>
            </a:r>
            <a:r>
              <a:rPr lang="ko-KR" altLang="en-US" sz="2800" dirty="0"/>
              <a:t>으로 다음 실행할  객체를 전달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2924944"/>
            <a:ext cx="454548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4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연산자 대치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2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스페셜메소드는</a:t>
            </a:r>
            <a:r>
              <a:rPr lang="ko-KR" altLang="en-US" dirty="0"/>
              <a:t> 연산자를 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새로운 </a:t>
            </a:r>
            <a:r>
              <a:rPr lang="en-US" altLang="ko-KR" dirty="0"/>
              <a:t>class object</a:t>
            </a:r>
            <a:r>
              <a:rPr lang="ko-KR" altLang="en-US" dirty="0"/>
              <a:t>를 만들고 </a:t>
            </a:r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override</a:t>
            </a:r>
            <a:r>
              <a:rPr lang="ko-KR" altLang="en-US" dirty="0"/>
              <a:t>하면 연산자가 </a:t>
            </a:r>
            <a:r>
              <a:rPr lang="ko-KR" altLang="en-US" dirty="0" err="1"/>
              <a:t>스페셜메소드로</a:t>
            </a:r>
            <a:r>
              <a:rPr lang="ko-KR" altLang="en-US" dirty="0"/>
              <a:t> 대치됨</a:t>
            </a: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5472608" cy="394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69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스페셜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오버로딩딩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class object</a:t>
            </a:r>
            <a:r>
              <a:rPr lang="ko-KR" altLang="en-US" dirty="0"/>
              <a:t>가 </a:t>
            </a:r>
            <a:r>
              <a:rPr lang="ko-KR" altLang="en-US" dirty="0" err="1"/>
              <a:t>상속시</a:t>
            </a:r>
            <a:r>
              <a:rPr lang="ko-KR" altLang="en-US" dirty="0"/>
              <a:t> </a:t>
            </a:r>
            <a:r>
              <a:rPr lang="ko-KR" altLang="en-US" dirty="0" err="1"/>
              <a:t>오버로딩처럼하면</a:t>
            </a:r>
            <a:r>
              <a:rPr lang="ko-KR" altLang="en-US" dirty="0"/>
              <a:t> 연산자로 사용이 가능하고 상위 </a:t>
            </a:r>
            <a:r>
              <a:rPr lang="en-US" altLang="ko-KR" dirty="0"/>
              <a:t>class </a:t>
            </a:r>
            <a:r>
              <a:rPr lang="ko-KR" altLang="en-US" dirty="0"/>
              <a:t>연산자도 사용이 가능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07678"/>
            <a:ext cx="5107754" cy="351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88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Everything is an object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91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파이썬은</a:t>
            </a:r>
            <a:r>
              <a:rPr lang="ko-KR" altLang="en-US" dirty="0"/>
              <a:t> 모든 것을 객체로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내부 데이터모델은 객체를 기반으로 만들어져 있음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23728" y="2924944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것은  객체</a:t>
            </a:r>
            <a:r>
              <a:rPr lang="en-US" altLang="ko-KR" dirty="0">
                <a:solidFill>
                  <a:schemeClr val="tx1"/>
                </a:solidFill>
              </a:rPr>
              <a:t>(object)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3789040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r>
              <a:rPr lang="en-US" altLang="ko-KR" dirty="0">
                <a:solidFill>
                  <a:schemeClr val="tx1"/>
                </a:solidFill>
              </a:rPr>
              <a:t>(object)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en-US" altLang="ko-KR" dirty="0">
                <a:solidFill>
                  <a:schemeClr val="tx1"/>
                </a:solidFill>
              </a:rPr>
              <a:t> id</a:t>
            </a:r>
            <a:r>
              <a:rPr lang="ko-KR" altLang="en-US" dirty="0">
                <a:solidFill>
                  <a:schemeClr val="tx1"/>
                </a:solidFill>
              </a:rPr>
              <a:t>즉 정체성</a:t>
            </a:r>
            <a:r>
              <a:rPr lang="en-US" altLang="ko-KR" dirty="0">
                <a:solidFill>
                  <a:schemeClr val="tx1"/>
                </a:solidFill>
              </a:rPr>
              <a:t>(Identity)</a:t>
            </a:r>
            <a:r>
              <a:rPr lang="ko-KR" altLang="en-US" dirty="0">
                <a:solidFill>
                  <a:schemeClr val="tx1"/>
                </a:solidFill>
              </a:rPr>
              <a:t>을 가짐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3728" y="4653136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r>
              <a:rPr lang="en-US" altLang="ko-KR" dirty="0">
                <a:solidFill>
                  <a:schemeClr val="tx1"/>
                </a:solidFill>
              </a:rPr>
              <a:t>(object)</a:t>
            </a:r>
            <a:r>
              <a:rPr lang="ko-KR" altLang="en-US" dirty="0">
                <a:solidFill>
                  <a:schemeClr val="tx1"/>
                </a:solidFill>
              </a:rPr>
              <a:t>는 항상 </a:t>
            </a:r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ko-KR" altLang="en-US" dirty="0">
                <a:solidFill>
                  <a:schemeClr val="tx1"/>
                </a:solidFill>
              </a:rPr>
              <a:t>즉 </a:t>
            </a:r>
            <a:r>
              <a:rPr lang="en-US" altLang="ko-KR" dirty="0">
                <a:solidFill>
                  <a:schemeClr val="tx1"/>
                </a:solidFill>
              </a:rPr>
              <a:t>type</a:t>
            </a:r>
            <a:r>
              <a:rPr lang="ko-KR" altLang="en-US" dirty="0">
                <a:solidFill>
                  <a:schemeClr val="tx1"/>
                </a:solidFill>
              </a:rPr>
              <a:t>을 가짐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23728" y="5517232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r>
              <a:rPr lang="en-US" altLang="ko-KR" dirty="0">
                <a:solidFill>
                  <a:schemeClr val="tx1"/>
                </a:solidFill>
              </a:rPr>
              <a:t>(object)</a:t>
            </a:r>
            <a:r>
              <a:rPr lang="ko-KR" altLang="en-US" dirty="0">
                <a:solidFill>
                  <a:schemeClr val="tx1"/>
                </a:solidFill>
              </a:rPr>
              <a:t>는 해당 </a:t>
            </a:r>
            <a:r>
              <a:rPr lang="en-US" altLang="ko-KR" dirty="0">
                <a:solidFill>
                  <a:schemeClr val="tx1"/>
                </a:solidFill>
              </a:rPr>
              <a:t>value</a:t>
            </a:r>
            <a:r>
              <a:rPr lang="ko-KR" altLang="en-US" dirty="0">
                <a:solidFill>
                  <a:schemeClr val="tx1"/>
                </a:solidFill>
              </a:rPr>
              <a:t>를 가짐</a:t>
            </a:r>
          </a:p>
        </p:txBody>
      </p:sp>
    </p:spTree>
    <p:extLst>
      <p:ext uri="{BB962C8B-B14F-4D97-AF65-F5344CB8AC3E}">
        <p14:creationId xmlns:p14="http://schemas.microsoft.com/office/powerpoint/2010/main" val="2389560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객체의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객체가 생성되면 정체성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값은 변경되지 않는 것이 기본이고 단</a:t>
            </a:r>
            <a:r>
              <a:rPr lang="en-US" altLang="ko-KR" dirty="0"/>
              <a:t>, </a:t>
            </a:r>
            <a:r>
              <a:rPr lang="ko-KR" altLang="en-US" dirty="0" err="1"/>
              <a:t>변경가능할</a:t>
            </a:r>
            <a:r>
              <a:rPr lang="ko-KR" altLang="en-US" dirty="0"/>
              <a:t> 경우만 값이 </a:t>
            </a:r>
            <a:r>
              <a:rPr lang="ko-KR" altLang="en-US" dirty="0" err="1"/>
              <a:t>변경가능함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23728" y="2924944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정체성은 변경되지 않음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23728" y="3789040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객체의 타입도 변경되지 않음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3728" y="4653136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객체의 값도 변경되지 않음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23728" y="5517232"/>
            <a:ext cx="518457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변경가능할</a:t>
            </a:r>
            <a:r>
              <a:rPr lang="ko-KR" altLang="en-US" dirty="0">
                <a:solidFill>
                  <a:schemeClr val="tx1"/>
                </a:solidFill>
              </a:rPr>
              <a:t> 경우만 변경됨</a:t>
            </a:r>
          </a:p>
        </p:txBody>
      </p:sp>
    </p:spTree>
    <p:extLst>
      <p:ext uri="{BB962C8B-B14F-4D97-AF65-F5344CB8AC3E}">
        <p14:creationId xmlns:p14="http://schemas.microsoft.com/office/powerpoint/2010/main" val="2409872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NoneType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NoneType</a:t>
            </a:r>
            <a:r>
              <a:rPr lang="ko-KR" altLang="en-US" dirty="0"/>
              <a:t>은 </a:t>
            </a:r>
            <a:r>
              <a:rPr lang="en-US" altLang="ko-KR" dirty="0"/>
              <a:t>type </a:t>
            </a:r>
            <a:r>
              <a:rPr lang="ko-KR" altLang="en-US" dirty="0"/>
              <a:t>클래스로 만들어진 </a:t>
            </a:r>
            <a:r>
              <a:rPr lang="en-US" altLang="ko-KR" dirty="0"/>
              <a:t>class</a:t>
            </a:r>
            <a:r>
              <a:rPr lang="ko-KR" altLang="en-US" dirty="0"/>
              <a:t>이고 이를 기반으로 </a:t>
            </a:r>
            <a:r>
              <a:rPr lang="en-US" altLang="ko-KR" dirty="0"/>
              <a:t>None</a:t>
            </a:r>
            <a:r>
              <a:rPr lang="ko-KR" altLang="en-US" dirty="0"/>
              <a:t>이라는 </a:t>
            </a:r>
            <a:r>
              <a:rPr lang="ko-KR" altLang="en-US" dirty="0" err="1"/>
              <a:t>인스턴스</a:t>
            </a:r>
            <a:r>
              <a:rPr lang="ko-KR" altLang="en-US" dirty="0"/>
              <a:t> 객체를 생성되며 </a:t>
            </a:r>
            <a:r>
              <a:rPr lang="ko-KR" altLang="en-US" dirty="0" err="1"/>
              <a:t>조건식에서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로 인식됨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23319"/>
            <a:ext cx="446449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08" y="3723319"/>
            <a:ext cx="24955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48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namespace </a:t>
            </a:r>
            <a:r>
              <a:rPr lang="ko-KR" altLang="en-US" dirty="0"/>
              <a:t>예시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자식 </a:t>
            </a:r>
            <a:r>
              <a:rPr lang="en-US" altLang="ko-KR" dirty="0"/>
              <a:t>class</a:t>
            </a:r>
            <a:r>
              <a:rPr lang="ko-KR" altLang="en-US" dirty="0"/>
              <a:t>에서 부모 </a:t>
            </a:r>
            <a:r>
              <a:rPr lang="en-US" altLang="ko-KR" dirty="0"/>
              <a:t>class</a:t>
            </a:r>
            <a:r>
              <a:rPr lang="ko-KR" altLang="en-US" dirty="0"/>
              <a:t>를 제외하면 자기 </a:t>
            </a:r>
            <a:r>
              <a:rPr lang="en-US" altLang="ko-KR" dirty="0"/>
              <a:t>class </a:t>
            </a:r>
            <a:r>
              <a:rPr lang="ko-KR" altLang="en-US" dirty="0"/>
              <a:t>내에서 관리하는 </a:t>
            </a:r>
            <a:r>
              <a:rPr lang="en-US" altLang="ko-KR" dirty="0"/>
              <a:t>namespace</a:t>
            </a:r>
            <a:r>
              <a:rPr lang="ko-KR" altLang="en-US" dirty="0"/>
              <a:t>가 존재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6264696" cy="318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27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NotImplementedType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NotImplementedType</a:t>
            </a:r>
            <a:r>
              <a:rPr lang="ko-KR" altLang="en-US" dirty="0"/>
              <a:t>은 </a:t>
            </a:r>
            <a:r>
              <a:rPr lang="en-US" altLang="ko-KR" dirty="0"/>
              <a:t>type </a:t>
            </a:r>
            <a:r>
              <a:rPr lang="ko-KR" altLang="en-US" dirty="0"/>
              <a:t>클래스로 만들어진 </a:t>
            </a:r>
            <a:r>
              <a:rPr lang="en-US" altLang="ko-KR" dirty="0"/>
              <a:t>class</a:t>
            </a:r>
            <a:r>
              <a:rPr lang="ko-KR" altLang="en-US" dirty="0"/>
              <a:t>이고 이를 기반으로 </a:t>
            </a:r>
            <a:r>
              <a:rPr lang="en-US" altLang="ko-KR" dirty="0" err="1"/>
              <a:t>NotImplemented</a:t>
            </a:r>
            <a:r>
              <a:rPr lang="ko-KR" altLang="en-US" dirty="0"/>
              <a:t>이라는 </a:t>
            </a:r>
            <a:r>
              <a:rPr lang="ko-KR" altLang="en-US" dirty="0" err="1"/>
              <a:t>인스턴스</a:t>
            </a:r>
            <a:r>
              <a:rPr lang="ko-KR" altLang="en-US" dirty="0"/>
              <a:t> 객체를 생성되며 </a:t>
            </a:r>
            <a:r>
              <a:rPr lang="ko-KR" altLang="en-US" dirty="0" err="1"/>
              <a:t>조건식에서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로 인식됨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431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5208"/>
            <a:ext cx="4968552" cy="253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42185"/>
            <a:ext cx="2924944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72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Ellipsis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ellipsis </a:t>
            </a:r>
            <a:r>
              <a:rPr lang="ko-KR" altLang="en-US" dirty="0"/>
              <a:t>은 </a:t>
            </a:r>
            <a:r>
              <a:rPr lang="en-US" altLang="ko-KR" dirty="0"/>
              <a:t>type </a:t>
            </a:r>
            <a:r>
              <a:rPr lang="ko-KR" altLang="en-US" dirty="0"/>
              <a:t>클래스로 만들어진 </a:t>
            </a:r>
            <a:r>
              <a:rPr lang="en-US" altLang="ko-KR" dirty="0"/>
              <a:t>class</a:t>
            </a:r>
            <a:r>
              <a:rPr lang="ko-KR" altLang="en-US" dirty="0"/>
              <a:t>이고 이를 기반으로 </a:t>
            </a:r>
            <a:r>
              <a:rPr lang="en-US" altLang="ko-KR" dirty="0"/>
              <a:t>Ellipsis(…) </a:t>
            </a:r>
            <a:r>
              <a:rPr lang="ko-KR" altLang="en-US" dirty="0"/>
              <a:t>이라는 </a:t>
            </a:r>
            <a:r>
              <a:rPr lang="ko-KR" altLang="en-US" dirty="0" err="1"/>
              <a:t>인스턴스</a:t>
            </a:r>
            <a:r>
              <a:rPr lang="ko-KR" altLang="en-US" dirty="0"/>
              <a:t> 객체를 생성되며 </a:t>
            </a:r>
            <a:r>
              <a:rPr lang="ko-KR" altLang="en-US" dirty="0" err="1"/>
              <a:t>조건식에서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로 인식됨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432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3647"/>
            <a:ext cx="511256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2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80284"/>
            <a:ext cx="26860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477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Ellipsis :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ellipsis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사용해서 </a:t>
            </a:r>
            <a:r>
              <a:rPr lang="en-US" altLang="ko-KR" dirty="0" err="1"/>
              <a:t>numpy</a:t>
            </a:r>
            <a:r>
              <a:rPr lang="en-US" altLang="ko-KR" dirty="0"/>
              <a:t> index </a:t>
            </a:r>
            <a:r>
              <a:rPr lang="ko-KR" altLang="en-US" dirty="0"/>
              <a:t>처리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433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461860"/>
            <a:ext cx="57340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65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</a:t>
            </a:r>
            <a:r>
              <a:rPr lang="ko-KR" altLang="en-US" dirty="0"/>
              <a:t> </a:t>
            </a:r>
            <a:r>
              <a:rPr lang="en-US" altLang="ko-KR" dirty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정의하면 </a:t>
            </a:r>
            <a:r>
              <a:rPr lang="en-US" altLang="ko-KR" dirty="0"/>
              <a:t>class </a:t>
            </a:r>
            <a:r>
              <a:rPr lang="ko-KR" altLang="en-US" dirty="0"/>
              <a:t>내의 속성이 생성되고 </a:t>
            </a:r>
            <a:r>
              <a:rPr lang="en-US" altLang="ko-KR" dirty="0"/>
              <a:t>instance</a:t>
            </a:r>
            <a:r>
              <a:rPr lang="ko-KR" altLang="en-US" dirty="0"/>
              <a:t>를 생성시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속성들을 추가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331640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6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851920" y="371703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39330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instance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3923928" y="55892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259504" y="4328960"/>
            <a:ext cx="484632" cy="61220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4494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생성</a:t>
            </a:r>
          </a:p>
        </p:txBody>
      </p:sp>
      <p:cxnSp>
        <p:nvCxnSpPr>
          <p:cNvPr id="14" name="직선 화살표 연결선 13"/>
          <p:cNvCxnSpPr>
            <a:stCxn id="9" idx="0"/>
            <a:endCxn id="5" idx="2"/>
          </p:cNvCxnSpPr>
          <p:nvPr/>
        </p:nvCxnSpPr>
        <p:spPr>
          <a:xfrm flipV="1">
            <a:off x="7056276" y="422108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8304" y="44945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Scope(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7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en-US" altLang="ko-KR" dirty="0"/>
              <a:t>namespace </a:t>
            </a:r>
            <a:r>
              <a:rPr lang="ko-KR" altLang="en-US" dirty="0"/>
              <a:t>예시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에서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메소드에</a:t>
            </a:r>
            <a:r>
              <a:rPr lang="ko-KR" altLang="en-US" dirty="0"/>
              <a:t> 가진 속성들만 각 </a:t>
            </a:r>
            <a:r>
              <a:rPr lang="ko-KR" altLang="en-US" dirty="0" err="1"/>
              <a:t>인스턴스</a:t>
            </a:r>
            <a:r>
              <a:rPr lang="ko-KR" altLang="en-US" dirty="0"/>
              <a:t> 생성시 만들어짐</a:t>
            </a:r>
            <a:endParaRPr lang="en-US" altLang="ko-K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547260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8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</a:t>
            </a:r>
            <a:r>
              <a:rPr lang="en-US" altLang="ko-KR" dirty="0"/>
              <a:t>namespace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정의하면 </a:t>
            </a:r>
            <a:r>
              <a:rPr lang="en-US" altLang="ko-KR" dirty="0"/>
              <a:t>class </a:t>
            </a:r>
            <a:r>
              <a:rPr lang="ko-KR" altLang="en-US" dirty="0"/>
              <a:t>내의 속성이 생성되고 </a:t>
            </a:r>
            <a:r>
              <a:rPr lang="en-US" altLang="ko-KR" dirty="0"/>
              <a:t>instance</a:t>
            </a:r>
            <a:r>
              <a:rPr lang="ko-KR" altLang="en-US" dirty="0"/>
              <a:t>를 생성시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속성들을 추가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331640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6136" y="3212976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3"/>
            <a:endCxn id="5" idx="1"/>
          </p:cNvCxnSpPr>
          <p:nvPr/>
        </p:nvCxnSpPr>
        <p:spPr>
          <a:xfrm>
            <a:off x="3851920" y="371703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39330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5085184"/>
            <a:ext cx="252028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locals()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__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3923928" y="55892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namespace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0"/>
            <a:endCxn id="5" idx="2"/>
          </p:cNvCxnSpPr>
          <p:nvPr/>
        </p:nvCxnSpPr>
        <p:spPr>
          <a:xfrm flipV="1">
            <a:off x="7056276" y="4221088"/>
            <a:ext cx="0" cy="86409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6296" y="429882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Scope(</a:t>
            </a:r>
            <a:r>
              <a:rPr lang="ko-KR" altLang="en-US" sz="1200" dirty="0"/>
              <a:t>참조</a:t>
            </a:r>
            <a:r>
              <a:rPr lang="en-US" altLang="ko-KR" sz="1200" dirty="0"/>
              <a:t>) </a:t>
            </a:r>
            <a:r>
              <a:rPr lang="ko-KR" altLang="en-US" sz="1200" dirty="0"/>
              <a:t>시 </a:t>
            </a:r>
            <a:r>
              <a:rPr lang="ko-KR" altLang="en-US" sz="1200" dirty="0" err="1"/>
              <a:t>확장자</a:t>
            </a:r>
            <a:r>
              <a:rPr lang="en-US" altLang="ko-KR" sz="1200" dirty="0"/>
              <a:t>(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 </a:t>
            </a:r>
            <a:r>
              <a:rPr lang="ko-KR" altLang="en-US" sz="1200" dirty="0"/>
              <a:t>표시</a:t>
            </a:r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2360721" y="4302388"/>
            <a:ext cx="484632" cy="642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31434" y="44391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9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en-US" altLang="ko-KR" dirty="0"/>
              <a:t>namespace </a:t>
            </a:r>
            <a:r>
              <a:rPr lang="ko-KR" altLang="en-US" dirty="0"/>
              <a:t>예시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ko-KR" altLang="en-US" dirty="0"/>
              <a:t>는 함수와 동일한 영역을 가지므로 </a:t>
            </a:r>
            <a:r>
              <a:rPr lang="en-US" altLang="ko-KR" dirty="0" err="1"/>
              <a:t>getPerson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내의 </a:t>
            </a:r>
            <a:r>
              <a:rPr lang="en-US" altLang="ko-KR" dirty="0" err="1"/>
              <a:t>var_mt</a:t>
            </a:r>
            <a:r>
              <a:rPr lang="ko-KR" altLang="en-US" dirty="0"/>
              <a:t>라는 </a:t>
            </a:r>
            <a:r>
              <a:rPr lang="ko-KR" altLang="en-US" dirty="0" err="1"/>
              <a:t>메소드를</a:t>
            </a:r>
            <a:r>
              <a:rPr lang="ko-KR" altLang="en-US" dirty="0"/>
              <a:t> 지정하면 별도의 영역으로 관리</a:t>
            </a:r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7477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82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138898</TotalTime>
  <Words>1088</Words>
  <Application>Microsoft Office PowerPoint</Application>
  <PresentationFormat>화면 슬라이드 쇼(4:3)</PresentationFormat>
  <Paragraphs>208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Lucida Sans Unicode</vt:lpstr>
      <vt:lpstr>Wingdings</vt:lpstr>
      <vt:lpstr>Wingdings 2</vt:lpstr>
      <vt:lpstr>가을</vt:lpstr>
      <vt:lpstr>Python 심화</vt:lpstr>
      <vt:lpstr>8. 클래스 심화</vt:lpstr>
      <vt:lpstr> class 속성 관리</vt:lpstr>
      <vt:lpstr>클래스 namespace </vt:lpstr>
      <vt:lpstr>클래스 namespace 예시 </vt:lpstr>
      <vt:lpstr>instance namespace </vt:lpstr>
      <vt:lpstr>인스턴스 namespace 예시 </vt:lpstr>
      <vt:lpstr>method namespace </vt:lpstr>
      <vt:lpstr>인스턴스 namespace 예시 </vt:lpstr>
      <vt:lpstr> 보호되는 속성 관리</vt:lpstr>
      <vt:lpstr>보호된 속성관리</vt:lpstr>
      <vt:lpstr>맹글링 속성관리 1</vt:lpstr>
      <vt:lpstr>맹글링 속성관리 2</vt:lpstr>
      <vt:lpstr>클래스 내부 네임스페스 조회</vt:lpstr>
      <vt:lpstr>메소드 와 함수 </vt:lpstr>
      <vt:lpstr>함수와 메소드 차이</vt:lpstr>
      <vt:lpstr>클래스 내에 함수 정의 1</vt:lpstr>
      <vt:lpstr>클래스 내에 함수 정의 2</vt:lpstr>
      <vt:lpstr>클래스 내에 함수 정의 3</vt:lpstr>
      <vt:lpstr>Binding 변수</vt:lpstr>
      <vt:lpstr>클래스와 메소드 내부 역할</vt:lpstr>
      <vt:lpstr>메소드는 오버로딩 불가</vt:lpstr>
      <vt:lpstr>인스턴스 내의 __self__ </vt:lpstr>
      <vt:lpstr>Method bound 방식</vt:lpstr>
      <vt:lpstr> self 사용 이유</vt:lpstr>
      <vt:lpstr>인스턴스 메소드 : __self__</vt:lpstr>
      <vt:lpstr>인스턴스 메소드 bound</vt:lpstr>
      <vt:lpstr> self는 참조변수</vt:lpstr>
      <vt:lpstr>인스턴스 메소드: 가변위치인자</vt:lpstr>
      <vt:lpstr>메소드 접근자: class</vt:lpstr>
      <vt:lpstr> cls 사용 이유</vt:lpstr>
      <vt:lpstr>클래스 메소드 : __self__ 1</vt:lpstr>
      <vt:lpstr>클래스 메소드 : __self__ 2</vt:lpstr>
      <vt:lpstr>클래스 메소드 bound</vt:lpstr>
      <vt:lpstr>메소드 접근자: static</vt:lpstr>
      <vt:lpstr>Static Method란</vt:lpstr>
      <vt:lpstr>static 메소드 bound</vt:lpstr>
      <vt:lpstr> staticmethod: 인스턴스 생성</vt:lpstr>
      <vt:lpstr>Method Chain</vt:lpstr>
      <vt:lpstr>Self Method Chain</vt:lpstr>
      <vt:lpstr>Method Chain</vt:lpstr>
      <vt:lpstr>타 객체  Method Chain</vt:lpstr>
      <vt:lpstr>연산자 대치</vt:lpstr>
      <vt:lpstr>스페셜메소드는 연산자를 대치</vt:lpstr>
      <vt:lpstr>스페셜 메소드 오버로딩딩</vt:lpstr>
      <vt:lpstr>Everything is an object</vt:lpstr>
      <vt:lpstr> 파이썬은 모든 것을 객체로 처리</vt:lpstr>
      <vt:lpstr> 파이썬 객체의 특징</vt:lpstr>
      <vt:lpstr> NoneType</vt:lpstr>
      <vt:lpstr> NotImplementedType</vt:lpstr>
      <vt:lpstr> Ellipsis</vt:lpstr>
      <vt:lpstr> Ellipsis : numpy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용준 문</cp:lastModifiedBy>
  <cp:revision>1842</cp:revision>
  <cp:lastPrinted>2016-10-10T03:51:17Z</cp:lastPrinted>
  <dcterms:created xsi:type="dcterms:W3CDTF">2015-12-01T07:34:30Z</dcterms:created>
  <dcterms:modified xsi:type="dcterms:W3CDTF">2018-04-09T14:54:35Z</dcterms:modified>
</cp:coreProperties>
</file>