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63"/>
  </p:notesMasterIdLst>
  <p:sldIdLst>
    <p:sldId id="256" r:id="rId2"/>
    <p:sldId id="5433" r:id="rId3"/>
    <p:sldId id="6051" r:id="rId4"/>
    <p:sldId id="6052" r:id="rId5"/>
    <p:sldId id="6053" r:id="rId6"/>
    <p:sldId id="6054" r:id="rId7"/>
    <p:sldId id="6055" r:id="rId8"/>
    <p:sldId id="6056" r:id="rId9"/>
    <p:sldId id="6085" r:id="rId10"/>
    <p:sldId id="6086" r:id="rId11"/>
    <p:sldId id="6087" r:id="rId12"/>
    <p:sldId id="6088" r:id="rId13"/>
    <p:sldId id="6060" r:id="rId14"/>
    <p:sldId id="6061" r:id="rId15"/>
    <p:sldId id="6063" r:id="rId16"/>
    <p:sldId id="6064" r:id="rId17"/>
    <p:sldId id="6065" r:id="rId18"/>
    <p:sldId id="6066" r:id="rId19"/>
    <p:sldId id="6067" r:id="rId20"/>
    <p:sldId id="6089" r:id="rId21"/>
    <p:sldId id="6090" r:id="rId22"/>
    <p:sldId id="6091" r:id="rId23"/>
    <p:sldId id="6068" r:id="rId24"/>
    <p:sldId id="6069" r:id="rId25"/>
    <p:sldId id="6070" r:id="rId26"/>
    <p:sldId id="6071" r:id="rId27"/>
    <p:sldId id="6072" r:id="rId28"/>
    <p:sldId id="6073" r:id="rId29"/>
    <p:sldId id="6031" r:id="rId30"/>
    <p:sldId id="6032" r:id="rId31"/>
    <p:sldId id="6033" r:id="rId32"/>
    <p:sldId id="6036" r:id="rId33"/>
    <p:sldId id="6093" r:id="rId34"/>
    <p:sldId id="6094" r:id="rId35"/>
    <p:sldId id="6095" r:id="rId36"/>
    <p:sldId id="6096" r:id="rId37"/>
    <p:sldId id="6018" r:id="rId38"/>
    <p:sldId id="6019" r:id="rId39"/>
    <p:sldId id="6020" r:id="rId40"/>
    <p:sldId id="6021" r:id="rId41"/>
    <p:sldId id="6022" r:id="rId42"/>
    <p:sldId id="6023" r:id="rId43"/>
    <p:sldId id="6024" r:id="rId44"/>
    <p:sldId id="6025" r:id="rId45"/>
    <p:sldId id="6026" r:id="rId46"/>
    <p:sldId id="6027" r:id="rId47"/>
    <p:sldId id="6097" r:id="rId48"/>
    <p:sldId id="6098" r:id="rId49"/>
    <p:sldId id="6099" r:id="rId50"/>
    <p:sldId id="6074" r:id="rId51"/>
    <p:sldId id="6075" r:id="rId52"/>
    <p:sldId id="6076" r:id="rId53"/>
    <p:sldId id="6077" r:id="rId54"/>
    <p:sldId id="6078" r:id="rId55"/>
    <p:sldId id="6079" r:id="rId56"/>
    <p:sldId id="6080" r:id="rId57"/>
    <p:sldId id="6081" r:id="rId58"/>
    <p:sldId id="6082" r:id="rId59"/>
    <p:sldId id="6083" r:id="rId60"/>
    <p:sldId id="6084" r:id="rId61"/>
    <p:sldId id="6092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상속관계 확인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상속관계를 확인하고 클래스간의 관계를 </a:t>
            </a:r>
            <a:r>
              <a:rPr lang="en-US" altLang="ko-KR" dirty="0" err="1" smtClean="0"/>
              <a:t>issubclass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체크한다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896544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0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상속관계 확인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만들어보면 상위 클래스는 하위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6912"/>
            <a:ext cx="7162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2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상속간의 네임스페이스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6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Inheritance-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/>
              <a:t>상속된 클래스도 검색하는 순서가 </a:t>
            </a:r>
            <a:r>
              <a:rPr lang="ko-KR" altLang="en-US" dirty="0" err="1"/>
              <a:t>파라미터를</a:t>
            </a:r>
            <a:r>
              <a:rPr lang="ko-KR" altLang="en-US" dirty="0"/>
              <a:t> 정리한 순서대로 변수나 </a:t>
            </a:r>
            <a:r>
              <a:rPr lang="ko-KR" altLang="en-US" dirty="0" err="1"/>
              <a:t>메소드를</a:t>
            </a:r>
            <a:r>
              <a:rPr lang="ko-KR" altLang="en-US" dirty="0"/>
              <a:t> 검색하여 처리됨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상속된 클래스에 동일한 이름이 변수나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존재시</a:t>
            </a:r>
            <a:r>
              <a:rPr lang="ko-KR" altLang="en-US" dirty="0"/>
              <a:t> </a:t>
            </a:r>
            <a:r>
              <a:rPr lang="ko-KR" altLang="en-US" dirty="0" err="1"/>
              <a:t>첫번째</a:t>
            </a:r>
            <a:r>
              <a:rPr lang="ko-KR" altLang="en-US" dirty="0"/>
              <a:t> 검색된 것으로 처리함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, </a:t>
            </a:r>
            <a:r>
              <a:rPr lang="ko-KR" altLang="en-US" sz="1500" dirty="0"/>
              <a:t>상위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          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1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Inheritance - </a:t>
            </a:r>
            <a:r>
              <a:rPr lang="ko-KR" altLang="en-US" dirty="0"/>
              <a:t>예시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3608" y="2990094"/>
            <a:ext cx="2499187" cy="3450247"/>
            <a:chOff x="632653" y="2276872"/>
            <a:chExt cx="2499187" cy="4163469"/>
          </a:xfrm>
        </p:grpSpPr>
        <p:grpSp>
          <p:nvGrpSpPr>
            <p:cNvPr id="9" name="그룹 8"/>
            <p:cNvGrpSpPr/>
            <p:nvPr/>
          </p:nvGrpSpPr>
          <p:grpSpPr>
            <a:xfrm>
              <a:off x="1691680" y="2276872"/>
              <a:ext cx="1440160" cy="1152128"/>
              <a:chOff x="5724128" y="3356992"/>
              <a:chExt cx="1800200" cy="151216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Parent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691680" y="3733357"/>
              <a:ext cx="1440160" cy="1152128"/>
              <a:chOff x="5724128" y="3356992"/>
              <a:chExt cx="1800200" cy="151216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Child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화살표 연결선 4"/>
            <p:cNvCxnSpPr>
              <a:stCxn id="15" idx="0"/>
              <a:endCxn id="13" idx="2"/>
            </p:cNvCxnSpPr>
            <p:nvPr/>
          </p:nvCxnSpPr>
          <p:spPr>
            <a:xfrm flipV="1">
              <a:off x="2411760" y="3429000"/>
              <a:ext cx="0" cy="3043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/>
          </p:nvGrpSpPr>
          <p:grpSpPr>
            <a:xfrm>
              <a:off x="1691680" y="5288213"/>
              <a:ext cx="1440160" cy="1152128"/>
              <a:chOff x="5724128" y="3356992"/>
              <a:chExt cx="1800200" cy="151216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724128" y="3356992"/>
                <a:ext cx="1800200" cy="3600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 c: Child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24128" y="3717032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724128" y="4293096"/>
                <a:ext cx="1800200" cy="5760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/>
            <p:cNvCxnSpPr>
              <a:stCxn id="17" idx="2"/>
              <a:endCxn id="19" idx="0"/>
            </p:cNvCxnSpPr>
            <p:nvPr/>
          </p:nvCxnSpPr>
          <p:spPr>
            <a:xfrm>
              <a:off x="2411760" y="4885485"/>
              <a:ext cx="0" cy="4027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아래쪽 화살표 22"/>
            <p:cNvSpPr/>
            <p:nvPr/>
          </p:nvSpPr>
          <p:spPr>
            <a:xfrm rot="10800000">
              <a:off x="1115615" y="2990091"/>
              <a:ext cx="397989" cy="3335551"/>
            </a:xfrm>
            <a:prstGeom prst="downArrow">
              <a:avLst>
                <a:gd name="adj1" fmla="val 30747"/>
                <a:gd name="adj2" fmla="val 885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653" y="3808267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멤</a:t>
              </a:r>
              <a:endParaRPr lang="en-US" altLang="ko-KR" sz="1600" dirty="0"/>
            </a:p>
            <a:p>
              <a:r>
                <a:rPr lang="ko-KR" altLang="en-US" sz="1600" dirty="0" err="1"/>
                <a:t>버</a:t>
              </a:r>
              <a:endParaRPr lang="en-US" altLang="ko-KR" sz="1600" dirty="0"/>
            </a:p>
            <a:p>
              <a:r>
                <a:rPr lang="ko-KR" altLang="en-US" sz="1600" dirty="0"/>
                <a:t>검색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51188"/>
            <a:ext cx="3895725" cy="42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78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네임스페이스는 항상 상속관계에 따라 접근이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03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초기</a:t>
            </a:r>
            <a:r>
              <a:rPr lang="ko-KR" altLang="en-US" dirty="0"/>
              <a:t>화</a:t>
            </a:r>
            <a:r>
              <a:rPr lang="ko-KR" altLang="en-US" dirty="0" smtClean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자식 클래스에서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처리해서 사용하면 부모 클래스 </a:t>
            </a:r>
            <a:r>
              <a:rPr lang="ko-KR" altLang="en-US" dirty="0" smtClean="0"/>
              <a:t>초기</a:t>
            </a:r>
            <a:r>
              <a:rPr lang="ko-KR" altLang="en-US" dirty="0"/>
              <a:t>화</a:t>
            </a:r>
            <a:r>
              <a:rPr lang="ko-KR" altLang="en-US" dirty="0" smtClean="0"/>
              <a:t>는 </a:t>
            </a:r>
            <a:r>
              <a:rPr lang="ko-KR" altLang="en-US" dirty="0"/>
              <a:t>사용하지 않음</a:t>
            </a:r>
            <a:endParaRPr lang="en-US" altLang="ko-KR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18457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5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자식 클래스에서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오버라이딩하면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사용하지 않음</a:t>
            </a:r>
            <a:endParaRPr lang="en-US" altLang="ko-KR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648072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4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Method resolution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Mro</a:t>
            </a:r>
            <a:r>
              <a:rPr lang="en-US" altLang="ko-KR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type </a:t>
            </a:r>
            <a:r>
              <a:rPr lang="ko-KR" altLang="en-US" dirty="0"/>
              <a:t>클래스에 있으므로 직접 </a:t>
            </a:r>
            <a:r>
              <a:rPr lang="en-US" altLang="ko-KR" dirty="0" err="1"/>
              <a:t>type.mro</a:t>
            </a:r>
            <a:r>
              <a:rPr lang="en-US" altLang="ko-KR" dirty="0"/>
              <a:t>(class) </a:t>
            </a:r>
            <a:r>
              <a:rPr lang="ko-KR" altLang="en-US" dirty="0"/>
              <a:t>로 호출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84" y="2636912"/>
            <a:ext cx="5328592" cy="382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90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 </a:t>
            </a:r>
            <a:r>
              <a:rPr lang="ko-KR" altLang="en-US" dirty="0" smtClean="0"/>
              <a:t>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상속은 다중상속을 정의한 순서대로 접근하므로 </a:t>
            </a:r>
            <a:r>
              <a:rPr lang="ko-KR" altLang="en-US" dirty="0" err="1" smtClean="0"/>
              <a:t>오버라이딩이</a:t>
            </a:r>
            <a:r>
              <a:rPr lang="ko-KR" altLang="en-US" dirty="0" smtClean="0"/>
              <a:t> 필요한 경우 </a:t>
            </a:r>
            <a:r>
              <a:rPr lang="ko-KR" altLang="en-US" dirty="0" err="1" smtClean="0"/>
              <a:t>두번째부터는</a:t>
            </a:r>
            <a:r>
              <a:rPr lang="ko-KR" altLang="en-US" dirty="0" smtClean="0"/>
              <a:t> 명확히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지정해서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처리해야 함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904656" cy="35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MRO </a:t>
            </a:r>
            <a:r>
              <a:rPr lang="ko-KR" altLang="en-US" dirty="0"/>
              <a:t>처리 시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상속 순위를 명확히 알아야 </a:t>
            </a:r>
            <a:r>
              <a:rPr lang="ko-KR" altLang="en-US" dirty="0" err="1"/>
              <a:t>메소드</a:t>
            </a:r>
            <a:r>
              <a:rPr lang="ko-KR" altLang="en-US" dirty="0"/>
              <a:t> 추적 가능하므로 항상 상속을 명기해야 함</a:t>
            </a:r>
            <a:endParaRPr lang="en-US" altLang="ko-K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029200" cy="331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9. </a:t>
            </a:r>
            <a:r>
              <a:rPr lang="ko-KR" altLang="en-US" sz="9600" dirty="0"/>
              <a:t>클래스 </a:t>
            </a:r>
            <a:r>
              <a:rPr lang="ko-KR" altLang="en-US" sz="9600" dirty="0" smtClean="0"/>
              <a:t>심화 </a:t>
            </a:r>
            <a:r>
              <a:rPr lang="en-US" altLang="ko-KR" sz="9600" smtClean="0"/>
              <a:t>2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0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 클래스가 상속한 클래스를 가져와서 그 내부의 속성을 접근할 수 있도록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71437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7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부모 클래스를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Super(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) </a:t>
            </a:r>
            <a:r>
              <a:rPr lang="ko-KR" altLang="en-US" dirty="0"/>
              <a:t>순서에 맞춰 검색해서 멤버를 실행함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475252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2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다중상속일 때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보통 </a:t>
            </a:r>
            <a:r>
              <a:rPr lang="en-US" altLang="ko-KR" dirty="0" smtClean="0"/>
              <a:t>super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부모 클래스만 처리하므로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부터는 </a:t>
            </a:r>
            <a:r>
              <a:rPr lang="en-US" altLang="ko-KR" dirty="0" err="1" smtClean="0"/>
              <a:t>mro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이용해서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924943"/>
            <a:ext cx="3744416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96467"/>
            <a:ext cx="42957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부모 </a:t>
            </a:r>
            <a:r>
              <a:rPr lang="en-US" altLang="ko-KR" dirty="0"/>
              <a:t>class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7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상속된 클래스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상속인 경우 클래스 객체들이 우선순서를 확인하고 속성을 접근하는 예시</a:t>
            </a:r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3933825" cy="38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bound/unbound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클래스명</a:t>
            </a:r>
            <a:r>
              <a:rPr lang="en-US" altLang="ko-KR" dirty="0"/>
              <a:t>.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self/</a:t>
            </a:r>
            <a:r>
              <a:rPr lang="en-US" altLang="ko-KR" dirty="0" err="1"/>
              <a:t>cls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ko-KR" altLang="en-US" dirty="0" err="1"/>
              <a:t>첫번째</a:t>
            </a:r>
            <a:r>
              <a:rPr lang="ko-KR" altLang="en-US" dirty="0"/>
              <a:t> 인자에 직접 제공해야 하는 것은 </a:t>
            </a:r>
            <a:r>
              <a:rPr lang="en-US" altLang="ko-KR" dirty="0"/>
              <a:t>unbound</a:t>
            </a:r>
            <a:r>
              <a:rPr lang="ko-KR" altLang="en-US" dirty="0"/>
              <a:t>된 </a:t>
            </a:r>
            <a:r>
              <a:rPr lang="ko-KR" altLang="en-US" dirty="0" err="1"/>
              <a:t>메소드에</a:t>
            </a:r>
            <a:r>
              <a:rPr lang="ko-KR" altLang="en-US" dirty="0"/>
              <a:t> 객체 실행환경을 제공하는 것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635896" y="3573016"/>
            <a:ext cx="468052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클래스명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,…)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5085184"/>
            <a:ext cx="468052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인스턴스명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(…)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unbound </a:t>
            </a:r>
            <a:r>
              <a:rPr lang="ko-KR" altLang="en-US" dirty="0"/>
              <a:t>호출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5555" y="54452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bound </a:t>
            </a:r>
            <a:r>
              <a:rPr lang="ko-KR" altLang="en-US" dirty="0"/>
              <a:t>호출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2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class : </a:t>
            </a:r>
            <a:r>
              <a:rPr lang="ko-KR" altLang="en-US" dirty="0" err="1"/>
              <a:t>생성자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부모 클래스 내의 </a:t>
            </a:r>
            <a:r>
              <a:rPr lang="ko-KR" altLang="en-US" dirty="0" err="1"/>
              <a:t>생성자를</a:t>
            </a:r>
            <a:r>
              <a:rPr lang="ko-KR" altLang="en-US" dirty="0"/>
              <a:t> 직접 호출해서 사용하면 자식 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생성시 부모와 자식에 정의된 것을 다 사용하도록 생성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356992"/>
            <a:ext cx="3228975" cy="317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class :unbound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부모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자식클래스에 할당해서 바로 사용 가능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97" y="3140968"/>
            <a:ext cx="3124200" cy="34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2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class :bound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부모 클래스의 </a:t>
            </a:r>
            <a:r>
              <a:rPr lang="ko-KR" altLang="en-US" dirty="0" err="1"/>
              <a:t>메소드를</a:t>
            </a:r>
            <a:r>
              <a:rPr lang="ko-KR" altLang="en-US" dirty="0"/>
              <a:t> 자식 클래스의 </a:t>
            </a:r>
            <a:r>
              <a:rPr lang="ko-KR" altLang="en-US" dirty="0" err="1"/>
              <a:t>인스턴스에서</a:t>
            </a:r>
            <a:r>
              <a:rPr lang="ko-KR" altLang="en-US" dirty="0"/>
              <a:t> 호출해도 직접 사용이 가능 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996952"/>
            <a:ext cx="3019425" cy="349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20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Overriding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Inheritance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34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Overriding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메소드를</a:t>
            </a:r>
            <a:r>
              <a:rPr lang="ko-KR" altLang="en-US" dirty="0"/>
              <a:t> 이름으로 검색하므로 하위 클래스에 동일한 </a:t>
            </a:r>
            <a:r>
              <a:rPr lang="ko-KR" altLang="en-US" dirty="0" err="1"/>
              <a:t>메소드가</a:t>
            </a:r>
            <a:r>
              <a:rPr lang="ko-KR" altLang="en-US" dirty="0"/>
              <a:t> 존재하면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하위 클래스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호출하므로 </a:t>
            </a:r>
            <a:r>
              <a:rPr lang="en-US" altLang="ko-KR" dirty="0"/>
              <a:t>Overriding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          </a:t>
            </a:r>
          </a:p>
          <a:p>
            <a:pPr marL="0" indent="0">
              <a:buNone/>
            </a:pPr>
            <a:r>
              <a:rPr lang="en-US" altLang="ko-KR" sz="1400" dirty="0"/>
              <a:t>         class </a:t>
            </a:r>
            <a:r>
              <a:rPr lang="ko-KR" altLang="en-US" sz="1400" dirty="0"/>
              <a:t>상위 </a:t>
            </a:r>
            <a:r>
              <a:rPr lang="ko-KR" altLang="en-US" sz="1400" dirty="0" err="1"/>
              <a:t>클래스명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class </a:t>
            </a:r>
            <a:r>
              <a:rPr lang="ko-KR" altLang="en-US" sz="1400" dirty="0" err="1"/>
              <a:t>클래스명</a:t>
            </a:r>
            <a:r>
              <a:rPr lang="en-US" altLang="ko-KR" sz="1400" dirty="0"/>
              <a:t>(</a:t>
            </a:r>
            <a:r>
              <a:rPr lang="ko-KR" altLang="en-US" sz="1400" dirty="0"/>
              <a:t>상위 </a:t>
            </a:r>
            <a:r>
              <a:rPr lang="ko-KR" altLang="en-US" sz="1400" dirty="0" err="1"/>
              <a:t>클래스명</a:t>
            </a:r>
            <a:r>
              <a:rPr lang="en-US" altLang="ko-KR" sz="1400" dirty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method(self)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6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</a:t>
            </a:r>
            <a:r>
              <a:rPr lang="ko-KR" altLang="en-US" dirty="0"/>
              <a:t>구조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instance/Class/Super Class</a:t>
            </a:r>
            <a:r>
              <a:rPr lang="ko-KR" altLang="en-US" dirty="0"/>
              <a:t>에 다 정의할 경우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r>
              <a:rPr lang="ko-KR" altLang="en-US" dirty="0"/>
              <a:t>부터 호출이 되는 구조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313447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314914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304116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424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7133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97885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807216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6660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629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인스턴스화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564266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정의 </a:t>
            </a:r>
            <a:endParaRPr lang="en-US" altLang="ko-KR" sz="1400" dirty="0"/>
          </a:p>
          <a:p>
            <a:r>
              <a:rPr lang="ko-KR" altLang="en-US" sz="1400" dirty="0"/>
              <a:t>시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정의 </a:t>
            </a:r>
            <a:endParaRPr lang="en-US" altLang="ko-KR" sz="1400" dirty="0"/>
          </a:p>
          <a:p>
            <a:r>
              <a:rPr lang="ko-KR" altLang="en-US" sz="1400" dirty="0"/>
              <a:t>시 슈퍼 </a:t>
            </a:r>
            <a:r>
              <a:rPr lang="ko-KR" altLang="en-US" sz="1400" dirty="0" err="1"/>
              <a:t>클래스메소드</a:t>
            </a:r>
            <a:r>
              <a:rPr lang="ko-KR" altLang="en-US" sz="1400" dirty="0"/>
              <a:t> 재정의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5642664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Runtime </a:t>
            </a:r>
            <a:r>
              <a:rPr lang="ko-KR" altLang="en-US" sz="1400" dirty="0"/>
              <a:t>시 </a:t>
            </a:r>
            <a:endParaRPr lang="en-US" altLang="ko-KR" sz="1400" dirty="0"/>
          </a:p>
          <a:p>
            <a:r>
              <a:rPr lang="ko-KR" altLang="en-US" sz="1400" dirty="0"/>
              <a:t>클래스 및 슈퍼클래스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정의</a:t>
            </a:r>
          </a:p>
        </p:txBody>
      </p:sp>
      <p:sp>
        <p:nvSpPr>
          <p:cNvPr id="4" name="왼쪽 중괄호 3"/>
          <p:cNvSpPr/>
          <p:nvPr/>
        </p:nvSpPr>
        <p:spPr>
          <a:xfrm rot="5400000">
            <a:off x="2982680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Overriding </a:t>
            </a:r>
            <a:r>
              <a:rPr lang="ko-KR" altLang="en-US" sz="1600" dirty="0"/>
              <a:t>발생</a:t>
            </a:r>
          </a:p>
        </p:txBody>
      </p:sp>
      <p:sp>
        <p:nvSpPr>
          <p:cNvPr id="29" name="왼쪽 중괄호 28"/>
          <p:cNvSpPr/>
          <p:nvPr/>
        </p:nvSpPr>
        <p:spPr>
          <a:xfrm rot="5400000">
            <a:off x="5646976" y="2397161"/>
            <a:ext cx="370327" cy="2520280"/>
          </a:xfrm>
          <a:prstGeom prst="leftBrace">
            <a:avLst>
              <a:gd name="adj1" fmla="val 81220"/>
              <a:gd name="adj2" fmla="val 48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32129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Overriding </a:t>
            </a:r>
            <a:r>
              <a:rPr lang="ko-KR" altLang="en-US" sz="1600" dirty="0"/>
              <a:t>발생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4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39338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부모 클래스에 각각의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2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부모 클래스 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자식클래스에 전부 </a:t>
            </a:r>
            <a:r>
              <a:rPr lang="ko-KR" altLang="en-US" dirty="0" err="1" smtClean="0"/>
              <a:t>오버라이딩했으므로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자식클래스 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760639" cy="33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49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오버로딩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57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실제 오버로딩은 불가하지만 오버로딩 모듈을 이용해서 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오버로딩이 가능하다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852936"/>
            <a:ext cx="4095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18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인자를 달리하면 별도로 출력되는 것을 확인할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636912"/>
            <a:ext cx="6524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072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Association </a:t>
            </a:r>
            <a:r>
              <a:rPr lang="ko-KR" altLang="en-US" dirty="0"/>
              <a:t>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05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객체간에 관계를 구성하여 처리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객체내부에 관계 객체를 생성하여 해당 객체의 기능을 처리</a:t>
            </a:r>
            <a:endParaRPr lang="en-US" altLang="ko-KR" sz="2200" dirty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610155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782350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273171"/>
            <a:ext cx="1584176" cy="2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7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Association Notation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객체간에 관계를 구성하여 처리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객체내부에 관계 객체를 생성하여 해당 객체의 기능을 처리</a:t>
            </a:r>
            <a:endParaRPr lang="en-US" altLang="ko-KR" sz="2200" dirty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i.stack.imgur.com/smu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489654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7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: </a:t>
            </a:r>
            <a:r>
              <a:rPr lang="ko-KR" altLang="en-US" dirty="0"/>
              <a:t>인터프리터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622067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파이썬</a:t>
            </a:r>
            <a:r>
              <a:rPr lang="ko-KR" altLang="en-US" dirty="0"/>
              <a:t> 인터프리터 언어이므로 동적으로 관계를 맺는다</a:t>
            </a:r>
            <a:r>
              <a:rPr lang="en-US" altLang="ko-KR" dirty="0"/>
              <a:t>.</a:t>
            </a:r>
          </a:p>
          <a:p>
            <a:pPr marL="457200" lvl="1" indent="0" fontAlgn="base">
              <a:buNone/>
            </a:pPr>
            <a:r>
              <a:rPr lang="ko-KR" altLang="en-US" dirty="0"/>
              <a:t> </a:t>
            </a:r>
            <a:r>
              <a:rPr lang="en-US" altLang="ko-KR" dirty="0"/>
              <a:t>class object</a:t>
            </a:r>
            <a:r>
              <a:rPr lang="ko-KR" altLang="en-US" dirty="0"/>
              <a:t>는 </a:t>
            </a:r>
            <a:r>
              <a:rPr lang="en-US" altLang="ko-KR" dirty="0"/>
              <a:t>type object</a:t>
            </a:r>
            <a:r>
              <a:rPr lang="ko-KR" altLang="en-US" dirty="0"/>
              <a:t>의이므로  </a:t>
            </a:r>
            <a:r>
              <a:rPr lang="ko-KR" altLang="en-US" dirty="0" err="1"/>
              <a:t>인스턴스인</a:t>
            </a:r>
            <a:r>
              <a:rPr lang="ko-KR" altLang="en-US" dirty="0"/>
              <a:t> 관계를 유지하므로 위임 처럼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2452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94387"/>
              </p:ext>
            </p:extLst>
          </p:nvPr>
        </p:nvGraphicFramePr>
        <p:xfrm>
          <a:off x="755576" y="3717032"/>
          <a:ext cx="7632850" cy="245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(inheritance)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위임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(Delegation)﻿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관계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Has 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7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정적인 관계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동적인 관계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클래스 간의 관계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인스턴스</a:t>
                      </a:r>
                      <a:r>
                        <a:rPr lang="ko-KR" altLang="en-US" sz="1200" dirty="0"/>
                        <a:t> 간의 관계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컴파일시점에서 결정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런타임 시점에서 결정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96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객체간에 관계를 구성하여 처리하기 위해 객체내부에 관계를 생성</a:t>
            </a:r>
            <a:endParaRPr lang="en-US" altLang="ko-KR" sz="2800" dirty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3068960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Composition is an Association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Aggregation is an Association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Composition is a strong Association (If the life of contained object totally depends on the container object, it is called strong association)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Aggregation is a weak Association (If the life of contained object doesn't depends on the container object, it is called weak association)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9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Association </a:t>
            </a:r>
            <a:r>
              <a:rPr lang="ko-KR" altLang="en-US" dirty="0"/>
              <a:t>이해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4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구성관계 </a:t>
            </a:r>
            <a:r>
              <a:rPr lang="en-US" altLang="ko-KR" dirty="0" smtClean="0"/>
              <a:t>: composition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 smtClean="0">
                <a:latin typeface="+mn-ea"/>
              </a:rPr>
              <a:t>구성관계는 초기화 모듈에 속성에 타 클래스를 </a:t>
            </a:r>
            <a:r>
              <a:rPr lang="ko-KR" altLang="en-US" sz="2800" dirty="0" err="1" smtClean="0">
                <a:latin typeface="+mn-ea"/>
              </a:rPr>
              <a:t>생성자를</a:t>
            </a:r>
            <a:r>
              <a:rPr lang="ko-KR" altLang="en-US" sz="2800" dirty="0" smtClean="0">
                <a:latin typeface="+mn-ea"/>
              </a:rPr>
              <a:t> 이용해서 </a:t>
            </a:r>
            <a:r>
              <a:rPr lang="ko-KR" altLang="en-US" sz="2800" dirty="0" err="1" smtClean="0">
                <a:latin typeface="+mn-ea"/>
              </a:rPr>
              <a:t>인스턴스를</a:t>
            </a:r>
            <a:r>
              <a:rPr lang="ko-KR" altLang="en-US" sz="2800" dirty="0" smtClean="0">
                <a:latin typeface="+mn-ea"/>
              </a:rPr>
              <a:t> 정의하면 실제 </a:t>
            </a:r>
            <a:r>
              <a:rPr lang="ko-KR" altLang="en-US" sz="2800" dirty="0" err="1" smtClean="0">
                <a:latin typeface="+mn-ea"/>
              </a:rPr>
              <a:t>메인클래스가</a:t>
            </a:r>
            <a:r>
              <a:rPr lang="ko-KR" altLang="en-US" sz="2800" dirty="0" smtClean="0">
                <a:latin typeface="+mn-ea"/>
              </a:rPr>
              <a:t> 사라지면 구성관계도 같이 사라진다</a:t>
            </a:r>
            <a:r>
              <a:rPr lang="en-US" altLang="ko-KR" sz="2800" dirty="0" smtClean="0">
                <a:latin typeface="+mn-ea"/>
              </a:rPr>
              <a:t>.</a:t>
            </a:r>
            <a:endParaRPr lang="ko-KR" altLang="en-US" sz="2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2" y="3356992"/>
            <a:ext cx="6886575" cy="32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371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집합관계 </a:t>
            </a:r>
            <a:r>
              <a:rPr lang="en-US" altLang="ko-KR" dirty="0"/>
              <a:t>: </a:t>
            </a:r>
            <a:r>
              <a:rPr lang="en-US" altLang="ko-KR" b="1" dirty="0"/>
              <a:t>Aggregation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메인 클래스 생성할 때 인자로 받아 처리하므로 집합관계는 삭제되어도 모 클래스는 그대로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852936"/>
            <a:ext cx="6343650" cy="38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001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Dependency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67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Dependency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3600" dirty="0">
                <a:latin typeface="+mn-ea"/>
              </a:rPr>
              <a:t>객체내부에 관계 객체로써 </a:t>
            </a:r>
            <a:r>
              <a:rPr lang="ko-KR" altLang="en-US" sz="3600" dirty="0" err="1">
                <a:latin typeface="+mn-ea"/>
              </a:rPr>
              <a:t>메소드</a:t>
            </a:r>
            <a:r>
              <a:rPr lang="ko-KR" altLang="en-US" sz="3600" dirty="0">
                <a:latin typeface="+mn-ea"/>
              </a:rPr>
              <a:t> 등에서 일회성 등 필요 할 경우 해당 객체를 생성해 기능을 처리 </a:t>
            </a:r>
            <a:endParaRPr lang="en-US" altLang="ko-KR" sz="3600" dirty="0">
              <a:latin typeface="+mn-ea"/>
            </a:endParaRPr>
          </a:p>
          <a:p>
            <a:pPr marL="365760" lvl="1" indent="0" fontAlgn="base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051720" y="3466139"/>
            <a:ext cx="1440160" cy="1547037"/>
            <a:chOff x="5724128" y="3356992"/>
            <a:chExt cx="1800200" cy="1512168"/>
          </a:xfrm>
        </p:grpSpPr>
        <p:sp>
          <p:nvSpPr>
            <p:cNvPr id="7" name="직사각형 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76056" y="3638334"/>
            <a:ext cx="1440160" cy="1152128"/>
            <a:chOff x="5724128" y="3356992"/>
            <a:chExt cx="1800200" cy="1512168"/>
          </a:xfrm>
        </p:grpSpPr>
        <p:sp>
          <p:nvSpPr>
            <p:cNvPr id="11" name="직사각형 10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8" idx="3"/>
            <a:endCxn id="12" idx="1"/>
          </p:cNvCxnSpPr>
          <p:nvPr/>
        </p:nvCxnSpPr>
        <p:spPr>
          <a:xfrm>
            <a:off x="3491880" y="4129155"/>
            <a:ext cx="1584176" cy="29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1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Dependency: Method </a:t>
            </a:r>
            <a:r>
              <a:rPr lang="ko-KR" altLang="en-US" dirty="0" err="1"/>
              <a:t>호출시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 marL="365760" lvl="1" indent="0" fontAlgn="base">
              <a:buNone/>
            </a:pPr>
            <a:r>
              <a:rPr lang="ko-KR" altLang="en-US" sz="2800" dirty="0"/>
              <a:t>객체의 관계가 특정 시점 즉 필요한 시점에 </a:t>
            </a:r>
            <a:r>
              <a:rPr lang="ko-KR" altLang="en-US" sz="2800" dirty="0" smtClean="0"/>
              <a:t>처리되는 </a:t>
            </a:r>
            <a:r>
              <a:rPr lang="ko-KR" altLang="en-US" sz="2800" dirty="0"/>
              <a:t>관계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3"/>
            <a:ext cx="604867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6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위임처리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7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위임 관계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속성만 정의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두 개의 클래스가 상속관계는 아닌 사용관계를 유지해서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3818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307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위임 관계 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두 개의 클래스가 상속관계는 아닌 사용관계를 유지해서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760640" cy="420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상속 구조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클래스는 슈퍼클래스를 상속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267744" y="2955235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004048" y="2945904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4048" y="248425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67744" y="251312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Class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3707904" y="3439673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3928" y="370838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23728" y="4509120"/>
            <a:ext cx="48965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A(object):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 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self.instanceS</a:t>
            </a:r>
            <a:r>
              <a:rPr lang="en-US" altLang="ko-KR" sz="1200" dirty="0"/>
              <a:t> = " static instance member"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whoami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self.__class__.__name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4725144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42" idx="2"/>
          </p:cNvCxnSpPr>
          <p:nvPr/>
        </p:nvCxnSpPr>
        <p:spPr>
          <a:xfrm flipV="1">
            <a:off x="3563888" y="4098032"/>
            <a:ext cx="2160240" cy="80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195736" y="4797152"/>
            <a:ext cx="367240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7" idx="1"/>
            <a:endCxn id="30" idx="1"/>
          </p:cNvCxnSpPr>
          <p:nvPr/>
        </p:nvCxnSpPr>
        <p:spPr>
          <a:xfrm rot="10800000" flipH="1">
            <a:off x="2195736" y="3449004"/>
            <a:ext cx="72008" cy="2032224"/>
          </a:xfrm>
          <a:prstGeom prst="bentConnector3">
            <a:avLst>
              <a:gd name="adj1" fmla="val -70619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12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Duck typing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68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ko-KR" altLang="en-US" dirty="0"/>
              <a:t>정의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다양한 클래스가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처리할 수 있도록 인터페이스를 갖도록 만드는 법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212976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03648" y="4869160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30689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Duck typing</a:t>
            </a:r>
            <a:r>
              <a:rPr lang="ko-KR" altLang="en-US" dirty="0"/>
              <a:t>에 필요한 함수 정의 후 </a:t>
            </a:r>
            <a:r>
              <a:rPr lang="ko-KR" altLang="en-US" dirty="0" err="1"/>
              <a:t>인스턴스들의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처리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9952" y="472514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Duck typing</a:t>
            </a:r>
            <a:r>
              <a:rPr lang="ko-KR" altLang="en-US" dirty="0"/>
              <a:t>에 필요한 클래스 정의 후 </a:t>
            </a:r>
            <a:r>
              <a:rPr lang="ko-KR" altLang="en-US" dirty="0" err="1"/>
              <a:t>인스턴스들의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27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개의 클래스들의 </a:t>
            </a:r>
            <a:r>
              <a:rPr lang="ko-KR" altLang="en-US" dirty="0" err="1"/>
              <a:t>메소드를</a:t>
            </a:r>
            <a:r>
              <a:rPr lang="ko-KR" altLang="en-US" dirty="0"/>
              <a:t> 동일한 이름으로 처리할 수 있도록 인터페이스를 통합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1640" y="5402965"/>
            <a:ext cx="992110" cy="774389"/>
            <a:chOff x="5724128" y="3356992"/>
            <a:chExt cx="1800200" cy="1512168"/>
          </a:xfrm>
        </p:grpSpPr>
        <p:sp>
          <p:nvSpPr>
            <p:cNvPr id="13" name="직사각형 12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31640" y="3806818"/>
            <a:ext cx="992110" cy="774389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361860" y="5379519"/>
            <a:ext cx="992110" cy="774389"/>
            <a:chOff x="5724128" y="3356992"/>
            <a:chExt cx="1800200" cy="1512168"/>
          </a:xfrm>
        </p:grpSpPr>
        <p:sp>
          <p:nvSpPr>
            <p:cNvPr id="23" name="직사각형 22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n1: 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47864" y="3799933"/>
            <a:ext cx="992110" cy="774389"/>
            <a:chOff x="5724128" y="3356992"/>
            <a:chExt cx="1800200" cy="1512168"/>
          </a:xfrm>
        </p:grpSpPr>
        <p:sp>
          <p:nvSpPr>
            <p:cNvPr id="28" name="직사각형 2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s1:String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>
            <a:stCxn id="14" idx="3"/>
            <a:endCxn id="24" idx="1"/>
          </p:cNvCxnSpPr>
          <p:nvPr/>
        </p:nvCxnSpPr>
        <p:spPr>
          <a:xfrm flipV="1">
            <a:off x="2323750" y="5711400"/>
            <a:ext cx="1038110" cy="2344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3"/>
            <a:endCxn id="29" idx="1"/>
          </p:cNvCxnSpPr>
          <p:nvPr/>
        </p:nvCxnSpPr>
        <p:spPr>
          <a:xfrm flipV="1">
            <a:off x="2323750" y="4131814"/>
            <a:ext cx="1024114" cy="6885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580112" y="4413524"/>
            <a:ext cx="1368152" cy="7196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함수 정의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2160" y="530654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 </a:t>
            </a:r>
            <a:r>
              <a:rPr lang="ko-KR" altLang="en-US" dirty="0" err="1"/>
              <a:t>로직에</a:t>
            </a:r>
            <a:r>
              <a:rPr lang="ko-KR" altLang="en-US" dirty="0"/>
              <a:t> 객체 호출을 정의</a:t>
            </a:r>
          </a:p>
        </p:txBody>
      </p:sp>
      <p:cxnSp>
        <p:nvCxnSpPr>
          <p:cNvPr id="47" name="직선 화살표 연결선 46"/>
          <p:cNvCxnSpPr>
            <a:stCxn id="29" idx="3"/>
            <a:endCxn id="4" idx="1"/>
          </p:cNvCxnSpPr>
          <p:nvPr/>
        </p:nvCxnSpPr>
        <p:spPr>
          <a:xfrm>
            <a:off x="4339974" y="4131814"/>
            <a:ext cx="1240138" cy="641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3"/>
            <a:endCxn id="4" idx="1"/>
          </p:cNvCxnSpPr>
          <p:nvPr/>
        </p:nvCxnSpPr>
        <p:spPr>
          <a:xfrm flipV="1">
            <a:off x="4353970" y="4773339"/>
            <a:ext cx="1226142" cy="938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55389" y="3608149"/>
            <a:ext cx="13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함수의 인자로 전달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6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: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ko-KR" altLang="en-US" dirty="0"/>
              <a:t>에 </a:t>
            </a:r>
            <a:r>
              <a:rPr lang="ko-KR" altLang="en-US" dirty="0" err="1"/>
              <a:t>필한</a:t>
            </a:r>
            <a:r>
              <a:rPr lang="en-US" altLang="ko-KR" dirty="0"/>
              <a:t> </a:t>
            </a:r>
            <a:r>
              <a:rPr lang="ko-KR" altLang="en-US" dirty="0"/>
              <a:t>함수 정의한 후에  </a:t>
            </a:r>
            <a:r>
              <a:rPr lang="ko-KR" altLang="en-US" dirty="0" err="1"/>
              <a:t>클래스별로</a:t>
            </a:r>
            <a:r>
              <a:rPr lang="ko-KR" altLang="en-US" dirty="0"/>
              <a:t> 함수와 동일한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  <a:endParaRPr lang="en-US" altLang="ko-KR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762625" cy="35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42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: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Duck typing </a:t>
            </a:r>
            <a:r>
              <a:rPr lang="ko-KR" altLang="en-US" dirty="0"/>
              <a:t>처리를 위한 함수 구현 및 실행</a:t>
            </a:r>
            <a:endParaRPr lang="en-US" altLang="ko-KR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904656" cy="32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24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324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여러 개의 클래스들의 </a:t>
            </a:r>
            <a:r>
              <a:rPr lang="ko-KR" altLang="en-US" dirty="0" err="1"/>
              <a:t>메소드를</a:t>
            </a:r>
            <a:r>
              <a:rPr lang="ko-KR" altLang="en-US" dirty="0"/>
              <a:t> 동일한 이름으로 처리할 수 있도록 인터페이스를 통합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5529492" y="4452576"/>
            <a:ext cx="992110" cy="774389"/>
            <a:chOff x="5724128" y="3356992"/>
            <a:chExt cx="1800200" cy="1512168"/>
          </a:xfrm>
        </p:grpSpPr>
        <p:sp>
          <p:nvSpPr>
            <p:cNvPr id="9" name="직사각형 8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Mixin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31640" y="5402965"/>
            <a:ext cx="992110" cy="774389"/>
            <a:chOff x="5724128" y="3356992"/>
            <a:chExt cx="1800200" cy="1512168"/>
          </a:xfrm>
        </p:grpSpPr>
        <p:sp>
          <p:nvSpPr>
            <p:cNvPr id="13" name="직사각형 12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31640" y="3806818"/>
            <a:ext cx="992110" cy="774389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361860" y="5379519"/>
            <a:ext cx="992110" cy="774389"/>
            <a:chOff x="5724128" y="3356992"/>
            <a:chExt cx="1800200" cy="1512168"/>
          </a:xfrm>
        </p:grpSpPr>
        <p:sp>
          <p:nvSpPr>
            <p:cNvPr id="23" name="직사각형 22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n1: 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347864" y="3799933"/>
            <a:ext cx="992110" cy="774389"/>
            <a:chOff x="5724128" y="3356992"/>
            <a:chExt cx="1800200" cy="1512168"/>
          </a:xfrm>
        </p:grpSpPr>
        <p:sp>
          <p:nvSpPr>
            <p:cNvPr id="28" name="직사각형 2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s1:String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/>
          <p:cNvCxnSpPr>
            <a:stCxn id="14" idx="3"/>
            <a:endCxn id="24" idx="1"/>
          </p:cNvCxnSpPr>
          <p:nvPr/>
        </p:nvCxnSpPr>
        <p:spPr>
          <a:xfrm flipV="1">
            <a:off x="2323750" y="5711400"/>
            <a:ext cx="1038110" cy="2344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3"/>
            <a:endCxn id="29" idx="1"/>
          </p:cNvCxnSpPr>
          <p:nvPr/>
        </p:nvCxnSpPr>
        <p:spPr>
          <a:xfrm flipV="1">
            <a:off x="2323750" y="4131814"/>
            <a:ext cx="1024114" cy="6885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2160" y="530654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 </a:t>
            </a:r>
            <a:r>
              <a:rPr lang="ko-KR" altLang="en-US" dirty="0" err="1"/>
              <a:t>로직에</a:t>
            </a:r>
            <a:r>
              <a:rPr lang="ko-KR" altLang="en-US" dirty="0"/>
              <a:t> 객체 호출을 정의</a:t>
            </a:r>
          </a:p>
        </p:txBody>
      </p:sp>
      <p:cxnSp>
        <p:nvCxnSpPr>
          <p:cNvPr id="47" name="직선 화살표 연결선 46"/>
          <p:cNvCxnSpPr>
            <a:stCxn id="29" idx="3"/>
          </p:cNvCxnSpPr>
          <p:nvPr/>
        </p:nvCxnSpPr>
        <p:spPr>
          <a:xfrm>
            <a:off x="4339974" y="4131814"/>
            <a:ext cx="1240138" cy="641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3"/>
          </p:cNvCxnSpPr>
          <p:nvPr/>
        </p:nvCxnSpPr>
        <p:spPr>
          <a:xfrm flipV="1">
            <a:off x="4353970" y="4773339"/>
            <a:ext cx="1226142" cy="938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55389" y="3436625"/>
            <a:ext cx="1370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클래스의 </a:t>
            </a:r>
            <a:r>
              <a:rPr lang="ko-KR" altLang="en-US" dirty="0" err="1"/>
              <a:t>정적메소드의</a:t>
            </a:r>
            <a:r>
              <a:rPr lang="ko-KR" altLang="en-US" dirty="0"/>
              <a:t> 인자로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43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: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위한 클래스 내의 </a:t>
            </a:r>
            <a:r>
              <a:rPr lang="en-US" altLang="ko-KR" dirty="0" err="1"/>
              <a:t>staticmethod</a:t>
            </a:r>
            <a:r>
              <a:rPr lang="en-US" altLang="ko-KR" dirty="0"/>
              <a:t> </a:t>
            </a:r>
            <a:r>
              <a:rPr lang="ko-KR" altLang="en-US" dirty="0"/>
              <a:t>정의 후에 </a:t>
            </a:r>
            <a:r>
              <a:rPr lang="ko-KR" altLang="en-US" dirty="0" err="1"/>
              <a:t>클래스별로</a:t>
            </a:r>
            <a:r>
              <a:rPr lang="ko-KR" altLang="en-US" dirty="0"/>
              <a:t> 동일한 </a:t>
            </a:r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  <a:endParaRPr lang="en-US" altLang="ko-KR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18" y="2780928"/>
            <a:ext cx="5648325" cy="395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98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: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964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Duck </a:t>
            </a:r>
            <a:r>
              <a:rPr lang="en-US" altLang="ko-KR" dirty="0" err="1"/>
              <a:t>typeing</a:t>
            </a:r>
            <a:r>
              <a:rPr lang="en-US" altLang="ko-KR" dirty="0"/>
              <a:t> </a:t>
            </a:r>
            <a:r>
              <a:rPr lang="ko-KR" altLang="en-US" dirty="0"/>
              <a:t>처리를 위한 함수 구현 및 실행</a:t>
            </a:r>
            <a:endParaRPr lang="en-US" altLang="ko-KR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544616" cy="347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24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Mixin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07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Mixin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메소드</a:t>
            </a:r>
            <a:r>
              <a:rPr lang="ko-KR" altLang="en-US" dirty="0"/>
              <a:t> 기반으로 상위 클래스를 정의하고 하위 클래스에서는 이를 활용해서 처리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203848" y="3163272"/>
            <a:ext cx="992110" cy="774389"/>
            <a:chOff x="5724128" y="3356992"/>
            <a:chExt cx="1800200" cy="1512168"/>
          </a:xfrm>
        </p:grpSpPr>
        <p:sp>
          <p:nvSpPr>
            <p:cNvPr id="9" name="직사각형 8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Mixin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58976" y="4270094"/>
            <a:ext cx="992110" cy="774389"/>
            <a:chOff x="5724128" y="3356992"/>
            <a:chExt cx="1800200" cy="1512168"/>
          </a:xfrm>
        </p:grpSpPr>
        <p:sp>
          <p:nvSpPr>
            <p:cNvPr id="13" name="직사각형 12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799114" y="4270094"/>
            <a:ext cx="992110" cy="774389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꺾인 연결선 19"/>
          <p:cNvCxnSpPr>
            <a:stCxn id="13" idx="0"/>
            <a:endCxn id="11" idx="2"/>
          </p:cNvCxnSpPr>
          <p:nvPr/>
        </p:nvCxnSpPr>
        <p:spPr>
          <a:xfrm rot="5400000" flipH="1" flipV="1">
            <a:off x="3211251" y="3781442"/>
            <a:ext cx="332432" cy="64487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7" idx="0"/>
            <a:endCxn id="11" idx="2"/>
          </p:cNvCxnSpPr>
          <p:nvPr/>
        </p:nvCxnSpPr>
        <p:spPr>
          <a:xfrm rot="16200000" flipV="1">
            <a:off x="3831320" y="3806245"/>
            <a:ext cx="332432" cy="595266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558976" y="5533925"/>
            <a:ext cx="992110" cy="774389"/>
            <a:chOff x="5724128" y="3356992"/>
            <a:chExt cx="1800200" cy="1512168"/>
          </a:xfrm>
        </p:grpSpPr>
        <p:sp>
          <p:nvSpPr>
            <p:cNvPr id="26" name="직사각형 25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n1: 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799114" y="5533925"/>
            <a:ext cx="992110" cy="774389"/>
            <a:chOff x="5724128" y="3356992"/>
            <a:chExt cx="1800200" cy="1512168"/>
          </a:xfrm>
        </p:grpSpPr>
        <p:sp>
          <p:nvSpPr>
            <p:cNvPr id="30" name="직사각형 2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s1:String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화살표 연결선 32"/>
          <p:cNvCxnSpPr>
            <a:stCxn id="15" idx="2"/>
            <a:endCxn id="26" idx="0"/>
          </p:cNvCxnSpPr>
          <p:nvPr/>
        </p:nvCxnSpPr>
        <p:spPr>
          <a:xfrm>
            <a:off x="3055031" y="5044483"/>
            <a:ext cx="0" cy="489442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2"/>
            <a:endCxn id="30" idx="0"/>
          </p:cNvCxnSpPr>
          <p:nvPr/>
        </p:nvCxnSpPr>
        <p:spPr>
          <a:xfrm>
            <a:off x="4295169" y="5044483"/>
            <a:ext cx="0" cy="489442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80112" y="317279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상위클래스에 </a:t>
            </a:r>
            <a:r>
              <a:rPr lang="ko-KR" altLang="en-US" dirty="0" err="1"/>
              <a:t>메소드를</a:t>
            </a:r>
            <a:r>
              <a:rPr lang="ko-KR" altLang="en-US" dirty="0"/>
              <a:t> 정의</a:t>
            </a:r>
          </a:p>
        </p:txBody>
      </p:sp>
      <p:cxnSp>
        <p:nvCxnSpPr>
          <p:cNvPr id="6" name="직선 화살표 연결선 5"/>
          <p:cNvCxnSpPr>
            <a:stCxn id="4" idx="1"/>
            <a:endCxn id="10" idx="3"/>
          </p:cNvCxnSpPr>
          <p:nvPr/>
        </p:nvCxnSpPr>
        <p:spPr>
          <a:xfrm flipH="1" flipV="1">
            <a:off x="4195958" y="3495153"/>
            <a:ext cx="1384154" cy="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8922" y="436228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하위클래스에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정의하지 않음</a:t>
            </a:r>
          </a:p>
        </p:txBody>
      </p:sp>
      <p:cxnSp>
        <p:nvCxnSpPr>
          <p:cNvPr id="23" name="직선 화살표 연결선 22"/>
          <p:cNvCxnSpPr>
            <a:stCxn id="34" idx="1"/>
            <a:endCxn id="18" idx="3"/>
          </p:cNvCxnSpPr>
          <p:nvPr/>
        </p:nvCxnSpPr>
        <p:spPr>
          <a:xfrm flipH="1" flipV="1">
            <a:off x="4791224" y="4601975"/>
            <a:ext cx="927698" cy="83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8922" y="555125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인스턴스에서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호출해서 사용</a:t>
            </a:r>
          </a:p>
        </p:txBody>
      </p:sp>
      <p:cxnSp>
        <p:nvCxnSpPr>
          <p:cNvPr id="37" name="직선 화살표 연결선 36"/>
          <p:cNvCxnSpPr>
            <a:stCxn id="36" idx="1"/>
            <a:endCxn id="31" idx="3"/>
          </p:cNvCxnSpPr>
          <p:nvPr/>
        </p:nvCxnSpPr>
        <p:spPr>
          <a:xfrm flipH="1" flipV="1">
            <a:off x="4791224" y="5865806"/>
            <a:ext cx="927698" cy="86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4930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상속은 상위 클래스를 하나 또는 여러 개를 사용하는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          class </a:t>
            </a:r>
            <a:r>
              <a:rPr lang="ko-KR" altLang="en-US" sz="1400" dirty="0"/>
              <a:t>상위 </a:t>
            </a:r>
            <a:r>
              <a:rPr lang="ko-KR" altLang="en-US" sz="1400" dirty="0" err="1"/>
              <a:t>클래스명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pass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class </a:t>
            </a:r>
            <a:r>
              <a:rPr lang="ko-KR" altLang="en-US" sz="1400" dirty="0" err="1"/>
              <a:t>클래스명</a:t>
            </a:r>
            <a:r>
              <a:rPr lang="en-US" altLang="ko-KR" sz="1400" dirty="0"/>
              <a:t>(</a:t>
            </a:r>
            <a:r>
              <a:rPr lang="ko-KR" altLang="en-US" sz="1400" dirty="0"/>
              <a:t>상위 </a:t>
            </a:r>
            <a:r>
              <a:rPr lang="ko-KR" altLang="en-US" sz="1400" dirty="0" err="1"/>
              <a:t>클래스명</a:t>
            </a:r>
            <a:r>
              <a:rPr lang="en-US" altLang="ko-KR" sz="1400" dirty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             pass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dirty="0"/>
              <a:t>상속 </a:t>
            </a:r>
            <a:r>
              <a:rPr lang="ko-KR" altLang="en-US" dirty="0" err="1"/>
              <a:t>정의시</a:t>
            </a:r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상위 </a:t>
            </a:r>
            <a:r>
              <a:rPr lang="ko-KR" altLang="en-US" dirty="0" err="1"/>
              <a:t>클래스명을</a:t>
            </a:r>
            <a:r>
              <a:rPr lang="ko-KR" altLang="en-US" dirty="0"/>
              <a:t> 여러 개 작성시 멀티 상속이 가능함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class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(</a:t>
            </a:r>
            <a:r>
              <a:rPr lang="ko-KR" altLang="en-US" sz="1500" dirty="0"/>
              <a:t>상위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, </a:t>
            </a:r>
            <a:r>
              <a:rPr lang="ko-KR" altLang="en-US" sz="1500" dirty="0"/>
              <a:t>상위 </a:t>
            </a:r>
            <a:r>
              <a:rPr lang="ko-KR" altLang="en-US" sz="1500" dirty="0" err="1"/>
              <a:t>클래스명</a:t>
            </a:r>
            <a:r>
              <a:rPr lang="en-US" altLang="ko-KR" sz="1500" dirty="0"/>
              <a:t>)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                        pass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0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Mixin</a:t>
            </a:r>
            <a:r>
              <a:rPr lang="en-US" altLang="ko-KR" dirty="0"/>
              <a:t>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메소드</a:t>
            </a:r>
            <a:r>
              <a:rPr lang="ko-KR" altLang="en-US" dirty="0"/>
              <a:t> 기반으로 상위 클래스를 정의하고 하위 클래스에서는 이를 활용해서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88843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53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Mixin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 받은 클래스 내에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처리를 해서 각 </a:t>
            </a:r>
            <a:r>
              <a:rPr lang="en-US" altLang="ko-KR" dirty="0" err="1" smtClean="0"/>
              <a:t>mixin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608512" cy="377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44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class object</a:t>
            </a:r>
            <a:r>
              <a:rPr lang="ko-KR" altLang="en-US" dirty="0"/>
              <a:t>가 상속을 받으면 그 상속 받은 클래스의 모든 속성을 사용할 수 있도록 위임되어 실제 사용된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7153275" cy="366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상속한 클래스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자식 클래스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생성할 때 초기화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없지만 부모 클래스 초기화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5342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5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상속관계 확인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클래스를 </a:t>
            </a:r>
            <a:r>
              <a:rPr lang="ko-KR" altLang="en-US" dirty="0" smtClean="0"/>
              <a:t>정의할 때 조부모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자식으로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조부모 클래스만 소유하고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부모 클래스만 소유했다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76064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9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138934</TotalTime>
  <Words>1193</Words>
  <Application>Microsoft Office PowerPoint</Application>
  <PresentationFormat>화면 슬라이드 쇼(4:3)</PresentationFormat>
  <Paragraphs>278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가을</vt:lpstr>
      <vt:lpstr>Python 심화</vt:lpstr>
      <vt:lpstr>9. 클래스 심화 2</vt:lpstr>
      <vt:lpstr>Class Inheritance</vt:lpstr>
      <vt:lpstr>파이썬: 인터프리터 언어</vt:lpstr>
      <vt:lpstr>Class 상속 구조</vt:lpstr>
      <vt:lpstr>Inheritance</vt:lpstr>
      <vt:lpstr>상속</vt:lpstr>
      <vt:lpstr> 상속한 클래스 인스턴스 생성</vt:lpstr>
      <vt:lpstr> 상속관계 확인 1</vt:lpstr>
      <vt:lpstr> 상속관계 확인 2</vt:lpstr>
      <vt:lpstr> 상속관계 확인 3</vt:lpstr>
      <vt:lpstr>상속간의 네임스페이스 처리</vt:lpstr>
      <vt:lpstr>Inheritance- scope</vt:lpstr>
      <vt:lpstr>Inheritance - 예시</vt:lpstr>
      <vt:lpstr>초기화 오버라이딩</vt:lpstr>
      <vt:lpstr>메소드 오버라이딩</vt:lpstr>
      <vt:lpstr>Method resolution order</vt:lpstr>
      <vt:lpstr>상속 순위</vt:lpstr>
      <vt:lpstr>MRO 처리 시 오류</vt:lpstr>
      <vt:lpstr>Super()</vt:lpstr>
      <vt:lpstr>부모 클래스를 super로 처리</vt:lpstr>
      <vt:lpstr>다중상속일 때 super 및 mro 사용</vt:lpstr>
      <vt:lpstr>부모 class 메소드 사용</vt:lpstr>
      <vt:lpstr>상속된 클래스 확인</vt:lpstr>
      <vt:lpstr> bound/unbound 이해하기</vt:lpstr>
      <vt:lpstr>부모 class : 생성자 사용</vt:lpstr>
      <vt:lpstr>부모 class :unbound 메소드</vt:lpstr>
      <vt:lpstr>부모 class :bound 메소드</vt:lpstr>
      <vt:lpstr>Overriding</vt:lpstr>
      <vt:lpstr>Overriding</vt:lpstr>
      <vt:lpstr>Overriding 구조</vt:lpstr>
      <vt:lpstr>Overriding 예시 1</vt:lpstr>
      <vt:lpstr>Overriding 예시 2</vt:lpstr>
      <vt:lpstr>오버로딩 처리</vt:lpstr>
      <vt:lpstr>오버로딩</vt:lpstr>
      <vt:lpstr>오버로딩 2</vt:lpstr>
      <vt:lpstr>Association 이해</vt:lpstr>
      <vt:lpstr>Association</vt:lpstr>
      <vt:lpstr>Association Notation</vt:lpstr>
      <vt:lpstr>Association</vt:lpstr>
      <vt:lpstr>Association 이해</vt:lpstr>
      <vt:lpstr>구성관계 : composition</vt:lpstr>
      <vt:lpstr>집합관계 : Aggregation</vt:lpstr>
      <vt:lpstr>Dependency</vt:lpstr>
      <vt:lpstr>Dependency</vt:lpstr>
      <vt:lpstr>Dependency: Method 호출시</vt:lpstr>
      <vt:lpstr>위임처리</vt:lpstr>
      <vt:lpstr>위임 관계 처리 : 속성만 정의</vt:lpstr>
      <vt:lpstr>위임 관계 처리 : 메소드 정의</vt:lpstr>
      <vt:lpstr>Duck typing</vt:lpstr>
      <vt:lpstr>Duck typeing 정의 방법</vt:lpstr>
      <vt:lpstr>Duck typeing 정의 : 함수</vt:lpstr>
      <vt:lpstr>Duck typeing : 함수 구현(1)</vt:lpstr>
      <vt:lpstr>Duck typeing : 함수 구현(2)</vt:lpstr>
      <vt:lpstr>Duck typeing 정의 : 클래스</vt:lpstr>
      <vt:lpstr>Duck typeing : 클래스 구현(1)</vt:lpstr>
      <vt:lpstr>Duck typeing : 클래스 구현(2)</vt:lpstr>
      <vt:lpstr>Mixin 이해하기</vt:lpstr>
      <vt:lpstr>Mixin</vt:lpstr>
      <vt:lpstr>Mixin 내의 메소드 사용</vt:lpstr>
      <vt:lpstr>Mixin 클래스 각각의 메소드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1844</cp:revision>
  <cp:lastPrinted>2016-10-10T03:51:17Z</cp:lastPrinted>
  <dcterms:created xsi:type="dcterms:W3CDTF">2015-12-01T07:34:30Z</dcterms:created>
  <dcterms:modified xsi:type="dcterms:W3CDTF">2018-04-05T08:20:01Z</dcterms:modified>
</cp:coreProperties>
</file>