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05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1c4e84b5a_0_1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1c4e84b5a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1c4e84b5a_0_1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1c4e84b5a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about this dataset:</a:t>
            </a:r>
            <a:endParaRPr/>
          </a:p>
          <a:p>
            <a:pPr marL="0" lvl="0" indent="0" algn="l" rtl="0">
              <a:spcBef>
                <a:spcPts val="0"/>
              </a:spcBef>
              <a:spcAft>
                <a:spcPts val="0"/>
              </a:spcAft>
              <a:buNone/>
            </a:pPr>
            <a:r>
              <a:rPr lang="en"/>
              <a:t>The Medals dataset contains countries that no longer exist</a:t>
            </a:r>
            <a:endParaRPr/>
          </a:p>
          <a:p>
            <a:pPr marL="0" lvl="0" indent="0" algn="l" rtl="0">
              <a:spcBef>
                <a:spcPts val="0"/>
              </a:spcBef>
              <a:spcAft>
                <a:spcPts val="0"/>
              </a:spcAft>
              <a:buNone/>
            </a:pPr>
            <a:r>
              <a:rPr lang="en"/>
              <a:t>Soviet Union and West/East Germany has changed over time (Cold War 1949-1990).</a:t>
            </a:r>
            <a:endParaRPr/>
          </a:p>
          <a:p>
            <a:pPr marL="0" lvl="0" indent="0" algn="l" rtl="0">
              <a:spcBef>
                <a:spcPts val="0"/>
              </a:spcBef>
              <a:spcAft>
                <a:spcPts val="0"/>
              </a:spcAft>
              <a:buNone/>
            </a:pPr>
            <a:r>
              <a:rPr lang="en"/>
              <a:t>West Indies Federation 1958-1962</a:t>
            </a:r>
            <a:endParaRPr/>
          </a:p>
          <a:p>
            <a:pPr marL="0" lvl="0" indent="0" algn="l" rtl="0">
              <a:spcBef>
                <a:spcPts val="0"/>
              </a:spcBef>
              <a:spcAft>
                <a:spcPts val="0"/>
              </a:spcAft>
              <a:buNone/>
            </a:pPr>
            <a:r>
              <a:rPr lang="en"/>
              <a:t>There are also medal winners who participate on a unified team (no country associated)</a:t>
            </a:r>
            <a:endParaRPr/>
          </a:p>
          <a:p>
            <a:pPr marL="0" lvl="0" indent="0" algn="l" rtl="0">
              <a:spcBef>
                <a:spcPts val="0"/>
              </a:spcBef>
              <a:spcAft>
                <a:spcPts val="0"/>
              </a:spcAft>
              <a:buNone/>
            </a:pPr>
            <a:endParaRPr/>
          </a:p>
          <a:p>
            <a:pPr marL="0" lvl="0" indent="0" algn="l" rtl="0">
              <a:spcBef>
                <a:spcPts val="0"/>
              </a:spcBef>
              <a:spcAft>
                <a:spcPts val="0"/>
              </a:spcAft>
              <a:buNone/>
            </a:pPr>
            <a:r>
              <a:rPr lang="en"/>
              <a:t>The Gross Domestic Product was concept developed in 1934 US Congress report, in 1944 GDP became the main tool for measuring a country’s economy.</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1c4e84b5a_0_1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1c4e84b5a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built the database in PostgreSQL because of the relative uniformity of the data that we were loading and due to the relative simplicity of the tasks we envision our SQL analysts performing on the 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1c4e84b5a_0_1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1c4e84b5a_0_1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samples of the data from the dataframes that we created before loading into our database. </a:t>
            </a:r>
            <a:endParaRPr/>
          </a:p>
          <a:p>
            <a:pPr marL="0" lvl="0" indent="0" algn="l" rtl="0">
              <a:spcBef>
                <a:spcPts val="0"/>
              </a:spcBef>
              <a:spcAft>
                <a:spcPts val="0"/>
              </a:spcAft>
              <a:buNone/>
            </a:pPr>
            <a:endParaRPr/>
          </a:p>
          <a:p>
            <a:pPr marL="0" lvl="0" indent="0" algn="l" rtl="0">
              <a:spcBef>
                <a:spcPts val="0"/>
              </a:spcBef>
              <a:spcAft>
                <a:spcPts val="0"/>
              </a:spcAft>
              <a:buNone/>
            </a:pPr>
            <a:r>
              <a:rPr lang="en"/>
              <a:t>From left to right:</a:t>
            </a:r>
            <a:endParaRPr/>
          </a:p>
          <a:p>
            <a:pPr marL="0" lvl="0" indent="0" algn="l" rtl="0">
              <a:spcBef>
                <a:spcPts val="0"/>
              </a:spcBef>
              <a:spcAft>
                <a:spcPts val="0"/>
              </a:spcAft>
              <a:buClr>
                <a:schemeClr val="dk1"/>
              </a:buClr>
              <a:buSzPts val="1100"/>
              <a:buFont typeface="Arial"/>
              <a:buNone/>
            </a:pPr>
            <a:r>
              <a:rPr lang="en">
                <a:solidFill>
                  <a:schemeClr val="dk1"/>
                </a:solidFill>
              </a:rPr>
              <a:t>Country Master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Year/ Country Code / Medal Counts</a:t>
            </a:r>
            <a:endParaRPr/>
          </a:p>
          <a:p>
            <a:pPr marL="0" lvl="0" indent="0" algn="l" rtl="0">
              <a:spcBef>
                <a:spcPts val="0"/>
              </a:spcBef>
              <a:spcAft>
                <a:spcPts val="0"/>
              </a:spcAft>
              <a:buClr>
                <a:schemeClr val="dk1"/>
              </a:buClr>
              <a:buSzPts val="1100"/>
              <a:buFont typeface="Arial"/>
              <a:buNone/>
            </a:pPr>
            <a:r>
              <a:rPr lang="en">
                <a:solidFill>
                  <a:schemeClr val="dk1"/>
                </a:solidFill>
              </a:rPr>
              <a:t>GDP history</a:t>
            </a:r>
            <a:endParaRPr/>
          </a:p>
          <a:p>
            <a:pPr marL="0" lvl="0" indent="0" algn="l" rtl="0">
              <a:spcBef>
                <a:spcPts val="0"/>
              </a:spcBef>
              <a:spcAft>
                <a:spcPts val="0"/>
              </a:spcAft>
              <a:buNone/>
            </a:pPr>
            <a:endParaRPr/>
          </a:p>
          <a:p>
            <a:pPr marL="0" lvl="0" indent="0" algn="l" rtl="0">
              <a:spcBef>
                <a:spcPts val="0"/>
              </a:spcBef>
              <a:spcAft>
                <a:spcPts val="0"/>
              </a:spcAft>
              <a:buNone/>
            </a:pPr>
            <a:r>
              <a:rPr lang="en"/>
              <a:t>Joinable or common columns are country code and year</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054571c6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054571c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map out our production database, we first drew an ERD using Quick DBD.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1c4e84b5a_0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1c4e84b5a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data analysts can easily perform queries on the database we created.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054571c64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054571c6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*Another dataset we could have potentially used for more analysis would be population of countries over time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1c4e84b5a_0_10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1c4e84b5a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were curious about these questions and thought others might be too, so we built a production SQL database in PostgresSQL to </a:t>
            </a:r>
            <a:r>
              <a:rPr lang="en">
                <a:solidFill>
                  <a:schemeClr val="dk1"/>
                </a:solidFill>
              </a:rPr>
              <a:t>allow analysts to look into the answers.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1c4e84b5a_0_1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1c4e84b5a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step of the project, to find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1c4e84b5a_0_10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1c4e84b5a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Three CSV files that contained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1c4e84b5a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1c4e84b5a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1c4e84b5a_0_1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1c4e84b5a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1c4e84b5a_0_10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1c4e84b5a_0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NICOLE STOPS HERE JASON STARTS ON NEXT SLIDE</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1c4e84b5a_0_1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1c4e84b5a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After the imports, we initially looked for opportunities to clean it and transform it into a more focused, structured set of data that could be efficiently loaded into a relational database. </a:t>
            </a:r>
            <a:endParaRPr/>
          </a:p>
          <a:p>
            <a:pPr marL="0" lvl="0" indent="0" algn="l" rtl="0">
              <a:spcBef>
                <a:spcPts val="0"/>
              </a:spcBef>
              <a:spcAft>
                <a:spcPts val="0"/>
              </a:spcAft>
              <a:buNone/>
            </a:pPr>
            <a:endParaRPr/>
          </a:p>
          <a:p>
            <a:pPr marL="0" lvl="0" indent="0" algn="l" rtl="0">
              <a:spcBef>
                <a:spcPts val="0"/>
              </a:spcBef>
              <a:spcAft>
                <a:spcPts val="0"/>
              </a:spcAft>
              <a:buNone/>
            </a:pPr>
            <a:r>
              <a:rPr lang="en"/>
              <a:t>We looked for null values in the data sets and deleted rows representing years that were not common to both data sets. </a:t>
            </a:r>
            <a:endParaRPr/>
          </a:p>
          <a:p>
            <a:pPr marL="0" lvl="0" indent="0" algn="l" rtl="0">
              <a:spcBef>
                <a:spcPts val="0"/>
              </a:spcBef>
              <a:spcAft>
                <a:spcPts val="0"/>
              </a:spcAft>
              <a:buNone/>
            </a:pPr>
            <a:endParaRPr/>
          </a:p>
          <a:p>
            <a:pPr marL="0" lvl="0" indent="0" algn="l" rtl="0">
              <a:spcBef>
                <a:spcPts val="0"/>
              </a:spcBef>
              <a:spcAft>
                <a:spcPts val="0"/>
              </a:spcAft>
              <a:buNone/>
            </a:pPr>
            <a:r>
              <a:rPr lang="en"/>
              <a:t>We removed certain columns and then dropped duplicates after doing so, because we found that individual team member medals on medal winning teams were incorrectly being added to our medal counts.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added columns representing "summer" and "winter", and we dropped unnecessary columns.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We then renamed multiple columns from brevity and to make sure we would not encounter problems when loading into our database due to mixed cases.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1c4e84b5a_0_1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1c4e84b5a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appended all historical olympic games data into one larger dataframe and we subtotaled the data, grouping it by games session, and by country in order to see medal counts.</a:t>
            </a:r>
            <a:endParaRPr sz="992">
              <a:solidFill>
                <a:schemeClr val="dk1"/>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 sz="992">
                <a:solidFill>
                  <a:schemeClr val="dk1"/>
                </a:solidFill>
                <a:latin typeface="Lato"/>
                <a:ea typeface="Lato"/>
                <a:cs typeface="Lato"/>
                <a:sym typeface="Lato"/>
              </a:rPr>
              <a:t>Discovered and resolved 2 further inconsistencies in the data across the different data sets </a:t>
            </a:r>
            <a:endParaRPr sz="992">
              <a:solidFill>
                <a:schemeClr val="dk1"/>
              </a:solidFill>
              <a:latin typeface="Lato"/>
              <a:ea typeface="Lato"/>
              <a:cs typeface="Lato"/>
              <a:sym typeface="Lato"/>
            </a:endParaRPr>
          </a:p>
          <a:p>
            <a:pPr marL="457200" lvl="0" indent="-291617" algn="l" rtl="0">
              <a:lnSpc>
                <a:spcPct val="115000"/>
              </a:lnSpc>
              <a:spcBef>
                <a:spcPts val="1200"/>
              </a:spcBef>
              <a:spcAft>
                <a:spcPts val="0"/>
              </a:spcAft>
              <a:buClr>
                <a:schemeClr val="dk1"/>
              </a:buClr>
              <a:buSzPts val="992"/>
              <a:buFont typeface="Lato"/>
              <a:buAutoNum type="arabicPeriod"/>
            </a:pPr>
            <a:r>
              <a:rPr lang="en" sz="992">
                <a:solidFill>
                  <a:schemeClr val="dk1"/>
                </a:solidFill>
                <a:latin typeface="Lato"/>
                <a:ea typeface="Lato"/>
                <a:cs typeface="Lato"/>
                <a:sym typeface="Lato"/>
              </a:rPr>
              <a:t>Added missing country codes to the Olympics dictionary dataframe that were found in the grouped medals dataframe (eg. Yugoslavia &amp; Czechoslovakia). </a:t>
            </a:r>
            <a:endParaRPr sz="992">
              <a:solidFill>
                <a:schemeClr val="dk1"/>
              </a:solidFill>
              <a:latin typeface="Lato"/>
              <a:ea typeface="Lato"/>
              <a:cs typeface="Lato"/>
              <a:sym typeface="Lato"/>
            </a:endParaRPr>
          </a:p>
          <a:p>
            <a:pPr marL="914400" lvl="1" indent="-291617" algn="l" rtl="0">
              <a:lnSpc>
                <a:spcPct val="115000"/>
              </a:lnSpc>
              <a:spcBef>
                <a:spcPts val="0"/>
              </a:spcBef>
              <a:spcAft>
                <a:spcPts val="0"/>
              </a:spcAft>
              <a:buClr>
                <a:schemeClr val="dk1"/>
              </a:buClr>
              <a:buSzPts val="992"/>
              <a:buFont typeface="Lato"/>
              <a:buChar char="○"/>
            </a:pPr>
            <a:r>
              <a:rPr lang="en" sz="992">
                <a:solidFill>
                  <a:schemeClr val="dk1"/>
                </a:solidFill>
                <a:latin typeface="Lato"/>
                <a:ea typeface="Lato"/>
                <a:cs typeface="Lato"/>
                <a:sym typeface="Lato"/>
              </a:rPr>
              <a:t>Created a list of unique missing codes </a:t>
            </a:r>
            <a:endParaRPr sz="992">
              <a:solidFill>
                <a:schemeClr val="dk1"/>
              </a:solidFill>
              <a:latin typeface="Lato"/>
              <a:ea typeface="Lato"/>
              <a:cs typeface="Lato"/>
              <a:sym typeface="Lato"/>
            </a:endParaRPr>
          </a:p>
          <a:p>
            <a:pPr marL="914400" lvl="1" indent="-291617" algn="l" rtl="0">
              <a:lnSpc>
                <a:spcPct val="115000"/>
              </a:lnSpc>
              <a:spcBef>
                <a:spcPts val="0"/>
              </a:spcBef>
              <a:spcAft>
                <a:spcPts val="0"/>
              </a:spcAft>
              <a:buClr>
                <a:schemeClr val="dk1"/>
              </a:buClr>
              <a:buSzPts val="992"/>
              <a:buFont typeface="Lato"/>
              <a:buChar char="○"/>
            </a:pPr>
            <a:r>
              <a:rPr lang="en" sz="992">
                <a:solidFill>
                  <a:schemeClr val="dk1"/>
                </a:solidFill>
                <a:latin typeface="Lato"/>
                <a:ea typeface="Lato"/>
                <a:cs typeface="Lato"/>
                <a:sym typeface="Lato"/>
              </a:rPr>
              <a:t>Researched to find the corresponding missing country names</a:t>
            </a:r>
            <a:endParaRPr sz="992">
              <a:solidFill>
                <a:schemeClr val="dk1"/>
              </a:solidFill>
              <a:latin typeface="Lato"/>
              <a:ea typeface="Lato"/>
              <a:cs typeface="Lato"/>
              <a:sym typeface="Lato"/>
            </a:endParaRPr>
          </a:p>
          <a:p>
            <a:pPr marL="914400" lvl="1" indent="-291617" algn="l" rtl="0">
              <a:lnSpc>
                <a:spcPct val="115000"/>
              </a:lnSpc>
              <a:spcBef>
                <a:spcPts val="0"/>
              </a:spcBef>
              <a:spcAft>
                <a:spcPts val="0"/>
              </a:spcAft>
              <a:buClr>
                <a:schemeClr val="dk1"/>
              </a:buClr>
              <a:buSzPts val="992"/>
              <a:buFont typeface="Lato"/>
              <a:buChar char="○"/>
            </a:pPr>
            <a:r>
              <a:rPr lang="en" sz="992">
                <a:solidFill>
                  <a:schemeClr val="dk1"/>
                </a:solidFill>
                <a:latin typeface="Lato"/>
                <a:ea typeface="Lato"/>
                <a:cs typeface="Lato"/>
                <a:sym typeface="Lato"/>
              </a:rPr>
              <a:t>Appended those country names and codes to the Olympics dictionary </a:t>
            </a:r>
            <a:endParaRPr sz="992">
              <a:solidFill>
                <a:schemeClr val="dk1"/>
              </a:solidFill>
              <a:latin typeface="Lato"/>
              <a:ea typeface="Lato"/>
              <a:cs typeface="Lato"/>
              <a:sym typeface="Lato"/>
            </a:endParaRPr>
          </a:p>
          <a:p>
            <a:pPr marL="457200" lvl="0" indent="-291617" algn="l" rtl="0">
              <a:lnSpc>
                <a:spcPct val="115000"/>
              </a:lnSpc>
              <a:spcBef>
                <a:spcPts val="0"/>
              </a:spcBef>
              <a:spcAft>
                <a:spcPts val="0"/>
              </a:spcAft>
              <a:buClr>
                <a:schemeClr val="dk1"/>
              </a:buClr>
              <a:buSzPts val="992"/>
              <a:buFont typeface="Lato"/>
              <a:buAutoNum type="arabicPeriod"/>
            </a:pPr>
            <a:r>
              <a:rPr lang="en" sz="992">
                <a:solidFill>
                  <a:schemeClr val="dk1"/>
                </a:solidFill>
                <a:latin typeface="Lato"/>
                <a:ea typeface="Lato"/>
                <a:cs typeface="Lato"/>
                <a:sym typeface="Lato"/>
              </a:rPr>
              <a:t>Then removed country codes from the historical GDP file that did not exist in the new Olympics dictionary dataframe</a:t>
            </a:r>
            <a:endParaRPr sz="992">
              <a:solidFill>
                <a:schemeClr val="dk1"/>
              </a:solidFill>
              <a:latin typeface="Lato"/>
              <a:ea typeface="Lato"/>
              <a:cs typeface="Lato"/>
              <a:sym typeface="Lato"/>
            </a:endParaRPr>
          </a:p>
          <a:p>
            <a:pPr marL="914400" lvl="1" indent="-291617" algn="l" rtl="0">
              <a:lnSpc>
                <a:spcPct val="115000"/>
              </a:lnSpc>
              <a:spcBef>
                <a:spcPts val="0"/>
              </a:spcBef>
              <a:spcAft>
                <a:spcPts val="0"/>
              </a:spcAft>
              <a:buClr>
                <a:schemeClr val="dk1"/>
              </a:buClr>
              <a:buSzPts val="992"/>
              <a:buFont typeface="Lato"/>
              <a:buChar char="○"/>
            </a:pPr>
            <a:r>
              <a:rPr lang="en" sz="992">
                <a:solidFill>
                  <a:schemeClr val="dk1"/>
                </a:solidFill>
                <a:latin typeface="Lato"/>
                <a:ea typeface="Lato"/>
                <a:cs typeface="Lato"/>
                <a:sym typeface="Lato"/>
              </a:rPr>
              <a:t>Merged the dataframes using an inner join on Country name</a:t>
            </a:r>
            <a:endParaRPr sz="1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he-guardian/olympic-game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ourworldindata.org/grapher/real-gdp-per-capita-pw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44700" y="898423"/>
            <a:ext cx="3054600" cy="208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ETL Project:</a:t>
            </a:r>
            <a:endParaRPr/>
          </a:p>
          <a:p>
            <a:pPr marL="0" lvl="0" indent="0" algn="l" rtl="0">
              <a:spcBef>
                <a:spcPts val="0"/>
              </a:spcBef>
              <a:spcAft>
                <a:spcPts val="0"/>
              </a:spcAft>
              <a:buNone/>
            </a:pPr>
            <a:r>
              <a:rPr lang="en"/>
              <a:t>Olympics 1950-2014</a:t>
            </a:r>
            <a:endParaRPr/>
          </a:p>
        </p:txBody>
      </p:sp>
      <p:sp>
        <p:nvSpPr>
          <p:cNvPr id="135" name="Google Shape;135;p13"/>
          <p:cNvSpPr txBox="1">
            <a:spLocks noGrp="1"/>
          </p:cNvSpPr>
          <p:nvPr>
            <p:ph type="subTitle" idx="1"/>
          </p:nvPr>
        </p:nvSpPr>
        <p:spPr>
          <a:xfrm>
            <a:off x="3044700" y="3043200"/>
            <a:ext cx="3054600" cy="13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Presented By:</a:t>
            </a:r>
            <a:endParaRPr/>
          </a:p>
          <a:p>
            <a:pPr marL="0" lvl="0" indent="0" algn="l" rtl="0">
              <a:spcBef>
                <a:spcPts val="0"/>
              </a:spcBef>
              <a:spcAft>
                <a:spcPts val="0"/>
              </a:spcAft>
              <a:buNone/>
            </a:pPr>
            <a:r>
              <a:rPr lang="en"/>
              <a:t>Etienne Dembele</a:t>
            </a:r>
            <a:endParaRPr/>
          </a:p>
          <a:p>
            <a:pPr marL="0" lvl="0" indent="0" algn="l" rtl="0">
              <a:spcBef>
                <a:spcPts val="0"/>
              </a:spcBef>
              <a:spcAft>
                <a:spcPts val="0"/>
              </a:spcAft>
              <a:buNone/>
            </a:pPr>
            <a:r>
              <a:rPr lang="en"/>
              <a:t>Jason Lister</a:t>
            </a:r>
            <a:endParaRPr/>
          </a:p>
          <a:p>
            <a:pPr marL="0" lvl="0" indent="0" algn="l" rtl="0">
              <a:spcBef>
                <a:spcPts val="0"/>
              </a:spcBef>
              <a:spcAft>
                <a:spcPts val="0"/>
              </a:spcAft>
              <a:buNone/>
            </a:pPr>
            <a:r>
              <a:rPr lang="en"/>
              <a:t>Mandakini Majumdar</a:t>
            </a:r>
            <a:endParaRPr/>
          </a:p>
          <a:p>
            <a:pPr marL="0" lvl="0" indent="0" algn="l" rtl="0">
              <a:spcBef>
                <a:spcPts val="0"/>
              </a:spcBef>
              <a:spcAft>
                <a:spcPts val="0"/>
              </a:spcAft>
              <a:buNone/>
            </a:pPr>
            <a:r>
              <a:rPr lang="en"/>
              <a:t>Nicole Antkowiak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 &amp; Transformation (cont.) </a:t>
            </a:r>
            <a:endParaRPr/>
          </a:p>
        </p:txBody>
      </p:sp>
      <p:sp>
        <p:nvSpPr>
          <p:cNvPr id="197" name="Google Shape;197;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Added a column to denote Winter or Summer Olympic games</a:t>
            </a:r>
            <a:endParaRPr/>
          </a:p>
          <a:p>
            <a:pPr marL="0" lvl="0" indent="0" algn="l" rtl="0">
              <a:spcBef>
                <a:spcPts val="1200"/>
              </a:spcBef>
              <a:spcAft>
                <a:spcPts val="0"/>
              </a:spcAft>
              <a:buNone/>
            </a:pPr>
            <a:endParaRPr/>
          </a:p>
          <a:p>
            <a:pPr marL="0" lvl="0" indent="0" algn="l" rtl="0">
              <a:spcBef>
                <a:spcPts val="1200"/>
              </a:spcBef>
              <a:spcAft>
                <a:spcPts val="0"/>
              </a:spcAft>
              <a:buNone/>
            </a:pPr>
            <a:r>
              <a:rPr lang="en"/>
              <a:t>Found missing country codes</a:t>
            </a:r>
            <a:endParaRPr/>
          </a:p>
          <a:p>
            <a:pPr marL="0" lvl="0" indent="0" algn="l" rtl="0">
              <a:spcBef>
                <a:spcPts val="1200"/>
              </a:spcBef>
              <a:spcAft>
                <a:spcPts val="0"/>
              </a:spcAft>
              <a:buNone/>
            </a:pPr>
            <a:r>
              <a:rPr lang="en"/>
              <a:t>Dropped unnecessary columns </a:t>
            </a:r>
            <a:endParaRPr/>
          </a:p>
          <a:p>
            <a:pPr marL="0" lvl="0" indent="0" algn="l" rtl="0">
              <a:spcBef>
                <a:spcPts val="1200"/>
              </a:spcBef>
              <a:spcAft>
                <a:spcPts val="0"/>
              </a:spcAft>
              <a:buNone/>
            </a:pPr>
            <a:r>
              <a:rPr lang="en"/>
              <a:t>Renamed columns for simple viewing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98" name="Google Shape;198;p22"/>
          <p:cNvPicPr preferRelativeResize="0"/>
          <p:nvPr/>
        </p:nvPicPr>
        <p:blipFill>
          <a:blip r:embed="rId3">
            <a:alphaModFix/>
          </a:blip>
          <a:stretch>
            <a:fillRect/>
          </a:stretch>
        </p:blipFill>
        <p:spPr>
          <a:xfrm>
            <a:off x="4065950" y="1909175"/>
            <a:ext cx="4881901" cy="738125"/>
          </a:xfrm>
          <a:prstGeom prst="rect">
            <a:avLst/>
          </a:prstGeom>
          <a:noFill/>
          <a:ln w="9525" cap="flat" cmpd="sng">
            <a:solidFill>
              <a:schemeClr val="lt1"/>
            </a:solidFill>
            <a:prstDash val="solid"/>
            <a:round/>
            <a:headEnd type="none" w="sm" len="sm"/>
            <a:tailEnd type="none" w="sm" len="sm"/>
          </a:ln>
        </p:spPr>
      </p:pic>
      <p:pic>
        <p:nvPicPr>
          <p:cNvPr id="199" name="Google Shape;199;p22"/>
          <p:cNvPicPr preferRelativeResize="0"/>
          <p:nvPr/>
        </p:nvPicPr>
        <p:blipFill>
          <a:blip r:embed="rId4">
            <a:alphaModFix/>
          </a:blip>
          <a:stretch>
            <a:fillRect/>
          </a:stretch>
        </p:blipFill>
        <p:spPr>
          <a:xfrm>
            <a:off x="4128411" y="2785323"/>
            <a:ext cx="4819438" cy="642050"/>
          </a:xfrm>
          <a:prstGeom prst="rect">
            <a:avLst/>
          </a:prstGeom>
          <a:noFill/>
          <a:ln w="9525" cap="flat" cmpd="sng">
            <a:solidFill>
              <a:schemeClr val="lt1"/>
            </a:solidFill>
            <a:prstDash val="solid"/>
            <a:round/>
            <a:headEnd type="none" w="sm" len="sm"/>
            <a:tailEnd type="none" w="sm" len="sm"/>
          </a:ln>
        </p:spPr>
      </p:pic>
      <p:pic>
        <p:nvPicPr>
          <p:cNvPr id="200" name="Google Shape;200;p22"/>
          <p:cNvPicPr preferRelativeResize="0"/>
          <p:nvPr/>
        </p:nvPicPr>
        <p:blipFill>
          <a:blip r:embed="rId5">
            <a:alphaModFix/>
          </a:blip>
          <a:stretch>
            <a:fillRect/>
          </a:stretch>
        </p:blipFill>
        <p:spPr>
          <a:xfrm>
            <a:off x="368975" y="3565400"/>
            <a:ext cx="8578875" cy="642050"/>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Notes, Inconsistencies, Outliers, &amp; Anomalies</a:t>
            </a:r>
            <a:endParaRPr/>
          </a:p>
        </p:txBody>
      </p:sp>
      <p:sp>
        <p:nvSpPr>
          <p:cNvPr id="206" name="Google Shape;20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dataset for the olympics had country codes that did not match the data from the GDPs</a:t>
            </a:r>
            <a:endParaRPr/>
          </a:p>
          <a:p>
            <a:pPr marL="0" lvl="0" indent="457200" algn="l" rtl="0">
              <a:spcBef>
                <a:spcPts val="1200"/>
              </a:spcBef>
              <a:spcAft>
                <a:spcPts val="0"/>
              </a:spcAft>
              <a:buNone/>
            </a:pPr>
            <a:r>
              <a:rPr lang="en"/>
              <a:t>Some examples:</a:t>
            </a:r>
            <a:endParaRPr/>
          </a:p>
          <a:p>
            <a:pPr marL="914400" lvl="0" indent="-311150" algn="l" rtl="0">
              <a:spcBef>
                <a:spcPts val="1200"/>
              </a:spcBef>
              <a:spcAft>
                <a:spcPts val="0"/>
              </a:spcAft>
              <a:buSzPts val="1300"/>
              <a:buChar char="●"/>
            </a:pPr>
            <a:r>
              <a:rPr lang="en"/>
              <a:t>Independent Olympic Participants  </a:t>
            </a:r>
            <a:endParaRPr/>
          </a:p>
          <a:p>
            <a:pPr marL="914400" lvl="0" indent="-311150" algn="l" rtl="0">
              <a:spcBef>
                <a:spcPts val="0"/>
              </a:spcBef>
              <a:spcAft>
                <a:spcPts val="0"/>
              </a:spcAft>
              <a:buSzPts val="1300"/>
              <a:buChar char="●"/>
            </a:pPr>
            <a:r>
              <a:rPr lang="en"/>
              <a:t>West/East Germany</a:t>
            </a:r>
            <a:endParaRPr/>
          </a:p>
          <a:p>
            <a:pPr marL="914400" lvl="0" indent="-311150" algn="l" rtl="0">
              <a:spcBef>
                <a:spcPts val="0"/>
              </a:spcBef>
              <a:spcAft>
                <a:spcPts val="0"/>
              </a:spcAft>
              <a:buSzPts val="1300"/>
              <a:buChar char="●"/>
            </a:pPr>
            <a:r>
              <a:rPr lang="en"/>
              <a:t>Soviet Union</a:t>
            </a:r>
            <a:endParaRPr/>
          </a:p>
          <a:p>
            <a:pPr marL="914400" lvl="0" indent="-311150" algn="l" rtl="0">
              <a:spcBef>
                <a:spcPts val="0"/>
              </a:spcBef>
              <a:spcAft>
                <a:spcPts val="0"/>
              </a:spcAft>
              <a:buSzPts val="1300"/>
              <a:buChar char="●"/>
            </a:pPr>
            <a:r>
              <a:rPr lang="en"/>
              <a:t>West Indies Federation</a:t>
            </a:r>
            <a:endParaRPr/>
          </a:p>
          <a:p>
            <a:pPr marL="0" lvl="0" indent="0" algn="l" rtl="0">
              <a:spcBef>
                <a:spcPts val="1200"/>
              </a:spcBef>
              <a:spcAft>
                <a:spcPts val="0"/>
              </a:spcAft>
              <a:buNone/>
            </a:pPr>
            <a:r>
              <a:rPr lang="en"/>
              <a:t>GDP data only goes back to 1950’s</a:t>
            </a:r>
            <a:endParaRPr/>
          </a:p>
          <a:p>
            <a:pPr marL="0" lvl="0" indent="0" algn="l" rtl="0">
              <a:spcBef>
                <a:spcPts val="1200"/>
              </a:spcBef>
              <a:spcAft>
                <a:spcPts val="0"/>
              </a:spcAft>
              <a:buNone/>
            </a:pPr>
            <a:r>
              <a:rPr lang="en"/>
              <a:t>Olympic data stops at 2014</a:t>
            </a:r>
            <a:endParaRPr/>
          </a:p>
          <a:p>
            <a:pPr marL="0" lvl="0" indent="0" algn="l" rtl="0">
              <a:spcBef>
                <a:spcPts val="1200"/>
              </a:spcBef>
              <a:spcAft>
                <a:spcPts val="1200"/>
              </a:spcAft>
              <a:buNone/>
            </a:pPr>
            <a:r>
              <a:rPr lang="en"/>
              <a:t>We did not take steps to verify the accuracy of the historical GDP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Load: </a:t>
            </a:r>
            <a:r>
              <a:rPr lang="en"/>
              <a:t>the final database,</a:t>
            </a:r>
            <a:endParaRPr/>
          </a:p>
          <a:p>
            <a:pPr marL="0" lvl="0" indent="0" algn="l" rtl="0">
              <a:spcBef>
                <a:spcPts val="0"/>
              </a:spcBef>
              <a:spcAft>
                <a:spcPts val="0"/>
              </a:spcAft>
              <a:buNone/>
            </a:pPr>
            <a:r>
              <a:rPr lang="en"/>
              <a:t>tables/collections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Dataframes</a:t>
            </a:r>
            <a:endParaRPr/>
          </a:p>
        </p:txBody>
      </p:sp>
      <p:sp>
        <p:nvSpPr>
          <p:cNvPr id="217" name="Google Shape;21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8" name="Google Shape;218;p25"/>
          <p:cNvPicPr preferRelativeResize="0"/>
          <p:nvPr/>
        </p:nvPicPr>
        <p:blipFill>
          <a:blip r:embed="rId3">
            <a:alphaModFix/>
          </a:blip>
          <a:stretch>
            <a:fillRect/>
          </a:stretch>
        </p:blipFill>
        <p:spPr>
          <a:xfrm>
            <a:off x="1306300" y="1368775"/>
            <a:ext cx="1924050" cy="1466850"/>
          </a:xfrm>
          <a:prstGeom prst="rect">
            <a:avLst/>
          </a:prstGeom>
          <a:noFill/>
          <a:ln>
            <a:noFill/>
          </a:ln>
        </p:spPr>
      </p:pic>
      <p:pic>
        <p:nvPicPr>
          <p:cNvPr id="219" name="Google Shape;219;p25"/>
          <p:cNvPicPr preferRelativeResize="0"/>
          <p:nvPr/>
        </p:nvPicPr>
        <p:blipFill>
          <a:blip r:embed="rId4">
            <a:alphaModFix/>
          </a:blip>
          <a:stretch>
            <a:fillRect/>
          </a:stretch>
        </p:blipFill>
        <p:spPr>
          <a:xfrm>
            <a:off x="3615300" y="1368775"/>
            <a:ext cx="2531822" cy="2714625"/>
          </a:xfrm>
          <a:prstGeom prst="rect">
            <a:avLst/>
          </a:prstGeom>
          <a:noFill/>
          <a:ln>
            <a:noFill/>
          </a:ln>
        </p:spPr>
      </p:pic>
      <p:pic>
        <p:nvPicPr>
          <p:cNvPr id="220" name="Google Shape;220;p25"/>
          <p:cNvPicPr preferRelativeResize="0"/>
          <p:nvPr/>
        </p:nvPicPr>
        <p:blipFill>
          <a:blip r:embed="rId5">
            <a:alphaModFix/>
          </a:blip>
          <a:stretch>
            <a:fillRect/>
          </a:stretch>
        </p:blipFill>
        <p:spPr>
          <a:xfrm>
            <a:off x="6532063" y="1368763"/>
            <a:ext cx="2238375"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Olympics_db ERD</a:t>
            </a:r>
            <a:endParaRPr/>
          </a:p>
        </p:txBody>
      </p:sp>
      <p:sp>
        <p:nvSpPr>
          <p:cNvPr id="226" name="Google Shape;22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27" name="Google Shape;227;p26"/>
          <p:cNvPicPr preferRelativeResize="0"/>
          <p:nvPr/>
        </p:nvPicPr>
        <p:blipFill>
          <a:blip r:embed="rId3">
            <a:alphaModFix/>
          </a:blip>
          <a:stretch>
            <a:fillRect/>
          </a:stretch>
        </p:blipFill>
        <p:spPr>
          <a:xfrm>
            <a:off x="1229750" y="1238050"/>
            <a:ext cx="7324948" cy="339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Potential SQL Queries for Production Team</a:t>
            </a:r>
            <a:endParaRPr/>
          </a:p>
        </p:txBody>
      </p:sp>
      <p:pic>
        <p:nvPicPr>
          <p:cNvPr id="233" name="Google Shape;233;p27"/>
          <p:cNvPicPr preferRelativeResize="0"/>
          <p:nvPr/>
        </p:nvPicPr>
        <p:blipFill>
          <a:blip r:embed="rId3">
            <a:alphaModFix/>
          </a:blip>
          <a:stretch>
            <a:fillRect/>
          </a:stretch>
        </p:blipFill>
        <p:spPr>
          <a:xfrm>
            <a:off x="1438125" y="1035450"/>
            <a:ext cx="6506800" cy="374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Possible Related Future Projects</a:t>
            </a:r>
            <a:endParaRPr/>
          </a:p>
        </p:txBody>
      </p:sp>
      <p:sp>
        <p:nvSpPr>
          <p:cNvPr id="239" name="Google Shape;239;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400">
                <a:latin typeface="Montserrat"/>
                <a:ea typeface="Montserrat"/>
                <a:cs typeface="Montserrat"/>
                <a:sym typeface="Montserrat"/>
              </a:rPr>
              <a:t>Search for additional data sources (eg. Population growth, climate) to bring in to our database as an aid to our analysts so that they can look into other factors that may help explain olympic medal counts.</a:t>
            </a:r>
            <a:endParaRPr sz="2400">
              <a:latin typeface="Montserrat"/>
              <a:ea typeface="Montserrat"/>
              <a:cs typeface="Montserrat"/>
              <a:sym typeface="Montserrat"/>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Have you ever wondered?</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Does the GDP of a country correspond to the amount of olympic medals won?</a:t>
            </a:r>
            <a:endParaRPr/>
          </a:p>
          <a:p>
            <a:pPr marL="0" lvl="0" indent="0" algn="l" rtl="0">
              <a:spcBef>
                <a:spcPts val="1200"/>
              </a:spcBef>
              <a:spcAft>
                <a:spcPts val="0"/>
              </a:spcAft>
              <a:buNone/>
            </a:pPr>
            <a:endParaRPr/>
          </a:p>
          <a:p>
            <a:pPr marL="0" lvl="0" indent="0" algn="l" rtl="0">
              <a:spcBef>
                <a:spcPts val="1200"/>
              </a:spcBef>
              <a:spcAft>
                <a:spcPts val="0"/>
              </a:spcAft>
              <a:buNone/>
            </a:pPr>
            <a:r>
              <a:rPr lang="en"/>
              <a:t>Is there a drastic difference between the amount of medals awarded in the summer olympics compared to the winter olympics?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How many medals has each country accumulated over the years?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Extract: </a:t>
            </a:r>
            <a:r>
              <a:rPr lang="en"/>
              <a:t>Original data sources and how the data was formatted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Used for Project:</a:t>
            </a:r>
            <a:endParaRPr/>
          </a:p>
        </p:txBody>
      </p:sp>
      <p:sp>
        <p:nvSpPr>
          <p:cNvPr id="152" name="Google Shape;152;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Olympic Sport and Medals, 1896-2014</a:t>
            </a:r>
            <a:endParaRPr/>
          </a:p>
          <a:p>
            <a:pPr marL="0" lvl="0" indent="0" algn="l" rtl="0">
              <a:spcBef>
                <a:spcPts val="1200"/>
              </a:spcBef>
              <a:spcAft>
                <a:spcPts val="0"/>
              </a:spcAft>
              <a:buNone/>
            </a:pPr>
            <a:r>
              <a:rPr lang="en"/>
              <a:t>File Types: CSV Files </a:t>
            </a:r>
            <a:endParaRPr/>
          </a:p>
          <a:p>
            <a:pPr marL="0" lvl="0" indent="0" algn="l" rtl="0">
              <a:spcBef>
                <a:spcPts val="1200"/>
              </a:spcBef>
              <a:spcAft>
                <a:spcPts val="0"/>
              </a:spcAft>
              <a:buNone/>
            </a:pPr>
            <a:r>
              <a:rPr lang="en" sz="1200">
                <a:solidFill>
                  <a:schemeClr val="hlink"/>
                </a:solidFill>
                <a:highlight>
                  <a:srgbClr val="0D1117"/>
                </a:highlight>
                <a:uFill>
                  <a:noFill/>
                </a:uFill>
                <a:latin typeface="Arial"/>
                <a:ea typeface="Arial"/>
                <a:cs typeface="Arial"/>
                <a:sym typeface="Arial"/>
                <a:hlinkClick r:id="rId3"/>
              </a:rPr>
              <a:t>https://www.kaggle.com/the-guardian/olympic-games</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53" name="Google Shape;153;p1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4" name="Google Shape;154;p16"/>
          <p:cNvPicPr preferRelativeResize="0"/>
          <p:nvPr/>
        </p:nvPicPr>
        <p:blipFill>
          <a:blip r:embed="rId4">
            <a:alphaModFix/>
          </a:blip>
          <a:stretch>
            <a:fillRect/>
          </a:stretch>
        </p:blipFill>
        <p:spPr>
          <a:xfrm>
            <a:off x="4700701" y="1567550"/>
            <a:ext cx="4132424" cy="29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Used for Project cont.:</a:t>
            </a:r>
            <a:endParaRPr/>
          </a:p>
        </p:txBody>
      </p:sp>
      <p:sp>
        <p:nvSpPr>
          <p:cNvPr id="160" name="Google Shape;160;p1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Historical GDPs: Our World in Data 1950 - 2017</a:t>
            </a:r>
            <a:endParaRPr/>
          </a:p>
          <a:p>
            <a:pPr marL="0" lvl="0" indent="0" algn="l" rtl="0">
              <a:spcBef>
                <a:spcPts val="1200"/>
              </a:spcBef>
              <a:spcAft>
                <a:spcPts val="0"/>
              </a:spcAft>
              <a:buNone/>
            </a:pPr>
            <a:r>
              <a:rPr lang="en"/>
              <a:t>File Types: CSV Files </a:t>
            </a:r>
            <a:endParaRPr/>
          </a:p>
          <a:p>
            <a:pPr marL="0" lvl="0" indent="0" algn="l" rtl="0">
              <a:spcBef>
                <a:spcPts val="1200"/>
              </a:spcBef>
              <a:spcAft>
                <a:spcPts val="0"/>
              </a:spcAft>
              <a:buNone/>
            </a:pPr>
            <a:r>
              <a:rPr lang="en" sz="1200">
                <a:solidFill>
                  <a:schemeClr val="hlink"/>
                </a:solidFill>
                <a:highlight>
                  <a:srgbClr val="0D1117"/>
                </a:highlight>
                <a:uFill>
                  <a:noFill/>
                </a:uFill>
                <a:latin typeface="Arial"/>
                <a:ea typeface="Arial"/>
                <a:cs typeface="Arial"/>
                <a:sym typeface="Arial"/>
                <a:hlinkClick r:id="rId3"/>
              </a:rPr>
              <a:t>https://ourworldindata.org/grapher/real-gdp-per-capita-pwt</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61" name="Google Shape;161;p1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17"/>
          <p:cNvPicPr preferRelativeResize="0"/>
          <p:nvPr/>
        </p:nvPicPr>
        <p:blipFill>
          <a:blip r:embed="rId4">
            <a:alphaModFix/>
          </a:blip>
          <a:stretch>
            <a:fillRect/>
          </a:stretch>
        </p:blipFill>
        <p:spPr>
          <a:xfrm>
            <a:off x="4825225" y="1498748"/>
            <a:ext cx="3793474" cy="304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a:t>Transform: </a:t>
            </a:r>
            <a:r>
              <a:rPr lang="en"/>
              <a:t>What data cleaning or transformation required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173" name="Google Shape;173;p19"/>
          <p:cNvSpPr txBox="1">
            <a:spLocks noGrp="1"/>
          </p:cNvSpPr>
          <p:nvPr>
            <p:ph type="body" idx="1"/>
          </p:nvPr>
        </p:nvSpPr>
        <p:spPr>
          <a:xfrm>
            <a:off x="1297500" y="140610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8"/>
              <a:t>Load the data into a structured SQL Database</a:t>
            </a:r>
            <a:endParaRPr sz="1408"/>
          </a:p>
          <a:p>
            <a:pPr marL="0" lvl="0" indent="0" algn="l" rtl="0">
              <a:spcBef>
                <a:spcPts val="1200"/>
              </a:spcBef>
              <a:spcAft>
                <a:spcPts val="0"/>
              </a:spcAft>
              <a:buNone/>
            </a:pPr>
            <a:r>
              <a:rPr lang="en" sz="1408"/>
              <a:t>Relevant Columns from Olympic Dataset:</a:t>
            </a:r>
            <a:endParaRPr sz="1408"/>
          </a:p>
          <a:p>
            <a:pPr marL="457200" lvl="0" indent="-304958" algn="l" rtl="0">
              <a:spcBef>
                <a:spcPts val="1200"/>
              </a:spcBef>
              <a:spcAft>
                <a:spcPts val="0"/>
              </a:spcAft>
              <a:buSzPct val="100000"/>
              <a:buChar char="●"/>
            </a:pPr>
            <a:r>
              <a:rPr lang="en"/>
              <a:t>Year</a:t>
            </a:r>
            <a:endParaRPr/>
          </a:p>
          <a:p>
            <a:pPr marL="457200" lvl="0" indent="-304958" algn="l" rtl="0">
              <a:spcBef>
                <a:spcPts val="0"/>
              </a:spcBef>
              <a:spcAft>
                <a:spcPts val="0"/>
              </a:spcAft>
              <a:buSzPct val="100000"/>
              <a:buChar char="●"/>
            </a:pPr>
            <a:r>
              <a:rPr lang="en"/>
              <a:t>Medal </a:t>
            </a:r>
            <a:endParaRPr/>
          </a:p>
          <a:p>
            <a:pPr marL="457200" lvl="0" indent="-304958" algn="l" rtl="0">
              <a:spcBef>
                <a:spcPts val="0"/>
              </a:spcBef>
              <a:spcAft>
                <a:spcPts val="0"/>
              </a:spcAft>
              <a:buSzPct val="100000"/>
              <a:buChar char="●"/>
            </a:pPr>
            <a:r>
              <a:rPr lang="en"/>
              <a:t>Country</a:t>
            </a:r>
            <a:endParaRPr/>
          </a:p>
          <a:p>
            <a:pPr marL="457200" lvl="0" indent="-304958" algn="l" rtl="0">
              <a:spcBef>
                <a:spcPts val="0"/>
              </a:spcBef>
              <a:spcAft>
                <a:spcPts val="0"/>
              </a:spcAft>
              <a:buSzPct val="100000"/>
              <a:buChar char="●"/>
            </a:pPr>
            <a:r>
              <a:rPr lang="en"/>
              <a:t>Winter/Summer</a:t>
            </a:r>
            <a:endParaRPr/>
          </a:p>
          <a:p>
            <a:pPr marL="0" lvl="0" indent="0" algn="l" rtl="0">
              <a:spcBef>
                <a:spcPts val="1200"/>
              </a:spcBef>
              <a:spcAft>
                <a:spcPts val="0"/>
              </a:spcAft>
              <a:buNone/>
            </a:pPr>
            <a:r>
              <a:rPr lang="en" sz="1408"/>
              <a:t>Relevant Columns from Historical GDPs Dataset:</a:t>
            </a:r>
            <a:endParaRPr sz="1408"/>
          </a:p>
          <a:p>
            <a:pPr marL="457200" lvl="0" indent="-304958" algn="l" rtl="0">
              <a:spcBef>
                <a:spcPts val="1200"/>
              </a:spcBef>
              <a:spcAft>
                <a:spcPts val="0"/>
              </a:spcAft>
              <a:buSzPct val="100000"/>
              <a:buChar char="●"/>
            </a:pPr>
            <a:r>
              <a:rPr lang="en"/>
              <a:t>Year</a:t>
            </a:r>
            <a:endParaRPr/>
          </a:p>
          <a:p>
            <a:pPr marL="457200" lvl="0" indent="-304958" algn="l" rtl="0">
              <a:spcBef>
                <a:spcPts val="0"/>
              </a:spcBef>
              <a:spcAft>
                <a:spcPts val="0"/>
              </a:spcAft>
              <a:buSzPct val="100000"/>
              <a:buChar char="●"/>
            </a:pPr>
            <a:r>
              <a:rPr lang="en"/>
              <a:t>Country</a:t>
            </a:r>
            <a:endParaRPr/>
          </a:p>
          <a:p>
            <a:pPr marL="457200" lvl="0" indent="-304958" algn="l" rtl="0">
              <a:spcBef>
                <a:spcPts val="0"/>
              </a:spcBef>
              <a:spcAft>
                <a:spcPts val="0"/>
              </a:spcAft>
              <a:buSzPct val="100000"/>
              <a:buChar char="●"/>
            </a:pPr>
            <a:r>
              <a:rPr lang="en"/>
              <a:t>GDP Per Capita</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&amp; Transformation</a:t>
            </a:r>
            <a:endParaRPr/>
          </a:p>
          <a:p>
            <a:pPr marL="0" lvl="0" indent="0" algn="l" rtl="0">
              <a:spcBef>
                <a:spcPts val="0"/>
              </a:spcBef>
              <a:spcAft>
                <a:spcPts val="0"/>
              </a:spcAft>
              <a:buNone/>
            </a:pPr>
            <a:endParaRPr/>
          </a:p>
        </p:txBody>
      </p:sp>
      <p:sp>
        <p:nvSpPr>
          <p:cNvPr id="179" name="Google Shape;179;p20"/>
          <p:cNvSpPr txBox="1">
            <a:spLocks noGrp="1"/>
          </p:cNvSpPr>
          <p:nvPr>
            <p:ph type="body" idx="1"/>
          </p:nvPr>
        </p:nvSpPr>
        <p:spPr>
          <a:xfrm>
            <a:off x="1297500" y="1400775"/>
            <a:ext cx="4590300" cy="3078000"/>
          </a:xfrm>
          <a:prstGeom prst="rect">
            <a:avLst/>
          </a:prstGeom>
        </p:spPr>
        <p:txBody>
          <a:bodyPr spcFirstLastPara="1" wrap="square" lIns="91425" tIns="91425" rIns="91425" bIns="91425" anchor="t" anchorCtr="0">
            <a:normAutofit fontScale="32500" lnSpcReduction="20000"/>
          </a:bodyPr>
          <a:lstStyle/>
          <a:p>
            <a:pPr marL="457200" lvl="0" indent="-304801" algn="l" rtl="0">
              <a:spcBef>
                <a:spcPts val="0"/>
              </a:spcBef>
              <a:spcAft>
                <a:spcPts val="0"/>
              </a:spcAft>
              <a:buSzPct val="100000"/>
              <a:buChar char="●"/>
            </a:pPr>
            <a:r>
              <a:rPr lang="en" sz="3692"/>
              <a:t>Checked for null values in the Olympics dictionary data </a:t>
            </a:r>
            <a:endParaRPr sz="3692"/>
          </a:p>
          <a:p>
            <a:pPr marL="0" lvl="0" indent="0" algn="l" rtl="0">
              <a:spcBef>
                <a:spcPts val="1200"/>
              </a:spcBef>
              <a:spcAft>
                <a:spcPts val="0"/>
              </a:spcAft>
              <a:buNone/>
            </a:pPr>
            <a:endParaRPr sz="3692"/>
          </a:p>
          <a:p>
            <a:pPr marL="0" lvl="0" indent="0" algn="l" rtl="0">
              <a:spcBef>
                <a:spcPts val="1200"/>
              </a:spcBef>
              <a:spcAft>
                <a:spcPts val="0"/>
              </a:spcAft>
              <a:buNone/>
            </a:pPr>
            <a:endParaRPr sz="3692"/>
          </a:p>
          <a:p>
            <a:pPr marL="457200" lvl="0" indent="-304801" algn="l" rtl="0">
              <a:spcBef>
                <a:spcPts val="1200"/>
              </a:spcBef>
              <a:spcAft>
                <a:spcPts val="0"/>
              </a:spcAft>
              <a:buSzPct val="100000"/>
              <a:buChar char="●"/>
            </a:pPr>
            <a:r>
              <a:rPr lang="en" sz="3692"/>
              <a:t>Deleted rows prior to 1950 and after 1914 (dates were not found in all datasets)</a:t>
            </a:r>
            <a:endParaRPr sz="3692"/>
          </a:p>
          <a:p>
            <a:pPr marL="0" lvl="0" indent="0" algn="l" rtl="0">
              <a:spcBef>
                <a:spcPts val="1200"/>
              </a:spcBef>
              <a:spcAft>
                <a:spcPts val="0"/>
              </a:spcAft>
              <a:buNone/>
            </a:pPr>
            <a:endParaRPr sz="3692"/>
          </a:p>
          <a:p>
            <a:pPr marL="0" lvl="0" indent="0" algn="l" rtl="0">
              <a:spcBef>
                <a:spcPts val="1200"/>
              </a:spcBef>
              <a:spcAft>
                <a:spcPts val="0"/>
              </a:spcAft>
              <a:buNone/>
            </a:pPr>
            <a:endParaRPr/>
          </a:p>
          <a:p>
            <a:pPr marL="457200" lvl="0" indent="-304801" algn="l" rtl="0">
              <a:spcBef>
                <a:spcPts val="1200"/>
              </a:spcBef>
              <a:spcAft>
                <a:spcPts val="0"/>
              </a:spcAft>
              <a:buSzPct val="100000"/>
              <a:buChar char="●"/>
            </a:pPr>
            <a:r>
              <a:rPr lang="en" sz="3692"/>
              <a:t>Removed columns related to individual athletes in team events and dropped duplicates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0" name="Google Shape;180;p20"/>
          <p:cNvPicPr preferRelativeResize="0"/>
          <p:nvPr/>
        </p:nvPicPr>
        <p:blipFill>
          <a:blip r:embed="rId3">
            <a:alphaModFix/>
          </a:blip>
          <a:stretch>
            <a:fillRect/>
          </a:stretch>
        </p:blipFill>
        <p:spPr>
          <a:xfrm>
            <a:off x="3145687" y="1700600"/>
            <a:ext cx="4986225" cy="742950"/>
          </a:xfrm>
          <a:prstGeom prst="rect">
            <a:avLst/>
          </a:prstGeom>
          <a:noFill/>
          <a:ln>
            <a:noFill/>
          </a:ln>
        </p:spPr>
      </p:pic>
      <p:pic>
        <p:nvPicPr>
          <p:cNvPr id="181" name="Google Shape;181;p20"/>
          <p:cNvPicPr preferRelativeResize="0"/>
          <p:nvPr/>
        </p:nvPicPr>
        <p:blipFill>
          <a:blip r:embed="rId4">
            <a:alphaModFix/>
          </a:blip>
          <a:stretch>
            <a:fillRect/>
          </a:stretch>
        </p:blipFill>
        <p:spPr>
          <a:xfrm>
            <a:off x="3145687" y="2836290"/>
            <a:ext cx="4986225" cy="424360"/>
          </a:xfrm>
          <a:prstGeom prst="rect">
            <a:avLst/>
          </a:prstGeom>
          <a:noFill/>
          <a:ln>
            <a:noFill/>
          </a:ln>
        </p:spPr>
      </p:pic>
      <p:pic>
        <p:nvPicPr>
          <p:cNvPr id="182" name="Google Shape;182;p20"/>
          <p:cNvPicPr preferRelativeResize="0"/>
          <p:nvPr/>
        </p:nvPicPr>
        <p:blipFill>
          <a:blip r:embed="rId5">
            <a:alphaModFix/>
          </a:blip>
          <a:stretch>
            <a:fillRect/>
          </a:stretch>
        </p:blipFill>
        <p:spPr>
          <a:xfrm>
            <a:off x="3143300" y="4017200"/>
            <a:ext cx="4986250" cy="536156"/>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25" y="3281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 &amp; Transformation (cont.)</a:t>
            </a:r>
            <a:endParaRPr/>
          </a:p>
        </p:txBody>
      </p:sp>
      <p:pic>
        <p:nvPicPr>
          <p:cNvPr id="188" name="Google Shape;188;p21"/>
          <p:cNvPicPr preferRelativeResize="0"/>
          <p:nvPr/>
        </p:nvPicPr>
        <p:blipFill>
          <a:blip r:embed="rId3">
            <a:alphaModFix/>
          </a:blip>
          <a:stretch>
            <a:fillRect/>
          </a:stretch>
        </p:blipFill>
        <p:spPr>
          <a:xfrm>
            <a:off x="4572000" y="1270275"/>
            <a:ext cx="4572001" cy="1066060"/>
          </a:xfrm>
          <a:prstGeom prst="rect">
            <a:avLst/>
          </a:prstGeom>
          <a:noFill/>
          <a:ln w="9525" cap="flat" cmpd="sng">
            <a:solidFill>
              <a:schemeClr val="lt1"/>
            </a:solidFill>
            <a:prstDash val="solid"/>
            <a:round/>
            <a:headEnd type="none" w="sm" len="sm"/>
            <a:tailEnd type="none" w="sm" len="sm"/>
          </a:ln>
        </p:spPr>
      </p:pic>
      <p:sp>
        <p:nvSpPr>
          <p:cNvPr id="189" name="Google Shape;189;p21"/>
          <p:cNvSpPr txBox="1">
            <a:spLocks noGrp="1"/>
          </p:cNvSpPr>
          <p:nvPr>
            <p:ph type="body" idx="1"/>
          </p:nvPr>
        </p:nvSpPr>
        <p:spPr>
          <a:xfrm>
            <a:off x="656625" y="1422675"/>
            <a:ext cx="4044000" cy="30561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0"/>
              </a:spcAft>
              <a:buNone/>
            </a:pPr>
            <a:r>
              <a:rPr lang="en" sz="3692"/>
              <a:t>Appended Winter &amp; Summer olympic datasets</a:t>
            </a:r>
            <a:endParaRPr sz="3692"/>
          </a:p>
          <a:p>
            <a:pPr marL="0" lvl="0" indent="0" algn="l" rtl="0">
              <a:spcBef>
                <a:spcPts val="1200"/>
              </a:spcBef>
              <a:spcAft>
                <a:spcPts val="0"/>
              </a:spcAft>
              <a:buNone/>
            </a:pPr>
            <a:r>
              <a:rPr lang="en" sz="3692"/>
              <a:t>Discovered &amp; resolved 2 inconsistencies between different data sets </a:t>
            </a:r>
            <a:endParaRPr sz="3692"/>
          </a:p>
          <a:p>
            <a:pPr marL="457200" lvl="0" indent="-322386" algn="l" rtl="0">
              <a:spcBef>
                <a:spcPts val="1200"/>
              </a:spcBef>
              <a:spcAft>
                <a:spcPts val="0"/>
              </a:spcAft>
              <a:buSzPct val="100000"/>
              <a:buAutoNum type="arabicPeriod"/>
            </a:pPr>
            <a:r>
              <a:rPr lang="en" sz="3692"/>
              <a:t>Added missing country codes to Olympics dictionary dataframe that were found in the grouped medals dataframe</a:t>
            </a:r>
            <a:endParaRPr sz="3692"/>
          </a:p>
          <a:p>
            <a:pPr marL="457200" lvl="0" indent="-322386" algn="l" rtl="0">
              <a:spcBef>
                <a:spcPts val="0"/>
              </a:spcBef>
              <a:spcAft>
                <a:spcPts val="0"/>
              </a:spcAft>
              <a:buSzPct val="100000"/>
              <a:buAutoNum type="arabicPeriod"/>
            </a:pPr>
            <a:r>
              <a:rPr lang="en" sz="3692"/>
              <a:t>Removed country codes from historical GDP file that didn't exist in the new Olympics dictionary dataframe</a:t>
            </a:r>
            <a:endParaRPr/>
          </a:p>
        </p:txBody>
      </p:sp>
      <p:pic>
        <p:nvPicPr>
          <p:cNvPr id="190" name="Google Shape;190;p21"/>
          <p:cNvPicPr preferRelativeResize="0"/>
          <p:nvPr/>
        </p:nvPicPr>
        <p:blipFill>
          <a:blip r:embed="rId4">
            <a:alphaModFix/>
          </a:blip>
          <a:stretch>
            <a:fillRect/>
          </a:stretch>
        </p:blipFill>
        <p:spPr>
          <a:xfrm>
            <a:off x="4572000" y="2856175"/>
            <a:ext cx="4572000" cy="810344"/>
          </a:xfrm>
          <a:prstGeom prst="rect">
            <a:avLst/>
          </a:prstGeom>
          <a:noFill/>
          <a:ln w="9525" cap="flat" cmpd="sng">
            <a:solidFill>
              <a:schemeClr val="lt1"/>
            </a:solidFill>
            <a:prstDash val="solid"/>
            <a:round/>
            <a:headEnd type="none" w="sm" len="sm"/>
            <a:tailEnd type="none" w="sm" len="sm"/>
          </a:ln>
        </p:spPr>
      </p:pic>
      <p:pic>
        <p:nvPicPr>
          <p:cNvPr id="191" name="Google Shape;191;p21"/>
          <p:cNvPicPr preferRelativeResize="0"/>
          <p:nvPr/>
        </p:nvPicPr>
        <p:blipFill>
          <a:blip r:embed="rId5">
            <a:alphaModFix/>
          </a:blip>
          <a:stretch>
            <a:fillRect/>
          </a:stretch>
        </p:blipFill>
        <p:spPr>
          <a:xfrm>
            <a:off x="3962400" y="4033975"/>
            <a:ext cx="4572000" cy="718742"/>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On-screen Show (16:9)</PresentationFormat>
  <Paragraphs>117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Montserrat</vt:lpstr>
      <vt:lpstr>Lato</vt:lpstr>
      <vt:lpstr>Arial</vt:lpstr>
      <vt:lpstr>Focus</vt:lpstr>
      <vt:lpstr>ETL Project: Olympics 1950-2014</vt:lpstr>
      <vt:lpstr>Have you ever wondered?</vt:lpstr>
      <vt:lpstr>Extract: Original data sources and how the data was formatted </vt:lpstr>
      <vt:lpstr>Data Used for Project:</vt:lpstr>
      <vt:lpstr>Data Used for Project cont.:</vt:lpstr>
      <vt:lpstr>Transform: What data cleaning or transformation required</vt:lpstr>
      <vt:lpstr>Methodology:</vt:lpstr>
      <vt:lpstr>Data Cleaning &amp; Transformation </vt:lpstr>
      <vt:lpstr>Data Cleaning &amp; Transformation (cont.)</vt:lpstr>
      <vt:lpstr>Data Cleaning &amp; Transformation (cont.) </vt:lpstr>
      <vt:lpstr>Notes, Inconsistencies, Outliers, &amp; Anomalies</vt:lpstr>
      <vt:lpstr>Load: the final database, tables/collections</vt:lpstr>
      <vt:lpstr>Dataframes</vt:lpstr>
      <vt:lpstr>Olympics_db ERD</vt:lpstr>
      <vt:lpstr>Potential SQL Queries for Production Team</vt:lpstr>
      <vt:lpstr>Possible Related Future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Olympics 1950-2014</dc:title>
  <dc:creator>Nicole Antkowiak</dc:creator>
  <cp:lastModifiedBy>Nicole Antkowiak</cp:lastModifiedBy>
  <cp:revision>1</cp:revision>
  <dcterms:modified xsi:type="dcterms:W3CDTF">2022-01-26T00:35:51Z</dcterms:modified>
</cp:coreProperties>
</file>