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7" r:id="rId2"/>
    <p:sldId id="288" r:id="rId3"/>
    <p:sldId id="257" r:id="rId4"/>
    <p:sldId id="258" r:id="rId5"/>
    <p:sldId id="260" r:id="rId6"/>
    <p:sldId id="261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3" r:id="rId15"/>
    <p:sldId id="275" r:id="rId16"/>
    <p:sldId id="277" r:id="rId17"/>
    <p:sldId id="278" r:id="rId18"/>
    <p:sldId id="279" r:id="rId19"/>
    <p:sldId id="282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>
      <p:cViewPr varScale="1">
        <p:scale>
          <a:sx n="65" d="100"/>
          <a:sy n="65" d="100"/>
        </p:scale>
        <p:origin x="-17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0567A-5916-4178-A389-7FE9577EC955}" type="datetimeFigureOut">
              <a:rPr lang="en-US" smtClean="0"/>
              <a:t>21/03/2016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49F21-8E84-44AB-9B40-1FA498FF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38554"/>
          </a:xfrm>
        </p:spPr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6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7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9620" y="1363755"/>
            <a:ext cx="64647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496" y="0"/>
            <a:ext cx="9135469" cy="4109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0" tIns="50396" rIns="100790" bIns="50396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  <a:defRPr/>
            </a:pPr>
            <a:endParaRPr lang="en-US" sz="13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-4482" y="6424613"/>
            <a:ext cx="9139951" cy="4333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0" tIns="50396" rIns="100790" bIns="50396" anchor="b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>
              <a:lnSpc>
                <a:spcPct val="180000"/>
              </a:lnSpc>
              <a:defRPr/>
            </a:pPr>
            <a:endParaRPr lang="en-US" altLang="en-US" sz="1200" b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93" y="422870"/>
            <a:ext cx="1514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373691_312353575448031_910631048_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1158" r="15118" b="14998"/>
          <a:stretch>
            <a:fillRect/>
          </a:stretch>
        </p:blipFill>
        <p:spPr bwMode="auto">
          <a:xfrm>
            <a:off x="0" y="26563"/>
            <a:ext cx="23495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" TargetMode="External"/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95600"/>
            <a:ext cx="7772400" cy="830997"/>
          </a:xfrm>
        </p:spPr>
        <p:txBody>
          <a:bodyPr/>
          <a:lstStyle/>
          <a:p>
            <a:pPr algn="ctr"/>
            <a:r>
              <a:rPr lang="en-US" sz="5400" dirty="0" smtClean="0"/>
              <a:t>Introduction to HTML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905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2"/>
            <a:ext cx="7456054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Elements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documents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made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up by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4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elements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</a:p>
          <a:p>
            <a:pPr marL="11396" defTabSz="820487">
              <a:spcBef>
                <a:spcPts val="1185"/>
              </a:spcBef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Start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tag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and end</a:t>
            </a:r>
            <a:r>
              <a:rPr sz="2400" b="1" spc="-72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tag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  <a:tabLst>
                <a:tab pos="1026748" algn="l"/>
                <a:tab pos="2136684" algn="l"/>
                <a:tab pos="2609034" algn="l"/>
                <a:tab pos="3522963" algn="l"/>
                <a:tab pos="4147446" algn="l"/>
                <a:tab pos="5497830" algn="l"/>
                <a:tab pos="6124021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	elements	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	written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with	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spc="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start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tag,	with	an</a:t>
            </a:r>
            <a:r>
              <a:rPr sz="24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end</a:t>
            </a:r>
            <a:r>
              <a:rPr sz="2400" b="1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tag,  with the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content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4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between: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8" y="3422771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tagname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content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/tagname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374" y="3822438"/>
            <a:ext cx="739775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everything from the start tag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end  tag: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803" y="4599680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3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77885"/>
              </p:ext>
            </p:extLst>
          </p:nvPr>
        </p:nvGraphicFramePr>
        <p:xfrm>
          <a:off x="1253837" y="2514600"/>
          <a:ext cx="6529185" cy="2155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007"/>
                <a:gridCol w="2750705"/>
                <a:gridCol w="2369473"/>
              </a:tblGrid>
              <a:tr h="718072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&lt;h1&gt;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My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Heading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&lt;/h1&gt;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18409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&lt;p&gt;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My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paragraph.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&lt;/p&gt;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719417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&lt;br&gt;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699721" y="5029200"/>
            <a:ext cx="578173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do not have an end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tag.</a:t>
            </a:r>
          </a:p>
        </p:txBody>
      </p:sp>
      <p:sp>
        <p:nvSpPr>
          <p:cNvPr id="4" name="object 4"/>
          <p:cNvSpPr/>
          <p:nvPr/>
        </p:nvSpPr>
        <p:spPr>
          <a:xfrm>
            <a:off x="1115292" y="5029200"/>
            <a:ext cx="277091" cy="268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11</a:t>
            </a:fld>
            <a:endParaRPr dirty="0">
              <a:solidFill>
                <a:prstClr val="black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02459"/>
              </p:ext>
            </p:extLst>
          </p:nvPr>
        </p:nvGraphicFramePr>
        <p:xfrm>
          <a:off x="1226128" y="1752600"/>
          <a:ext cx="6529185" cy="71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007"/>
                <a:gridCol w="2750705"/>
                <a:gridCol w="2369473"/>
              </a:tblGrid>
              <a:tr h="718028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21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tag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1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1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tag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0600" y="685800"/>
            <a:ext cx="2954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spcBef>
                <a:spcPts val="1185"/>
              </a:spcBef>
              <a:tabLst>
                <a:tab pos="831883" algn="l"/>
              </a:tabLst>
            </a:pP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Start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tag </a:t>
            </a:r>
            <a:r>
              <a:rPr lang="en-US"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and end</a:t>
            </a:r>
            <a:r>
              <a:rPr lang="en-US" sz="2400" b="1" spc="-72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tag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39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3"/>
            <a:ext cx="7227455" cy="2524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Nested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Elements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marR="4559" defTabSz="820487">
              <a:lnSpc>
                <a:spcPct val="144700"/>
              </a:lnSpc>
              <a:spcBef>
                <a:spcPts val="328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elements can be nested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(elements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contain elements).  All HTML documents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consist of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nested HTML</a:t>
            </a:r>
            <a:r>
              <a:rPr sz="2400" spc="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140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example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contains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4 HTML</a:t>
            </a:r>
            <a:r>
              <a:rPr sz="24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3"/>
            <a:ext cx="100734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z="2200" u="heavy" spc="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u="heavy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13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3448397" cy="333681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2200" spc="-4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First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8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/body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268" y="526918"/>
            <a:ext cx="336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Nested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lang="en-US" sz="2400" b="1" spc="-9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Elements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4343400" y="1457279"/>
            <a:ext cx="4648200" cy="4446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803" y="1447800"/>
            <a:ext cx="7814426" cy="1764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37" marR="1717323" defTabSz="820487">
              <a:lnSpc>
                <a:spcPct val="1446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&lt;body&gt;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 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document body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.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start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&lt;body&gt;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an </a:t>
            </a:r>
            <a:r>
              <a:rPr sz="2200" b="1" spc="-9" dirty="0">
                <a:solidFill>
                  <a:prstClr val="black"/>
                </a:solidFill>
                <a:latin typeface="Times New Roman"/>
                <a:cs typeface="Times New Roman"/>
              </a:rPr>
              <a:t>end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tag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&lt;/body&gt;.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lnSpc>
                <a:spcPts val="2531"/>
              </a:lnSpc>
              <a:spcBef>
                <a:spcPts val="1144"/>
              </a:spcBef>
              <a:tabLst>
                <a:tab pos="625051" algn="l"/>
                <a:tab pos="2814725" algn="l"/>
                <a:tab pos="3362856" algn="l"/>
                <a:tab pos="4062548" algn="l"/>
                <a:tab pos="4974200" algn="l"/>
                <a:tab pos="6083567" algn="l"/>
                <a:tab pos="6895507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conte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nt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two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oth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(&lt;h1&gt;	and</a:t>
            </a:r>
          </a:p>
          <a:p>
            <a:pPr marL="11396" defTabSz="820487">
              <a:lnSpc>
                <a:spcPts val="2531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&lt;p&gt;).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14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3505200"/>
            <a:ext cx="7509164" cy="220573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8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First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27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/body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803" y="609600"/>
            <a:ext cx="336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Nested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lang="en-US" sz="2400" b="1" spc="-9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Elements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56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3400"/>
            <a:ext cx="7449705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Don't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Forget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the End</a:t>
            </a:r>
            <a:r>
              <a:rPr sz="2400" b="1" spc="-3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will display correctly, even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you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forget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end</a:t>
            </a:r>
            <a:r>
              <a:rPr sz="24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tag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15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191" y="1905000"/>
            <a:ext cx="7509164" cy="295978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8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</a:t>
            </a: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</a:t>
            </a:r>
          </a:p>
          <a:p>
            <a:pPr defTabSz="820487">
              <a:spcBef>
                <a:spcPts val="18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/body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733800" y="1761941"/>
            <a:ext cx="4774622" cy="3030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26778" y="4953000"/>
            <a:ext cx="7398326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68"/>
              </a:lnSpc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above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works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all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browsers, because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closing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 considered</a:t>
            </a:r>
            <a:r>
              <a:rPr sz="24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optional.</a:t>
            </a:r>
          </a:p>
          <a:p>
            <a:pPr marL="11396" marR="6837" indent="50141" defTabSz="820487">
              <a:lnSpc>
                <a:spcPts val="2477"/>
              </a:lnSpc>
              <a:spcBef>
                <a:spcPts val="1264"/>
              </a:spcBef>
              <a:tabLst>
                <a:tab pos="847836" algn="l"/>
                <a:tab pos="1389129" algn="l"/>
                <a:tab pos="1779999" algn="l"/>
                <a:tab pos="2360608" algn="l"/>
                <a:tab pos="2644360" algn="l"/>
                <a:tab pos="3398752" algn="l"/>
                <a:tab pos="4397580" algn="l"/>
                <a:tab pos="5759361" algn="l"/>
                <a:tab pos="6590103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Never	rely	on	th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s.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It	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ight	produ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	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unexpec</a:t>
            </a:r>
            <a:r>
              <a:rPr sz="2400"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ed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nd/or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errors if you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forget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end</a:t>
            </a:r>
            <a:r>
              <a:rPr sz="24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tag.</a:t>
            </a:r>
          </a:p>
        </p:txBody>
      </p:sp>
    </p:spTree>
    <p:extLst>
      <p:ext uri="{BB962C8B-B14F-4D97-AF65-F5344CB8AC3E}">
        <p14:creationId xmlns:p14="http://schemas.microsoft.com/office/powerpoint/2010/main" val="10156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714671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Empty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Elements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algn="just" defTabSz="820487">
              <a:spcBef>
                <a:spcPts val="1485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elements with no content are called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empty</a:t>
            </a:r>
            <a:r>
              <a:rPr sz="24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elements.</a:t>
            </a:r>
          </a:p>
          <a:p>
            <a:pPr marL="63245" marR="4559" indent="50141" algn="just" defTabSz="820487">
              <a:lnSpc>
                <a:spcPts val="2477"/>
              </a:lnSpc>
              <a:spcBef>
                <a:spcPts val="1324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&lt;br&gt;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empty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 without a closing tag (the &lt;br&gt; tag  defines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line</a:t>
            </a:r>
            <a:r>
              <a:rPr sz="24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break).</a:t>
            </a:r>
          </a:p>
          <a:p>
            <a:pPr marL="113956" algn="just" defTabSz="820487">
              <a:lnSpc>
                <a:spcPts val="2531"/>
              </a:lnSpc>
              <a:spcBef>
                <a:spcPts val="1077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Empty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elements can be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"closed"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opening tag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like this:  </a:t>
            </a:r>
            <a:r>
              <a:rPr sz="2400" spc="40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&lt;</a:t>
            </a:r>
            <a:r>
              <a:rPr sz="2400" dirty="0" err="1" smtClean="0">
                <a:solidFill>
                  <a:prstClr val="black"/>
                </a:solidFill>
                <a:latin typeface="Times New Roman"/>
                <a:cs typeface="Times New Roman"/>
              </a:rPr>
              <a:t>br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/&gt;.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algn="just" defTabSz="820487">
              <a:lnSpc>
                <a:spcPts val="2477"/>
              </a:lnSpc>
              <a:spcBef>
                <a:spcPts val="1324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HTML5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does not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require empty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elements to be closed. But if you  want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stricter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validation, or 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you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need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your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document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readable by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XML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parsers, you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should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close all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454458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Use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Lowercase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Tags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tags are not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case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sensitive: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&lt;P&gt; means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same as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&lt;p&gt;.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373" y="1988036"/>
            <a:ext cx="4233027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77"/>
              </a:lnSpc>
              <a:tabLst>
                <a:tab pos="660378" algn="l"/>
                <a:tab pos="1745812" algn="l"/>
                <a:tab pos="2846063" algn="l"/>
                <a:tab pos="3521255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HTML5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	does	not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W3C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recommends</a:t>
            </a:r>
            <a:r>
              <a:rPr sz="2200" b="1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lowercase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8911" y="1988036"/>
            <a:ext cx="331527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0633" marR="4559" indent="-659808" defTabSz="820487">
              <a:lnSpc>
                <a:spcPts val="2477"/>
              </a:lnSpc>
              <a:tabLst>
                <a:tab pos="959514" algn="l"/>
                <a:tab pos="2225000" algn="l"/>
                <a:tab pos="2281408" algn="l"/>
                <a:tab pos="290703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quire	lo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	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gs,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but  in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	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4,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2374" y="2585085"/>
            <a:ext cx="731750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demands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lowercase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stricter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document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types like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XHTML.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42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3400"/>
            <a:ext cx="7368886" cy="3377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1" defTabSz="820487">
              <a:tabLst>
                <a:tab pos="422208" algn="l"/>
              </a:tabLst>
            </a:pP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Attributes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Attributes provide additional information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about HTML</a:t>
            </a:r>
            <a:r>
              <a:rPr sz="24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elements.</a:t>
            </a:r>
          </a:p>
          <a:p>
            <a:pPr marL="421639" lvl="2" indent="-307682" defTabSz="820487">
              <a:lnSpc>
                <a:spcPts val="2531"/>
              </a:lnSpc>
              <a:spcBef>
                <a:spcPts val="1153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elements can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have</a:t>
            </a:r>
            <a:r>
              <a:rPr sz="24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2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Attributes provide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additional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about an</a:t>
            </a:r>
            <a:r>
              <a:rPr sz="24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2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Attributes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always specified in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start</a:t>
            </a:r>
            <a:r>
              <a:rPr sz="2400" b="1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tag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2" indent="-30768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Attributes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come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name/value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pairs like:</a:t>
            </a:r>
            <a:r>
              <a:rPr sz="2400" spc="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name="value"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65355" y="3970709"/>
            <a:ext cx="7509164" cy="218264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title=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"About</a:t>
            </a:r>
            <a:r>
              <a:rPr sz="2200" spc="-49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W3Schools"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W3Schools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web developer's</a:t>
            </a:r>
            <a:r>
              <a:rPr sz="2200" spc="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site.</a:t>
            </a:r>
          </a:p>
          <a:p>
            <a:pPr marL="61537" marR="2515589" defTabSz="820487">
              <a:lnSpc>
                <a:spcPts val="2854"/>
              </a:lnSpc>
              <a:spcBef>
                <a:spcPts val="13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provides tutorials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references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covering  many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aspects 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web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programming,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17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including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HTML, CSS, JavaScript, XML, SQL, PHP, ASP,</a:t>
            </a:r>
            <a:r>
              <a:rPr sz="220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etc.</a:t>
            </a: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95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3261" y="991273"/>
            <a:ext cx="6477740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0487"/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We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Suggest: Always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Use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Lowercase</a:t>
            </a:r>
            <a:r>
              <a:rPr sz="240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Attributes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837" algn="ctr" defTabSz="820487">
              <a:spcBef>
                <a:spcPts val="1485"/>
              </a:spcBef>
              <a:tabLst>
                <a:tab pos="1078598" algn="l"/>
                <a:tab pos="2171441" algn="l"/>
                <a:tab pos="2839795" algn="l"/>
                <a:tab pos="3356587" algn="l"/>
                <a:tab pos="4298438" algn="l"/>
                <a:tab pos="5087017" algn="l"/>
              </a:tabLst>
            </a:pP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HTML5	st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anda</a:t>
            </a:r>
            <a:r>
              <a:rPr sz="22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	does	not	require	lower	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ca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3942" y="1548434"/>
            <a:ext cx="9461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9" y="1808854"/>
            <a:ext cx="7454323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45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names.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7977" indent="50141" defTabSz="820487">
              <a:lnSpc>
                <a:spcPts val="2477"/>
              </a:lnSpc>
              <a:spcBef>
                <a:spcPts val="1324"/>
              </a:spcBef>
              <a:tabLst>
                <a:tab pos="701402" algn="l"/>
                <a:tab pos="1291127" algn="l"/>
                <a:tab pos="2364028" algn="l"/>
                <a:tab pos="2905320" algn="l"/>
                <a:tab pos="3326389" algn="l"/>
                <a:tab pos="4262541" algn="l"/>
                <a:tab pos="4912094" algn="l"/>
                <a:tab pos="5696684" algn="l"/>
                <a:tab pos="6087555" algn="l"/>
                <a:tab pos="6871006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ttribute	can	be	written	with	upp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	or	low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  like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Title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and/or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TITLE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lnSpc>
                <a:spcPts val="2531"/>
              </a:lnSpc>
              <a:spcBef>
                <a:spcPts val="1077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W3C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recommends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lowercase in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HTML4,</a:t>
            </a:r>
          </a:p>
          <a:p>
            <a:pPr marL="63245" defTabSz="820487">
              <a:lnSpc>
                <a:spcPts val="2531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demands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lowercase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 stricter document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types like</a:t>
            </a:r>
            <a:r>
              <a:rPr sz="2200" spc="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XHTML.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85"/>
              </a:spcBef>
              <a:tabLst>
                <a:tab pos="831883" algn="l"/>
              </a:tabLst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	We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Suggest: Always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Quote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Attribute</a:t>
            </a:r>
            <a:r>
              <a:rPr sz="24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Values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68"/>
              </a:lnSpc>
              <a:spcBef>
                <a:spcPts val="1673"/>
              </a:spcBef>
              <a:tabLst>
                <a:tab pos="659238" algn="l"/>
                <a:tab pos="1689975" algn="l"/>
                <a:tab pos="2734955" algn="l"/>
                <a:tab pos="3357157" algn="l"/>
                <a:tab pos="3825518" algn="l"/>
                <a:tab pos="4720077" algn="l"/>
                <a:tab pos="5556517" algn="l"/>
                <a:tab pos="643569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	does	not	require	quo</a:t>
            </a:r>
            <a:r>
              <a:rPr sz="2200" spc="27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ound	attribu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  values.</a:t>
            </a:r>
          </a:p>
          <a:p>
            <a:pPr marL="113956" defTabSz="820487">
              <a:spcBef>
                <a:spcPts val="108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href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attribute, demonstrated above,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be written</a:t>
            </a:r>
            <a:r>
              <a:rPr sz="2200" spc="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0480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</a:t>
            </a:r>
            <a:r>
              <a:rPr lang="en-US"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Attributes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615553"/>
          </a:xfrm>
        </p:spPr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00545" y="1911928"/>
            <a:ext cx="7315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HTML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Structure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Declaration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Versions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Writing Syntax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3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3"/>
            <a:ext cx="7449705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smtClean="0">
                <a:solidFill>
                  <a:srgbClr val="C00000"/>
                </a:solidFill>
                <a:latin typeface="Times New Roman"/>
                <a:cs typeface="Times New Roman"/>
              </a:rPr>
              <a:t>Single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or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Double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Quotes?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Double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quotes are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most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common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but single  style can also be</a:t>
            </a:r>
            <a:r>
              <a:rPr sz="24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used.</a:t>
            </a:r>
          </a:p>
          <a:p>
            <a:pPr marL="63245" marR="4559" indent="50141" defTabSz="820487">
              <a:lnSpc>
                <a:spcPts val="2477"/>
              </a:lnSpc>
              <a:spcBef>
                <a:spcPts val="1261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situations, when the attribute value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itself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contains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double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quotes,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is necessary 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single</a:t>
            </a:r>
            <a:r>
              <a:rPr sz="24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quotes: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490" y="6166103"/>
            <a:ext cx="15355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lnSpc>
                <a:spcPts val="1032"/>
              </a:lnSpc>
            </a:pPr>
            <a:r>
              <a:rPr sz="1000" dirty="0">
                <a:solidFill>
                  <a:prstClr val="black"/>
                </a:solidFill>
                <a:cs typeface="Calibri"/>
              </a:rPr>
              <a:t>30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440" y="3541171"/>
            <a:ext cx="7439891" cy="136375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90" defTabSz="820487">
              <a:lnSpc>
                <a:spcPts val="252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title=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'John "ShotGun"</a:t>
            </a:r>
            <a:r>
              <a:rPr sz="2200" spc="27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Nelson'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7490" defTabSz="820487">
              <a:spcBef>
                <a:spcPts val="1493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vice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versa: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7490" defTabSz="820487">
              <a:spcBef>
                <a:spcPts val="1171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title=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"John 'ShotGun'</a:t>
            </a:r>
            <a:r>
              <a:rPr sz="2200" spc="-22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Nelson"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83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273" y="762000"/>
            <a:ext cx="7401213" cy="265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" defTabSz="820487">
              <a:spcBef>
                <a:spcPts val="785"/>
              </a:spcBef>
            </a:pP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What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is</a:t>
            </a:r>
            <a:r>
              <a:rPr sz="2400" b="1" spc="-7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HTML?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50141" defTabSz="820487">
              <a:lnSpc>
                <a:spcPts val="2477"/>
              </a:lnSpc>
              <a:spcBef>
                <a:spcPts val="1669"/>
              </a:spcBef>
              <a:tabLst>
                <a:tab pos="1028456" algn="l"/>
                <a:tab pos="1405083" algn="l"/>
                <a:tab pos="3786773" algn="l"/>
                <a:tab pos="6106358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	is	a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markup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language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desc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ib</a:t>
            </a:r>
            <a:r>
              <a:rPr sz="24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ng</a:t>
            </a:r>
            <a:r>
              <a:rPr sz="2400" b="1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web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doc</a:t>
            </a:r>
            <a:r>
              <a:rPr sz="2400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ments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(web</a:t>
            </a:r>
            <a:r>
              <a:rPr sz="24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pages).</a:t>
            </a:r>
          </a:p>
          <a:p>
            <a:pPr marL="369789" indent="-308252" defTabSz="820487">
              <a:lnSpc>
                <a:spcPts val="2531"/>
              </a:lnSpc>
              <a:spcBef>
                <a:spcPts val="1077"/>
              </a:spcBef>
              <a:buSzPct val="41666"/>
              <a:buFont typeface="Symbol"/>
              <a:buChar char=""/>
              <a:tabLst>
                <a:tab pos="369789" algn="l"/>
                <a:tab pos="370359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stands for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yper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ext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arkup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anguage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69789" indent="-30825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369789" algn="l"/>
                <a:tab pos="370359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 markup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language is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markup</a:t>
            </a:r>
            <a:r>
              <a:rPr sz="2400" b="1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tags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69789" indent="-30825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369789" algn="l"/>
                <a:tab pos="370359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documents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 described by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400" b="1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tags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69789" indent="-30825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369789" algn="l"/>
                <a:tab pos="370359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Each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describes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different document</a:t>
            </a:r>
            <a:r>
              <a:rPr sz="24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content</a:t>
            </a:r>
          </a:p>
        </p:txBody>
      </p:sp>
      <p:sp>
        <p:nvSpPr>
          <p:cNvPr id="3" name="object 3"/>
          <p:cNvSpPr/>
          <p:nvPr/>
        </p:nvSpPr>
        <p:spPr>
          <a:xfrm>
            <a:off x="3478933" y="4267200"/>
            <a:ext cx="1108364" cy="1075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52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3"/>
            <a:ext cx="298507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 small HTML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document: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52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4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9" y="1479401"/>
            <a:ext cx="3348642" cy="446789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386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2200" spc="-4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head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title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Page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Title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/title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/head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8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My first</a:t>
            </a:r>
            <a:r>
              <a:rPr sz="2200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8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/body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33400" y="526918"/>
            <a:ext cx="3528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6089" defTabSz="820487">
              <a:spcBef>
                <a:spcPts val="785"/>
              </a:spcBef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What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is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HTML?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4340942" y="1512511"/>
            <a:ext cx="4574458" cy="4401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85800"/>
            <a:ext cx="7454323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Web</a:t>
            </a:r>
            <a:r>
              <a:rPr sz="2400" b="1" spc="-63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Browsers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purpose of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web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browser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(Chrome,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IE, Firefox, Safari)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 read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documents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and display</a:t>
            </a:r>
            <a:r>
              <a:rPr sz="2400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them.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10255" indent="50141" defTabSz="820487">
              <a:lnSpc>
                <a:spcPts val="2477"/>
              </a:lnSpc>
              <a:spcBef>
                <a:spcPts val="1261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does not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display the 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tags, but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them to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determine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how to display the</a:t>
            </a:r>
            <a:r>
              <a:rPr sz="24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document:</a:t>
            </a:r>
          </a:p>
        </p:txBody>
      </p:sp>
      <p:sp>
        <p:nvSpPr>
          <p:cNvPr id="3" name="object 3"/>
          <p:cNvSpPr/>
          <p:nvPr/>
        </p:nvSpPr>
        <p:spPr>
          <a:xfrm>
            <a:off x="2097660" y="3101366"/>
            <a:ext cx="4800600" cy="2262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 defTabSz="820487"/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52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575" y="1993145"/>
            <a:ext cx="7503391" cy="433668"/>
          </a:xfrm>
          <a:custGeom>
            <a:avLst/>
            <a:gdLst/>
            <a:ahLst/>
            <a:cxnLst/>
            <a:rect l="l" t="t" r="r" b="b"/>
            <a:pathLst>
              <a:path w="8253730" h="491489">
                <a:moveTo>
                  <a:pt x="0" y="491032"/>
                </a:moveTo>
                <a:lnTo>
                  <a:pt x="8253730" y="491032"/>
                </a:lnTo>
                <a:lnTo>
                  <a:pt x="8253730" y="0"/>
                </a:lnTo>
                <a:lnTo>
                  <a:pt x="0" y="0"/>
                </a:lnTo>
                <a:lnTo>
                  <a:pt x="0" y="49103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1575" y="1990388"/>
            <a:ext cx="7503391" cy="0"/>
          </a:xfrm>
          <a:custGeom>
            <a:avLst/>
            <a:gdLst/>
            <a:ahLst/>
            <a:cxnLst/>
            <a:rect l="l" t="t" r="r" b="b"/>
            <a:pathLst>
              <a:path w="8253730">
                <a:moveTo>
                  <a:pt x="0" y="0"/>
                </a:moveTo>
                <a:lnTo>
                  <a:pt x="82537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575" y="2426410"/>
            <a:ext cx="7503391" cy="421341"/>
          </a:xfrm>
          <a:custGeom>
            <a:avLst/>
            <a:gdLst/>
            <a:ahLst/>
            <a:cxnLst/>
            <a:rect l="l" t="t" r="r" b="b"/>
            <a:pathLst>
              <a:path w="8253730" h="477519">
                <a:moveTo>
                  <a:pt x="0" y="477012"/>
                </a:moveTo>
                <a:lnTo>
                  <a:pt x="8253730" y="477012"/>
                </a:lnTo>
                <a:lnTo>
                  <a:pt x="8253730" y="0"/>
                </a:lnTo>
                <a:lnTo>
                  <a:pt x="0" y="0"/>
                </a:lnTo>
                <a:lnTo>
                  <a:pt x="0" y="47701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1575" y="2847303"/>
            <a:ext cx="7503391" cy="421341"/>
          </a:xfrm>
          <a:custGeom>
            <a:avLst/>
            <a:gdLst/>
            <a:ahLst/>
            <a:cxnLst/>
            <a:rect l="l" t="t" r="r" b="b"/>
            <a:pathLst>
              <a:path w="8253730" h="477520">
                <a:moveTo>
                  <a:pt x="0" y="477012"/>
                </a:moveTo>
                <a:lnTo>
                  <a:pt x="8253730" y="477012"/>
                </a:lnTo>
                <a:lnTo>
                  <a:pt x="8253730" y="0"/>
                </a:lnTo>
                <a:lnTo>
                  <a:pt x="0" y="0"/>
                </a:lnTo>
                <a:lnTo>
                  <a:pt x="0" y="47701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1575" y="3268151"/>
            <a:ext cx="7503391" cy="423022"/>
          </a:xfrm>
          <a:custGeom>
            <a:avLst/>
            <a:gdLst/>
            <a:ahLst/>
            <a:cxnLst/>
            <a:rect l="l" t="t" r="r" b="b"/>
            <a:pathLst>
              <a:path w="8253730" h="479425">
                <a:moveTo>
                  <a:pt x="0" y="478840"/>
                </a:moveTo>
                <a:lnTo>
                  <a:pt x="8253730" y="478840"/>
                </a:lnTo>
                <a:lnTo>
                  <a:pt x="8253730" y="0"/>
                </a:lnTo>
                <a:lnTo>
                  <a:pt x="0" y="0"/>
                </a:lnTo>
                <a:lnTo>
                  <a:pt x="0" y="47884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6" y="991272"/>
            <a:ext cx="8019474" cy="465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Page</a:t>
            </a:r>
            <a:r>
              <a:rPr sz="2400" b="1" spc="-63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Structure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Below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visualization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page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structure: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292"/>
              </a:spcBef>
            </a:pP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&lt;html&gt;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794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&lt;head&gt;</a:t>
            </a:r>
          </a:p>
          <a:p>
            <a:pPr marL="113956" defTabSz="820487">
              <a:spcBef>
                <a:spcPts val="785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&lt;title&gt;Page</a:t>
            </a:r>
            <a:r>
              <a:rPr sz="20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title&lt;/title&gt;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785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&lt;/head&gt;</a:t>
            </a:r>
          </a:p>
          <a:p>
            <a:pPr marL="113956" defTabSz="820487">
              <a:spcBef>
                <a:spcPts val="799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&lt;body&gt;</a:t>
            </a:r>
          </a:p>
          <a:p>
            <a:pPr marL="113956" defTabSz="820487">
              <a:spcBef>
                <a:spcPts val="785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&lt;h1&gt;This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0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heading&lt;/h1&gt;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785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&lt;p&gt;This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0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paragraph.&lt;/p&gt;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785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&lt;p&gt;This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is another</a:t>
            </a:r>
            <a:r>
              <a:rPr sz="20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paragraph.&lt;/p&gt;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794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&lt;/body&gt;</a:t>
            </a:r>
          </a:p>
        </p:txBody>
      </p:sp>
      <p:sp>
        <p:nvSpPr>
          <p:cNvPr id="8" name="object 8"/>
          <p:cNvSpPr/>
          <p:nvPr/>
        </p:nvSpPr>
        <p:spPr>
          <a:xfrm>
            <a:off x="821575" y="5699984"/>
            <a:ext cx="7503391" cy="0"/>
          </a:xfrm>
          <a:custGeom>
            <a:avLst/>
            <a:gdLst/>
            <a:ahLst/>
            <a:cxnLst/>
            <a:rect l="l" t="t" r="r" b="b"/>
            <a:pathLst>
              <a:path w="8253730">
                <a:moveTo>
                  <a:pt x="0" y="0"/>
                </a:moveTo>
                <a:lnTo>
                  <a:pt x="82537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803" y="1987699"/>
            <a:ext cx="0" cy="3715310"/>
          </a:xfrm>
          <a:custGeom>
            <a:avLst/>
            <a:gdLst/>
            <a:ahLst/>
            <a:cxnLst/>
            <a:rect l="l" t="t" r="r" b="b"/>
            <a:pathLst>
              <a:path h="4210685">
                <a:moveTo>
                  <a:pt x="0" y="0"/>
                </a:moveTo>
                <a:lnTo>
                  <a:pt x="0" y="42103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27735" y="1987699"/>
            <a:ext cx="0" cy="3715310"/>
          </a:xfrm>
          <a:custGeom>
            <a:avLst/>
            <a:gdLst/>
            <a:ahLst/>
            <a:cxnLst/>
            <a:rect l="l" t="t" r="r" b="b"/>
            <a:pathLst>
              <a:path h="4210685">
                <a:moveTo>
                  <a:pt x="0" y="0"/>
                </a:moveTo>
                <a:lnTo>
                  <a:pt x="0" y="42103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52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6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1" y="5637906"/>
            <a:ext cx="75723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3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89" y="991271"/>
            <a:ext cx="7452591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&lt;!DOCTYPE&gt;</a:t>
            </a:r>
            <a:r>
              <a:rPr sz="2400" b="1" spc="-31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Declaration.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  <a:tabLst>
                <a:tab pos="666075" algn="l"/>
                <a:tab pos="2451203" algn="l"/>
                <a:tab pos="3795890" algn="l"/>
                <a:tab pos="4498432" algn="l"/>
                <a:tab pos="4959386" algn="l"/>
                <a:tab pos="5966191" algn="l"/>
                <a:tab pos="6306922" algn="l"/>
                <a:tab pos="7222561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&lt;!DO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TY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E&gt;	dec</a:t>
            </a:r>
            <a:r>
              <a:rPr sz="2200" spc="18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elps	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to	d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splay	a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web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page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correctly.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52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7</a:t>
            </a:fld>
            <a:endParaRPr dirty="0">
              <a:solidFill>
                <a:prstClr val="black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14494"/>
              </p:ext>
            </p:extLst>
          </p:nvPr>
        </p:nvGraphicFramePr>
        <p:xfrm>
          <a:off x="863716" y="2272305"/>
          <a:ext cx="7823085" cy="1070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758"/>
                <a:gridCol w="1215592"/>
                <a:gridCol w="2503601"/>
                <a:gridCol w="1553001"/>
                <a:gridCol w="1232133"/>
              </a:tblGrid>
              <a:tr h="39469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952500" algn="l"/>
                        </a:tabLst>
                      </a:pP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lang="en-US" sz="21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are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different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361440" algn="l"/>
                          <a:tab pos="2168525" algn="l"/>
                        </a:tabLst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document	</a:t>
                      </a: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lang="en-US" sz="21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on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53403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	web.To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04457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disp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ay	a</a:t>
                      </a:r>
                    </a:p>
                  </a:txBody>
                  <a:tcPr marL="0" marR="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2590"/>
                        </a:lnSpc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document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correctly,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2590"/>
                        </a:lnSpc>
                        <a:tabLst>
                          <a:tab pos="608330" algn="l"/>
                          <a:tab pos="1791970" algn="l"/>
                        </a:tabLst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	browser	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must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2590"/>
                        </a:lnSpc>
                        <a:tabLst>
                          <a:tab pos="880110" algn="l"/>
                        </a:tabLst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know	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both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90"/>
                        </a:lnSpc>
                        <a:tabLst>
                          <a:tab pos="72644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type	and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5141">
                <a:tc>
                  <a:txBody>
                    <a:bodyPr/>
                    <a:lstStyle/>
                    <a:p>
                      <a:pPr marL="22225">
                        <a:lnSpc>
                          <a:spcPts val="259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version.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72375" y="3381376"/>
            <a:ext cx="739890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77"/>
              </a:lnSpc>
              <a:tabLst>
                <a:tab pos="646703" algn="l"/>
                <a:tab pos="1671740" algn="l"/>
                <a:tab pos="3046056" algn="l"/>
                <a:tab pos="3388495" algn="l"/>
                <a:tab pos="3897311" algn="l"/>
                <a:tab pos="4527491" algn="l"/>
                <a:tab pos="5710929" algn="l"/>
                <a:tab pos="6220884" algn="l"/>
                <a:tab pos="695647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doc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declaration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n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	case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sensit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cases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  acceptable: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803" y="4159959"/>
            <a:ext cx="7509164" cy="145172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2200" spc="-4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2200" spc="-3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2200" spc="-72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2200" spc="-9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22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45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52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868728"/>
            <a:ext cx="431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Common Declarations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9728" y="1457885"/>
            <a:ext cx="18403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HTML5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803" y="1966948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&lt;!DOCTYPE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803" y="2496710"/>
            <a:ext cx="22559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</a:t>
            </a:r>
            <a:r>
              <a:rPr sz="2200" b="1" spc="-94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0849B"/>
                </a:solidFill>
                <a:latin typeface="Times New Roman"/>
                <a:cs typeface="Times New Roman"/>
              </a:rPr>
              <a:t>4.01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803" y="2971800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&lt;!DOCTYPE HTML PUBLIC "-//W3C//DTD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4.01</a:t>
            </a:r>
          </a:p>
          <a:p>
            <a:pPr marL="61537" defTabSz="820487">
              <a:spcBef>
                <a:spcPts val="278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Transitional//EN"</a:t>
            </a:r>
            <a:r>
              <a:rPr sz="2200" spc="10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  <a:hlinkClick r:id="rId2"/>
              </a:rPr>
              <a:t>http://www.w3.org/TR/html4/loose.dtd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187" y="3855687"/>
            <a:ext cx="23177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XHTML</a:t>
            </a:r>
            <a:r>
              <a:rPr sz="2200" b="1" spc="-94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0849B"/>
                </a:solidFill>
                <a:latin typeface="Times New Roman"/>
                <a:cs typeface="Times New Roman"/>
              </a:rPr>
              <a:t>1.0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729" y="4419600"/>
            <a:ext cx="7509164" cy="107721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&lt;!DOCTYPE 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PUBLIC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"-//W3C//DTD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XHTML</a:t>
            </a:r>
            <a:r>
              <a:rPr sz="2200" spc="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1.0</a:t>
            </a:r>
          </a:p>
          <a:p>
            <a:pPr marL="61537" marR="271217" defTabSz="820487">
              <a:lnSpc>
                <a:spcPts val="2863"/>
              </a:lnSpc>
              <a:spcBef>
                <a:spcPts val="130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Transitional//EN" 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  <a:hlinkClick r:id="rId3"/>
              </a:rPr>
              <a:t>http://www.w3.org/TR/xhtml1/DTD/xhtml1-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 transitional.dtd"&gt;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24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762000"/>
            <a:ext cx="7450281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Versions.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Since the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early days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web,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there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have been </a:t>
            </a:r>
            <a:r>
              <a:rPr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many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versions of 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HTML: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490" y="6166103"/>
            <a:ext cx="15355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lnSpc>
                <a:spcPts val="1032"/>
              </a:lnSpc>
            </a:pPr>
            <a:r>
              <a:rPr sz="1000" dirty="0">
                <a:solidFill>
                  <a:prstClr val="black"/>
                </a:solidFill>
                <a:cs typeface="Calibri"/>
              </a:rPr>
              <a:t>10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46359"/>
              </p:ext>
            </p:extLst>
          </p:nvPr>
        </p:nvGraphicFramePr>
        <p:xfrm>
          <a:off x="1219200" y="2819400"/>
          <a:ext cx="5908501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7371"/>
                <a:gridCol w="2691130"/>
              </a:tblGrid>
              <a:tr h="381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Version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HTML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1991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2.0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5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1995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5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1997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43980"/>
              </p:ext>
            </p:extLst>
          </p:nvPr>
        </p:nvGraphicFramePr>
        <p:xfrm>
          <a:off x="1219200" y="4343400"/>
          <a:ext cx="5908501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7371"/>
                <a:gridCol w="2691130"/>
              </a:tblGrid>
              <a:tr h="381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4.01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1999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XHTML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2000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HTML5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2014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866</Words>
  <Application>Microsoft Office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Introduction to HTML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server</cp:lastModifiedBy>
  <cp:revision>29</cp:revision>
  <dcterms:created xsi:type="dcterms:W3CDTF">2016-03-10T08:35:03Z</dcterms:created>
  <dcterms:modified xsi:type="dcterms:W3CDTF">2016-03-21T05:41:40Z</dcterms:modified>
</cp:coreProperties>
</file>