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5"/>
  </p:notesMasterIdLst>
  <p:sldIdLst>
    <p:sldId id="377" r:id="rId2"/>
    <p:sldId id="378" r:id="rId3"/>
    <p:sldId id="257" r:id="rId4"/>
    <p:sldId id="260" r:id="rId5"/>
    <p:sldId id="261" r:id="rId6"/>
    <p:sldId id="262" r:id="rId7"/>
    <p:sldId id="265" r:id="rId8"/>
    <p:sldId id="267" r:id="rId9"/>
    <p:sldId id="269" r:id="rId10"/>
    <p:sldId id="271" r:id="rId11"/>
    <p:sldId id="273" r:id="rId12"/>
    <p:sldId id="279" r:id="rId13"/>
    <p:sldId id="281" r:id="rId14"/>
    <p:sldId id="284" r:id="rId15"/>
    <p:sldId id="285" r:id="rId16"/>
    <p:sldId id="291" r:id="rId17"/>
    <p:sldId id="292" r:id="rId18"/>
    <p:sldId id="294" r:id="rId19"/>
    <p:sldId id="302" r:id="rId20"/>
    <p:sldId id="304" r:id="rId21"/>
    <p:sldId id="306" r:id="rId22"/>
    <p:sldId id="308" r:id="rId23"/>
    <p:sldId id="311" r:id="rId24"/>
    <p:sldId id="312" r:id="rId25"/>
    <p:sldId id="314" r:id="rId26"/>
    <p:sldId id="315" r:id="rId27"/>
    <p:sldId id="319" r:id="rId28"/>
    <p:sldId id="321" r:id="rId29"/>
    <p:sldId id="324" r:id="rId30"/>
    <p:sldId id="326" r:id="rId31"/>
    <p:sldId id="328" r:id="rId32"/>
    <p:sldId id="330" r:id="rId33"/>
    <p:sldId id="332" r:id="rId34"/>
    <p:sldId id="334" r:id="rId35"/>
    <p:sldId id="336" r:id="rId36"/>
    <p:sldId id="338" r:id="rId37"/>
    <p:sldId id="341" r:id="rId38"/>
    <p:sldId id="343" r:id="rId39"/>
    <p:sldId id="346" r:id="rId40"/>
    <p:sldId id="348" r:id="rId41"/>
    <p:sldId id="350" r:id="rId42"/>
    <p:sldId id="352" r:id="rId43"/>
    <p:sldId id="354" r:id="rId44"/>
    <p:sldId id="358" r:id="rId45"/>
    <p:sldId id="360" r:id="rId46"/>
    <p:sldId id="363" r:id="rId47"/>
    <p:sldId id="364" r:id="rId48"/>
    <p:sldId id="366" r:id="rId49"/>
    <p:sldId id="368" r:id="rId50"/>
    <p:sldId id="370" r:id="rId51"/>
    <p:sldId id="372" r:id="rId52"/>
    <p:sldId id="374" r:id="rId53"/>
    <p:sldId id="375" r:id="rId54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68" autoAdjust="0"/>
    <p:restoredTop sz="94660"/>
  </p:normalViewPr>
  <p:slideViewPr>
    <p:cSldViewPr>
      <p:cViewPr varScale="1">
        <p:scale>
          <a:sx n="65" d="100"/>
          <a:sy n="65" d="100"/>
        </p:scale>
        <p:origin x="-17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CA2A-032B-4622-93AA-03933D58CB9A}" type="datetimeFigureOut">
              <a:rPr lang="en-US" smtClean="0"/>
              <a:t>21/03/2016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3B1F5-4B97-4589-98F4-ACE5C9927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38554"/>
          </a:xfrm>
        </p:spPr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9620" y="1363755"/>
            <a:ext cx="64647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496" y="0"/>
            <a:ext cx="9135469" cy="410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  <a:defRPr/>
            </a:pPr>
            <a:endParaRPr lang="en-US" sz="13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-4482" y="6424613"/>
            <a:ext cx="9139951" cy="4333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>
              <a:lnSpc>
                <a:spcPct val="180000"/>
              </a:lnSpc>
              <a:defRPr/>
            </a:pPr>
            <a:endParaRPr lang="en-US" altLang="en-US" sz="12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93" y="422870"/>
            <a:ext cx="1514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373691_312353575448031_910631048_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1158" r="15118" b="14998"/>
          <a:stretch>
            <a:fillRect/>
          </a:stretch>
        </p:blipFill>
        <p:spPr bwMode="auto">
          <a:xfrm>
            <a:off x="0" y="26563"/>
            <a:ext cx="23495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images/w3schools_green.j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worldwildlife.org/who/index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95600"/>
            <a:ext cx="7772400" cy="1661993"/>
          </a:xfrm>
        </p:spPr>
        <p:txBody>
          <a:bodyPr/>
          <a:lstStyle/>
          <a:p>
            <a:pPr algn="ctr"/>
            <a:r>
              <a:rPr lang="en-US" sz="5400" dirty="0" smtClean="0"/>
              <a:t>Basic Elements and Attributes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90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1"/>
            <a:ext cx="7508238" cy="2002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Horizontal</a:t>
            </a:r>
            <a:r>
              <a:rPr sz="2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Rules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marR="4559" defTabSz="820487">
              <a:lnSpc>
                <a:spcPct val="144700"/>
              </a:lnSpc>
              <a:spcBef>
                <a:spcPts val="328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&lt;hr&gt;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creates a horizontal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line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4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page.  The hr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can be used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separate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content:</a:t>
            </a:r>
          </a:p>
          <a:p>
            <a:pPr marL="11396" defTabSz="820487">
              <a:spcBef>
                <a:spcPts val="1153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9" y="3352800"/>
            <a:ext cx="7509164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2050" name="Picture 2" descr="C:\Users\server\AppData\Roaming\PixelMetrics\CaptureWiz\LastCaptures\2016-03-19_22-37-08-3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90878"/>
            <a:ext cx="31146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3"/>
            <a:ext cx="7449705" cy="2994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800" b="1" spc="-9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Links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  <a:tabLst>
                <a:tab pos="855812" algn="l"/>
                <a:tab pos="1309360" algn="l"/>
                <a:tab pos="2065461" algn="l"/>
                <a:tab pos="2397075" algn="l"/>
                <a:tab pos="3201037" algn="l"/>
                <a:tab pos="3593048" algn="l"/>
                <a:tab pos="4167388" algn="l"/>
                <a:tab pos="4977619" algn="l"/>
                <a:tab pos="5719475" algn="l"/>
                <a:tab pos="6446518" algn="l"/>
                <a:tab pos="7128546" algn="l"/>
              </a:tabLst>
            </a:pP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Links	a</a:t>
            </a:r>
            <a:r>
              <a:rPr sz="28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e	found	in	</a:t>
            </a:r>
            <a:r>
              <a:rPr sz="28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nea</a:t>
            </a:r>
            <a:r>
              <a:rPr sz="28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ly</a:t>
            </a:r>
            <a:r>
              <a:rPr lang="en-US" sz="28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all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	web	page</a:t>
            </a:r>
            <a:r>
              <a:rPr sz="2800" spc="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lang="en-US" sz="28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Links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  <a:r>
              <a:rPr sz="28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low	use</a:t>
            </a:r>
            <a:r>
              <a:rPr sz="28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	to  click their 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way from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page to</a:t>
            </a:r>
            <a:r>
              <a:rPr sz="28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page.</a:t>
            </a:r>
          </a:p>
          <a:p>
            <a:pPr marL="113956" defTabSz="820487">
              <a:spcBef>
                <a:spcPts val="1089"/>
              </a:spcBef>
            </a:pP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links are</a:t>
            </a:r>
            <a:r>
              <a:rPr sz="28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hyperlinks.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6267" indent="50141" defTabSz="820487">
              <a:lnSpc>
                <a:spcPts val="2477"/>
              </a:lnSpc>
              <a:spcBef>
                <a:spcPts val="1310"/>
              </a:spcBef>
            </a:pP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hyperlink 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or an 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you can click on, and jump to  another</a:t>
            </a:r>
            <a:r>
              <a:rPr sz="28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prstClr val="black"/>
                </a:solidFill>
                <a:latin typeface="Times New Roman"/>
                <a:cs typeface="Times New Roman"/>
              </a:rPr>
              <a:t>document.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11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066800" y="4267200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2200" i="1" spc="-4" dirty="0">
                <a:solidFill>
                  <a:srgbClr val="0000CD"/>
                </a:solidFill>
                <a:latin typeface="Times New Roman"/>
                <a:cs typeface="Times New Roman"/>
              </a:rPr>
              <a:t>url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link</a:t>
            </a:r>
            <a:r>
              <a:rPr sz="2200" i="1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5127290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  <a:hlinkClick r:id="rId2"/>
              </a:rPr>
              <a:t>"http://www.w3schools.com/ht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m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  <a:hlinkClick r:id="rId2"/>
              </a:rPr>
              <a:t>l/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Visit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our</a:t>
            </a:r>
            <a:r>
              <a:rPr sz="2200" spc="10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tutorial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/a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48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3"/>
            <a:ext cx="7638471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target</a:t>
            </a:r>
            <a:r>
              <a:rPr sz="2400" b="1" spc="-8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target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specifies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where to open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linked</a:t>
            </a:r>
            <a:r>
              <a:rPr sz="24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document.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example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open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linked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document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 new browser </a:t>
            </a:r>
            <a:r>
              <a:rPr sz="2400" spc="5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window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 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 new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tab:</a:t>
            </a:r>
          </a:p>
          <a:p>
            <a:pPr marL="11396" defTabSz="820487">
              <a:spcBef>
                <a:spcPts val="1086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3871611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  <a:hlinkClick r:id="rId2"/>
              </a:rPr>
              <a:t>"http://www.w3schools.com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/"</a:t>
            </a:r>
            <a:r>
              <a:rPr sz="2200" spc="12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target=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"_blank"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Visit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W3Schools!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/a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1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68996"/>
              </p:ext>
            </p:extLst>
          </p:nvPr>
        </p:nvGraphicFramePr>
        <p:xfrm>
          <a:off x="1492366" y="1429648"/>
          <a:ext cx="6155112" cy="2862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594"/>
                <a:gridCol w="3968518"/>
              </a:tblGrid>
              <a:tr h="322952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Target</a:t>
                      </a:r>
                      <a:r>
                        <a:rPr sz="2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6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6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_blank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6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4460" indent="55880">
                        <a:lnSpc>
                          <a:spcPts val="2760"/>
                        </a:lnSpc>
                        <a:spcBef>
                          <a:spcPts val="181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Opens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linked document in a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new window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tab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6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_self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marR="125095" indent="55880" algn="just">
                        <a:lnSpc>
                          <a:spcPts val="2760"/>
                        </a:lnSpc>
                        <a:spcBef>
                          <a:spcPts val="15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Opens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linked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in  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same frame as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was clicked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(this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default)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_parent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6364" indent="55880">
                        <a:lnSpc>
                          <a:spcPts val="2760"/>
                        </a:lnSpc>
                        <a:spcBef>
                          <a:spcPts val="1800"/>
                        </a:spcBef>
                        <a:tabLst>
                          <a:tab pos="1137920" algn="l"/>
                          <a:tab pos="1681480" algn="l"/>
                          <a:tab pos="2616200" algn="l"/>
                          <a:tab pos="398716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Opens	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nked	doc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ent	in  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parent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frame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1930" y="547200"/>
            <a:ext cx="2849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target</a:t>
            </a:r>
            <a:r>
              <a:rPr lang="en-US" sz="2400" b="1" spc="-8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14867"/>
              </p:ext>
            </p:extLst>
          </p:nvPr>
        </p:nvGraphicFramePr>
        <p:xfrm>
          <a:off x="1523999" y="4267201"/>
          <a:ext cx="6078912" cy="2047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394"/>
                <a:gridCol w="3968518"/>
              </a:tblGrid>
              <a:tr h="7620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_top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marR="126364" indent="55880">
                        <a:lnSpc>
                          <a:spcPts val="2760"/>
                        </a:lnSpc>
                        <a:spcBef>
                          <a:spcPts val="1800"/>
                        </a:spcBef>
                        <a:tabLst>
                          <a:tab pos="1137920" algn="l"/>
                          <a:tab pos="1681480" algn="l"/>
                          <a:tab pos="2616200" algn="l"/>
                          <a:tab pos="398716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Opens	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nked	doc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ent	in  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full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body of the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window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82296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1285538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2100" i="1" spc="-5" dirty="0">
                          <a:latin typeface="Times New Roman"/>
                          <a:cs typeface="Times New Roman"/>
                        </a:rPr>
                        <a:t>framename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0810" marR="124460" indent="55880">
                        <a:lnSpc>
                          <a:spcPts val="2760"/>
                        </a:lnSpc>
                        <a:spcBef>
                          <a:spcPts val="180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Opens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linked document in a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named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frame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82296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449705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Create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a</a:t>
            </a:r>
            <a:r>
              <a:rPr sz="2400" b="1" spc="-58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Bookmark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bookmarks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used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allow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readers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jump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specific  parts of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r>
              <a:rPr sz="24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page.</a:t>
            </a:r>
          </a:p>
          <a:p>
            <a:pPr marL="113956" defTabSz="820487">
              <a:spcBef>
                <a:spcPts val="1089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Bookmarks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practical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your website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long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pages.</a:t>
            </a:r>
          </a:p>
          <a:p>
            <a:pPr marL="63245" marR="5129" indent="50141" defTabSz="820487">
              <a:lnSpc>
                <a:spcPts val="2477"/>
              </a:lnSpc>
              <a:spcBef>
                <a:spcPts val="1310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bookmark,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you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first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create the bookmark,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and  then add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link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4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it.</a:t>
            </a:r>
          </a:p>
          <a:p>
            <a:pPr marL="63245" marR="5129" indent="50141" defTabSz="820487">
              <a:lnSpc>
                <a:spcPts val="2477"/>
              </a:lnSpc>
              <a:spcBef>
                <a:spcPts val="1261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link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clicked,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page will scroll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location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 the</a:t>
            </a:r>
            <a:r>
              <a:rPr sz="24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bookmark.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4"/>
            <a:ext cx="6647871" cy="86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50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create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bookmark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the id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1990389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h2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id=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"tips"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Useful Tips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Section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374" y="2536226"/>
            <a:ext cx="7397173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68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Then, add a link to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bookmark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("Useful Tips Section"), from  within the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same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page: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803" y="3312572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"#tips"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Visit the Useful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Tips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Section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/a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3856058"/>
            <a:ext cx="7450859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5" marR="4559" indent="50141" defTabSz="820487">
              <a:lnSpc>
                <a:spcPts val="2477"/>
              </a:lnSpc>
              <a:tabLst>
                <a:tab pos="593144" algn="l"/>
                <a:tab pos="1111076" algn="l"/>
                <a:tab pos="1356083" algn="l"/>
                <a:tab pos="1904783" algn="l"/>
                <a:tab pos="2240954" algn="l"/>
                <a:tab pos="2698490" algn="l"/>
                <a:tab pos="3929789" algn="l"/>
                <a:tab pos="4985026" algn="l"/>
                <a:tab pos="5594693" algn="l"/>
                <a:tab pos="6809469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Or,	add	a	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nk	to	the	boo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k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Useful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Tips	Sec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ion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"),	fr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  another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page: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6"/>
              </a:spcBef>
            </a:pP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803" y="5101591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"html_tips.html#tips"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Visit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Useful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Tips</a:t>
            </a:r>
            <a:r>
              <a:rPr sz="2200" spc="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Section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/a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1930" y="547200"/>
            <a:ext cx="2849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target</a:t>
            </a:r>
            <a:r>
              <a:rPr lang="en-US" sz="2400" b="1" spc="-8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68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452591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Images</a:t>
            </a:r>
            <a:r>
              <a:rPr sz="2400" b="1" spc="-4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Syntax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HTML,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defined with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&lt;img&gt;</a:t>
            </a:r>
            <a:r>
              <a:rPr sz="2400" b="1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&lt;img&gt;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empty,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contains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attributes only, and does not  have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closing</a:t>
            </a:r>
            <a:r>
              <a:rPr sz="24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</a:p>
          <a:p>
            <a:pPr marL="113956" defTabSz="820487">
              <a:spcBef>
                <a:spcPts val="1077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src attribute specifies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URL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(web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address)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the</a:t>
            </a:r>
            <a:r>
              <a:rPr sz="2400" spc="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63" y="3733800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2200" i="1" dirty="0">
                <a:solidFill>
                  <a:srgbClr val="0000CD"/>
                </a:solidFill>
                <a:latin typeface="Times New Roman"/>
                <a:cs typeface="Times New Roman"/>
              </a:rPr>
              <a:t>url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2200" spc="-1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2200" i="1" spc="-4" dirty="0">
                <a:solidFill>
                  <a:srgbClr val="0000CD"/>
                </a:solidFill>
                <a:latin typeface="Times New Roman"/>
                <a:cs typeface="Times New Roman"/>
              </a:rPr>
              <a:t>some_text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1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13070"/>
            <a:ext cx="7449705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alt</a:t>
            </a:r>
            <a:r>
              <a:rPr sz="2400" b="1" spc="-4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6837" indent="50141" algn="just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alt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specifies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 alternate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 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the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cannot be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displayed.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algn="just" defTabSz="820487">
              <a:lnSpc>
                <a:spcPts val="2477"/>
              </a:lnSpc>
              <a:spcBef>
                <a:spcPts val="1261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alt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provides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alternative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 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a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 some reason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cannot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view it (because of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slow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connection,  an error in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src attribute,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 if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user uses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screen reader).</a:t>
            </a:r>
          </a:p>
          <a:p>
            <a:pPr marL="11396" marR="600551" indent="102561" defTabSz="820487">
              <a:lnSpc>
                <a:spcPts val="3750"/>
              </a:lnSpc>
              <a:spcBef>
                <a:spcPts val="228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a browser cannot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find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 will display the alt</a:t>
            </a:r>
            <a:r>
              <a:rPr sz="24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text:  </a:t>
            </a:r>
            <a:endParaRPr lang="en-US"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756" y="4343400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indent="50141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"wrongname.gif"</a:t>
            </a:r>
            <a:r>
              <a:rPr sz="2200" spc="-3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"HTML5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Icon"</a:t>
            </a:r>
            <a:r>
              <a:rPr sz="2200" spc="-8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"width:128px;height:128px;"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5410200" y="3659280"/>
            <a:ext cx="4242839" cy="319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42458"/>
            <a:ext cx="745259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Image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Size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-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Width and</a:t>
            </a:r>
            <a:r>
              <a:rPr sz="2400" b="1" spc="-22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Height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You can 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specify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width and height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15639" indent="102561" defTabSz="820487">
              <a:lnSpc>
                <a:spcPts val="3732"/>
              </a:lnSpc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values 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pixels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px after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):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187" y="2887123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"html5.gif"</a:t>
            </a:r>
            <a:r>
              <a:rPr sz="2200" spc="22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"HTML5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Icon"</a:t>
            </a:r>
            <a:r>
              <a:rPr sz="2200" spc="-8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"width:128px;height:128px;"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68929" y="5105400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"html5.gif"</a:t>
            </a:r>
            <a:r>
              <a:rPr sz="2200" spc="22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"HTML5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Icon"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width=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"128"</a:t>
            </a:r>
            <a:r>
              <a:rPr sz="2200" spc="9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height=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"128"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568929" y="4056858"/>
            <a:ext cx="745374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5" marR="4559" indent="50141" defTabSz="820487">
              <a:lnSpc>
                <a:spcPts val="2468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Alternatively, you can use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height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attributes. Here,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values are specified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pixels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default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8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454900" cy="254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Images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in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Another</a:t>
            </a:r>
            <a:r>
              <a:rPr sz="2400" b="1" spc="-4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Folder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11966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not specified,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expects 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find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same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folder as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r>
              <a:rPr sz="24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page.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261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However,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common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store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a sub-folder. You must  then include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folder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name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src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attribute:</a:t>
            </a:r>
          </a:p>
          <a:p>
            <a:pPr marL="11396" defTabSz="820487">
              <a:spcBef>
                <a:spcPts val="1086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595" y="4226943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13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"/images/html5.gif"</a:t>
            </a:r>
            <a:r>
              <a:rPr sz="2200" spc="4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"HTML5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Icon"</a:t>
            </a:r>
            <a:r>
              <a:rPr sz="2200" spc="-8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"width:128px;height:128px;"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58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615553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7526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Attributes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8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450859" cy="2249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Images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on Another</a:t>
            </a:r>
            <a:r>
              <a:rPr sz="2400" b="1" spc="-31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Server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Some web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sites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store their images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</a:t>
            </a:r>
            <a:r>
              <a:rPr sz="24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servers.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  <a:tabLst>
                <a:tab pos="1245545" algn="l"/>
                <a:tab pos="1774302" algn="l"/>
                <a:tab pos="2274571" algn="l"/>
                <a:tab pos="3093349" algn="l"/>
                <a:tab pos="3990756" algn="l"/>
                <a:tab pos="4642587" algn="l"/>
                <a:tab pos="5158240" algn="l"/>
                <a:tab pos="5734289" algn="l"/>
                <a:tab pos="6676140" algn="l"/>
                <a:tab pos="7007754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Actua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ly,	</a:t>
            </a:r>
            <a:r>
              <a:rPr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ou	can	ac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i</a:t>
            </a:r>
            <a:r>
              <a:rPr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ages	f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om	any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eb	addr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ess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in	the  world:</a:t>
            </a:r>
          </a:p>
          <a:p>
            <a:pPr marL="11396" defTabSz="820487">
              <a:spcBef>
                <a:spcPts val="1086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47" y="3564361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</a:t>
            </a:r>
            <a:r>
              <a:rPr sz="2200" spc="13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  <a:hlinkClick r:id="rId2"/>
              </a:rPr>
              <a:t>"http://www.w3schools.com/i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m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  <a:hlinkClick r:id="rId2"/>
              </a:rPr>
              <a:t>ages/w3schools_green.j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pg"</a:t>
            </a:r>
            <a:r>
              <a:rPr sz="2200" spc="-13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"W3Schools.com"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61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1"/>
            <a:ext cx="7790872" cy="1726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Using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an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Image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as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a</a:t>
            </a:r>
            <a:r>
              <a:rPr sz="2400" b="1" spc="-18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Link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2331" defTabSz="820487">
              <a:lnSpc>
                <a:spcPts val="2531"/>
              </a:lnSpc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400" spc="1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400" spc="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</a:t>
            </a:r>
            <a:r>
              <a:rPr sz="2400" spc="1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image</a:t>
            </a:r>
            <a:r>
              <a:rPr sz="2400" spc="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r>
              <a:rPr sz="2400" spc="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spc="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link,</a:t>
            </a:r>
            <a:r>
              <a:rPr sz="2400" spc="14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simply</a:t>
            </a:r>
            <a:r>
              <a:rPr sz="2400" spc="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nest</a:t>
            </a:r>
            <a:r>
              <a:rPr sz="2400" spc="14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400" spc="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&lt;img&gt;</a:t>
            </a:r>
            <a:r>
              <a:rPr sz="2400" spc="1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</a:t>
            </a:r>
            <a:r>
              <a:rPr sz="2400" spc="1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inside</a:t>
            </a:r>
            <a:r>
              <a:rPr sz="2400" spc="1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&lt;a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r>
              <a:rPr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tag:</a:t>
            </a:r>
          </a:p>
          <a:p>
            <a:pPr marL="11396" defTabSz="820487">
              <a:spcBef>
                <a:spcPts val="1162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539" y="3124200"/>
            <a:ext cx="7509164" cy="14511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"default.asp"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"smiley.gif"</a:t>
            </a:r>
            <a:r>
              <a:rPr sz="2200" spc="27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tutorial"</a:t>
            </a:r>
            <a:r>
              <a:rPr sz="2200" spc="67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"width:42px;height:42px;border:0;"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/a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098212" y="6166103"/>
            <a:ext cx="512388" cy="384721"/>
          </a:xfrm>
        </p:spPr>
        <p:txBody>
          <a:bodyPr/>
          <a:lstStyle/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6" y="991273"/>
            <a:ext cx="7181273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Image</a:t>
            </a:r>
            <a:r>
              <a:rPr sz="2400" b="1" spc="-63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Floating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CSS float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property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let the image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float.</a:t>
            </a:r>
          </a:p>
          <a:p>
            <a:pPr marL="113956" defTabSz="820487">
              <a:spcBef>
                <a:spcPts val="1153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image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can float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right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the left of a</a:t>
            </a:r>
            <a:r>
              <a:rPr sz="24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text: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655780" y="2615380"/>
            <a:ext cx="7509164" cy="404469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"smiley.gif"</a:t>
            </a:r>
            <a:r>
              <a:rPr sz="2200" spc="1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"Smiley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1778291" defTabSz="820487">
              <a:lnSpc>
                <a:spcPts val="2854"/>
              </a:lnSpc>
              <a:spcBef>
                <a:spcPts val="130"/>
              </a:spcBef>
            </a:pP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face"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"float:right;width:42px;height:42px;"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will float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</a:p>
          <a:p>
            <a:pPr marL="61537" defTabSz="820487">
              <a:spcBef>
                <a:spcPts val="117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"smiley.gif"</a:t>
            </a:r>
            <a:r>
              <a:rPr sz="2200" spc="1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"Smiley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1929853" defTabSz="820487">
              <a:lnSpc>
                <a:spcPts val="2854"/>
              </a:lnSpc>
              <a:spcBef>
                <a:spcPts val="126"/>
              </a:spcBef>
            </a:pP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face"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"float:left;width:42px;height:42px;"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will float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the left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</a:p>
          <a:p>
            <a:pPr marL="61537" defTabSz="820487">
              <a:spcBef>
                <a:spcPts val="13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C:\Users\server\AppData\Roaming\PixelMetrics\CaptureWiz\LastCaptures\2016-03-21_02-06-23-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5528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453745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2.1.9.10	Image</a:t>
            </a:r>
            <a:r>
              <a:rPr sz="2400" b="1" spc="-8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Maps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&lt;map&gt;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image-map. An image-map 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clickable</a:t>
            </a:r>
            <a:r>
              <a:rPr sz="24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areas.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lnSpc>
                <a:spcPts val="2531"/>
              </a:lnSpc>
              <a:spcBef>
                <a:spcPts val="1089"/>
              </a:spcBef>
              <a:tabLst>
                <a:tab pos="688867" algn="l"/>
                <a:tab pos="1430154" algn="l"/>
                <a:tab pos="2492229" algn="l"/>
                <a:tab pos="2868854" algn="l"/>
                <a:tab pos="3353739" algn="l"/>
                <a:tab pos="4282484" algn="l"/>
                <a:tab pos="4765660" algn="l"/>
                <a:tab pos="5097843" algn="l"/>
                <a:tab pos="6371876" algn="l"/>
                <a:tab pos="7007754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	na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	a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tribute	of	the	&lt;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ap&gt;	t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g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associated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wi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	the</a:t>
            </a:r>
          </a:p>
          <a:p>
            <a:pPr marL="63245" marR="9117" defTabSz="820487">
              <a:lnSpc>
                <a:spcPts val="2477"/>
              </a:lnSpc>
              <a:spcBef>
                <a:spcPts val="117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&lt;img&gt;'s usemap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attribute and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creates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relationship between the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and the</a:t>
            </a:r>
            <a:r>
              <a:rPr sz="24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map.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7977" indent="50141" defTabSz="820487">
              <a:lnSpc>
                <a:spcPts val="2477"/>
              </a:lnSpc>
              <a:spcBef>
                <a:spcPts val="124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&lt;map&gt;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contains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&lt;area&gt;tags,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 clickable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areas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the</a:t>
            </a:r>
            <a:r>
              <a:rPr sz="24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image-map: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575" y="1479401"/>
            <a:ext cx="7503391" cy="0"/>
          </a:xfrm>
          <a:custGeom>
            <a:avLst/>
            <a:gdLst/>
            <a:ahLst/>
            <a:cxnLst/>
            <a:rect l="l" t="t" r="r" b="b"/>
            <a:pathLst>
              <a:path w="8253730">
                <a:moveTo>
                  <a:pt x="0" y="0"/>
                </a:moveTo>
                <a:lnTo>
                  <a:pt x="82537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7" y="988584"/>
            <a:ext cx="6038273" cy="4829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292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img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"planets.gif"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"Planets"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usemap=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"#planetmap"</a:t>
            </a:r>
            <a:r>
              <a:rPr sz="2200" spc="5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style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"width:145px;height:126px</a:t>
            </a:r>
            <a:r>
              <a:rPr sz="2200" dirty="0" smtClean="0">
                <a:solidFill>
                  <a:srgbClr val="0000CD"/>
                </a:solidFill>
                <a:latin typeface="Times New Roman"/>
                <a:cs typeface="Times New Roman"/>
              </a:rPr>
              <a:t>;"</a:t>
            </a:r>
            <a:r>
              <a:rPr sz="2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map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"planetmap"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140737" indent="136748" defTabSz="820487">
              <a:lnSpc>
                <a:spcPts val="2854"/>
              </a:lnSpc>
              <a:spcBef>
                <a:spcPts val="12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area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shape=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"rect"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coords=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"0,0,82,126"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"Sun"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"sun.ht  </a:t>
            </a:r>
            <a:r>
              <a:rPr sz="2200" spc="-9" dirty="0">
                <a:solidFill>
                  <a:srgbClr val="0000CD"/>
                </a:solidFill>
                <a:latin typeface="Times New Roman"/>
                <a:cs typeface="Times New Roman"/>
              </a:rPr>
              <a:t>m"</a:t>
            </a:r>
            <a:r>
              <a:rPr sz="2200" spc="-9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994" defTabSz="820487">
              <a:spcBef>
                <a:spcPts val="121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area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shape=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"circle"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coords=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"90,58,3"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"Mercury"</a:t>
            </a:r>
            <a:r>
              <a:rPr sz="2200" spc="10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"mer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>
              <a:spcBef>
                <a:spcPts val="269"/>
              </a:spcBef>
            </a:pP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cur.htm"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136748" defTabSz="820487">
              <a:lnSpc>
                <a:spcPts val="2854"/>
              </a:lnSpc>
              <a:spcBef>
                <a:spcPts val="12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area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shape=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"circle"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coords=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"124,58,8"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"Venus"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href=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"venu  s.htm"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>
              <a:spcBef>
                <a:spcPts val="130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/map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438" y="5842563"/>
            <a:ext cx="7503391" cy="599515"/>
          </a:xfrm>
          <a:custGeom>
            <a:avLst/>
            <a:gdLst/>
            <a:ahLst/>
            <a:cxnLst/>
            <a:rect l="l" t="t" r="r" b="b"/>
            <a:pathLst>
              <a:path w="8253730">
                <a:moveTo>
                  <a:pt x="0" y="0"/>
                </a:moveTo>
                <a:lnTo>
                  <a:pt x="825373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802" y="1476709"/>
            <a:ext cx="45719" cy="4365853"/>
          </a:xfrm>
          <a:custGeom>
            <a:avLst/>
            <a:gdLst/>
            <a:ahLst/>
            <a:cxnLst/>
            <a:rect l="l" t="t" r="r" b="b"/>
            <a:pathLst>
              <a:path h="4472940">
                <a:moveTo>
                  <a:pt x="0" y="0"/>
                </a:moveTo>
                <a:lnTo>
                  <a:pt x="0" y="447243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 flipH="1">
            <a:off x="8282016" y="1476709"/>
            <a:ext cx="45719" cy="4341401"/>
          </a:xfrm>
          <a:custGeom>
            <a:avLst/>
            <a:gdLst/>
            <a:ahLst/>
            <a:cxnLst/>
            <a:rect l="l" t="t" r="r" b="b"/>
            <a:pathLst>
              <a:path h="4472940">
                <a:moveTo>
                  <a:pt x="0" y="0"/>
                </a:moveTo>
                <a:lnTo>
                  <a:pt x="0" y="44724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24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438" y="529289"/>
            <a:ext cx="181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lang="en-US"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Image</a:t>
            </a:r>
            <a:r>
              <a:rPr lang="en-US" sz="2400" b="1" spc="-85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Maps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6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1"/>
            <a:ext cx="7453745" cy="4544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2" defTabSz="820487">
              <a:tabLst>
                <a:tab pos="831883" algn="l"/>
                <a:tab pos="832452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Formatting</a:t>
            </a:r>
            <a:r>
              <a:rPr sz="2400" b="1" spc="-7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Elements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  <a:tabLst>
                <a:tab pos="1452945" algn="l"/>
                <a:tab pos="2548637" algn="l"/>
                <a:tab pos="3205595" algn="l"/>
                <a:tab pos="4300717" algn="l"/>
                <a:tab pos="4638029" algn="l"/>
                <a:tab pos="5552530" algn="l"/>
                <a:tab pos="7117151" algn="l"/>
              </a:tabLst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2400" spc="-22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ng</a:t>
            </a:r>
            <a:r>
              <a:rPr lang="en-US"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22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ere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des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400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disp</a:t>
            </a:r>
            <a:r>
              <a:rPr sz="2400" spc="9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ay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spe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36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ty</a:t>
            </a:r>
            <a:r>
              <a:rPr sz="2400" b="1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4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es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of 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</a:p>
          <a:p>
            <a:pPr marL="421639" lvl="3" indent="-307682" defTabSz="820487">
              <a:lnSpc>
                <a:spcPts val="2531"/>
              </a:lnSpc>
              <a:spcBef>
                <a:spcPts val="1089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Bold</a:t>
            </a:r>
            <a:r>
              <a:rPr sz="24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Important</a:t>
            </a:r>
            <a:r>
              <a:rPr sz="24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Italic</a:t>
            </a:r>
            <a:r>
              <a:rPr sz="24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Emphasized</a:t>
            </a:r>
            <a:r>
              <a:rPr sz="24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Marked</a:t>
            </a:r>
            <a:r>
              <a:rPr sz="24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Small</a:t>
            </a:r>
            <a:r>
              <a:rPr sz="24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Deleted</a:t>
            </a:r>
            <a:r>
              <a:rPr sz="24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Inserted</a:t>
            </a:r>
            <a:r>
              <a:rPr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text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3" indent="-30768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Subscripts</a:t>
            </a:r>
          </a:p>
          <a:p>
            <a:pPr marL="421639" lvl="3" indent="-30768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Superscripts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537" y="809734"/>
            <a:ext cx="563109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Bold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Strong</a:t>
            </a:r>
            <a:r>
              <a:rPr sz="2400" b="1" spc="-4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636" y="1499571"/>
            <a:ext cx="50245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609667" algn="l"/>
                <a:tab pos="3024404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&lt;b&gt;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	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bold</a:t>
            </a:r>
            <a:r>
              <a:rPr sz="2200" b="1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text,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949" y="1499571"/>
            <a:ext cx="8693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hout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2138" y="1499571"/>
            <a:ext cx="11516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7832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any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8" y="1663303"/>
            <a:ext cx="1391805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1850" defTabSz="820487">
              <a:lnSpc>
                <a:spcPct val="1451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por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 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803" y="2767965"/>
            <a:ext cx="7509164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text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normal.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27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bold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/b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3074" name="Picture 2" descr="C:\Users\server\AppData\Roaming\PixelMetrics\CaptureWiz\LastCaptures\2016-03-19_22-44-10-3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22" y="4361067"/>
            <a:ext cx="40100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621940"/>
            <a:ext cx="60103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HTML Italic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and </a:t>
            </a:r>
            <a:r>
              <a:rPr sz="2400" b="1" i="1" dirty="0">
                <a:solidFill>
                  <a:srgbClr val="30849B"/>
                </a:solidFill>
                <a:latin typeface="Times New Roman"/>
                <a:cs typeface="Times New Roman"/>
              </a:rPr>
              <a:t>Emphasized</a:t>
            </a:r>
            <a:r>
              <a:rPr sz="2400" b="1" i="1" spc="-27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638" y="1499571"/>
            <a:ext cx="60342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615365" algn="l"/>
                <a:tab pos="2960020" algn="l"/>
                <a:tab pos="510923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&lt;i&gt;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defines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i="1" spc="-13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xt,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hout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6596" y="1499571"/>
            <a:ext cx="11574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8516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any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xtra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8" y="1663303"/>
            <a:ext cx="1391805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1850" defTabSz="820487">
              <a:lnSpc>
                <a:spcPct val="145100"/>
              </a:lnSpc>
            </a:pP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por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 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803" y="2767965"/>
            <a:ext cx="7509164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text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normal.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27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italic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4098" name="Picture 2" descr="C:\Users\server\AppData\Roaming\PixelMetrics\CaptureWiz\LastCaptures\2016-03-19_22-44-48-9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3" y="4232171"/>
            <a:ext cx="36766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363" y="1010995"/>
            <a:ext cx="7453167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5" marR="4559" indent="50141" defTabSz="820487">
              <a:lnSpc>
                <a:spcPts val="2468"/>
              </a:lnSpc>
              <a:tabLst>
                <a:tab pos="675192" algn="l"/>
                <a:tab pos="3251748" algn="l"/>
                <a:tab pos="6070461" algn="l"/>
                <a:tab pos="669266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&lt;e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ele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defines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emphasiz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ed</a:t>
            </a: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xt,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dded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semantic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importance.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47" y="2438400"/>
            <a:ext cx="5353397" cy="10959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text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normal.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36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em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 is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emphasized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/em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54363" y="641663"/>
            <a:ext cx="69247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Italic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and </a:t>
            </a:r>
            <a:r>
              <a:rPr sz="2400" b="1" i="1" dirty="0">
                <a:solidFill>
                  <a:srgbClr val="30849B"/>
                </a:solidFill>
                <a:latin typeface="Times New Roman"/>
                <a:cs typeface="Times New Roman"/>
              </a:rPr>
              <a:t>Emphasized</a:t>
            </a:r>
            <a:r>
              <a:rPr sz="2400" b="1" i="1" spc="-27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5257800" y="1900757"/>
            <a:ext cx="3305409" cy="4270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3400"/>
            <a:ext cx="7508239" cy="94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Small</a:t>
            </a:r>
            <a:r>
              <a:rPr sz="2400" b="1" spc="-49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41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&lt;small&gt;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small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text:  </a:t>
            </a:r>
            <a:endParaRPr lang="en-US" sz="2400" spc="-4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29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870" y="1535295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small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Small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/small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Formatting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8466" y="1882935"/>
            <a:ext cx="5225705" cy="432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2"/>
            <a:ext cx="7452591" cy="3367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spcBef>
                <a:spcPts val="785"/>
              </a:spcBef>
            </a:pP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Basic</a:t>
            </a:r>
            <a:r>
              <a:rPr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Elements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67"/>
              </a:spcBef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 &lt;head&gt;</a:t>
            </a:r>
            <a:r>
              <a:rPr sz="2400" b="1" spc="-8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Element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68"/>
              </a:lnSpc>
              <a:spcBef>
                <a:spcPts val="1673"/>
              </a:spcBef>
              <a:tabLst>
                <a:tab pos="711089" algn="l"/>
                <a:tab pos="3533221" algn="l"/>
                <a:tab pos="4070525" algn="l"/>
                <a:tab pos="5080180" algn="l"/>
                <a:tab pos="5465922" algn="l"/>
                <a:tab pos="5909783" algn="l"/>
                <a:tab pos="6568451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4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&lt;head&gt;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18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ent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has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oth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ng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HTML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headings.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261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&lt;head&gt;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contains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meta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Meta data are  not</a:t>
            </a:r>
            <a:r>
              <a:rPr sz="24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displayed.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5129" indent="50141" defTabSz="820487">
              <a:lnSpc>
                <a:spcPts val="2477"/>
              </a:lnSpc>
              <a:spcBef>
                <a:spcPts val="1255"/>
              </a:spcBef>
              <a:tabLst>
                <a:tab pos="656389" algn="l"/>
                <a:tab pos="1547529" algn="l"/>
                <a:tab pos="2490519" algn="l"/>
                <a:tab pos="3471114" algn="l"/>
                <a:tab pos="3771959" algn="l"/>
                <a:tab pos="4603272" algn="l"/>
                <a:tab pos="5630590" algn="l"/>
                <a:tab pos="6082995" algn="l"/>
                <a:tab pos="7008323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	&lt;h</a:t>
            </a:r>
            <a:r>
              <a:rPr sz="2400" spc="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ad&gt;	e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ent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placed	be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we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n	the	&lt;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l&gt;	t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g  and the &lt;body&gt;</a:t>
            </a:r>
            <a:r>
              <a:rPr sz="24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7447395" cy="138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Marked</a:t>
            </a:r>
            <a:r>
              <a:rPr sz="2400" b="1" spc="-4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4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&lt;mark&gt;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marked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highlighted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text: </a:t>
            </a:r>
            <a:endParaRPr lang="en-US" sz="2200" spc="-4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846811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mark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/mark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Formatting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098212" y="6166103"/>
            <a:ext cx="512388" cy="384721"/>
          </a:xfrm>
        </p:spPr>
        <p:txBody>
          <a:bodyPr/>
          <a:lstStyle/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1898519" y="2194451"/>
            <a:ext cx="5486400" cy="409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39229"/>
            <a:ext cx="7508238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Deleted</a:t>
            </a:r>
            <a:r>
              <a:rPr sz="2400" b="1" spc="-9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4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&lt;del&gt;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deleted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(removed)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  </a:t>
            </a:r>
            <a:endParaRPr lang="en-US" sz="22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31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56197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favorite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color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del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blue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/del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2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red.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278082" y="1796419"/>
            <a:ext cx="6172200" cy="4554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" y="1008754"/>
            <a:ext cx="0" cy="355226"/>
          </a:xfrm>
          <a:custGeom>
            <a:avLst/>
            <a:gdLst/>
            <a:ahLst/>
            <a:cxnLst/>
            <a:rect l="l" t="t" r="r" b="b"/>
            <a:pathLst>
              <a:path h="402590">
                <a:moveTo>
                  <a:pt x="0" y="0"/>
                </a:moveTo>
                <a:lnTo>
                  <a:pt x="0" y="4023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37482"/>
            <a:ext cx="7508240" cy="94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u="heavy" dirty="0">
                <a:solidFill>
                  <a:srgbClr val="808080"/>
                </a:solidFill>
                <a:latin typeface="Times New Roman"/>
                <a:cs typeface="Times New Roman"/>
              </a:rPr>
              <a:t>Inserted</a:t>
            </a:r>
            <a:r>
              <a:rPr sz="2400" b="1" u="heavy" spc="-8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19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&lt;ins&gt;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inserted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(added)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text. 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32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918" y="1600200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favorite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ins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color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/ins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red.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1353820" y="2057400"/>
            <a:ext cx="5562600" cy="4173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33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501445"/>
            <a:ext cx="50197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spc="-6" baseline="-12544" dirty="0">
                <a:solidFill>
                  <a:srgbClr val="30849B"/>
                </a:solidFill>
                <a:latin typeface="Times New Roman"/>
                <a:cs typeface="Times New Roman"/>
              </a:rPr>
              <a:t>Subscript</a:t>
            </a:r>
            <a:r>
              <a:rPr sz="2400" b="1" spc="188" baseline="-12544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794" y="822638"/>
            <a:ext cx="7508238" cy="43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102561" defTabSz="820487">
              <a:lnSpc>
                <a:spcPct val="1451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&lt;sub&gt;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element defines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subscripted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  </a:t>
            </a:r>
            <a:endParaRPr lang="en-US" sz="22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090" y="1292632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sub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subscripted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/sub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1384666" y="1905000"/>
            <a:ext cx="5333999" cy="42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9229"/>
            <a:ext cx="7508240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Superscript</a:t>
            </a:r>
            <a:r>
              <a:rPr sz="2400" b="1" spc="-31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Formatting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4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&lt;sup&gt;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element defines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superscripted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 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239" y="1437937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sup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superscripted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/sup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098212" y="6166103"/>
            <a:ext cx="740988" cy="384721"/>
          </a:xfrm>
        </p:spPr>
        <p:txBody>
          <a:bodyPr/>
          <a:lstStyle/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1686121" y="1905000"/>
            <a:ext cx="5105399" cy="409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537" y="457200"/>
            <a:ext cx="7369463" cy="1944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spcBef>
                <a:spcPts val="1153"/>
              </a:spcBef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Quotation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516"/>
              </a:spcBef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&lt;q&gt;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short</a:t>
            </a:r>
            <a:r>
              <a:rPr sz="24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quotation.</a:t>
            </a:r>
          </a:p>
          <a:p>
            <a:pPr marL="11396" marR="4559" indent="102561" defTabSz="820487">
              <a:lnSpc>
                <a:spcPts val="3750"/>
              </a:lnSpc>
              <a:spcBef>
                <a:spcPts val="292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Browsers usually insert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quotation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marks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around the &lt;q&gt;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  </a:t>
            </a:r>
            <a:endParaRPr lang="en-US" sz="2400" spc="-4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1905000"/>
            <a:ext cx="6781800" cy="6412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WWF's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goal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to: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q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Build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future where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people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live</a:t>
            </a:r>
            <a:r>
              <a:rPr sz="2200" spc="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harmony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nature.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/q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098212" y="6166103"/>
            <a:ext cx="588588" cy="384721"/>
          </a:xfrm>
        </p:spPr>
        <p:txBody>
          <a:bodyPr/>
          <a:lstStyle/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1676400" y="2546201"/>
            <a:ext cx="5181600" cy="385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622" y="503648"/>
            <a:ext cx="72574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blockquote</a:t>
            </a:r>
            <a:r>
              <a:rPr sz="2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for Long</a:t>
            </a:r>
            <a:r>
              <a:rPr sz="2400" b="1" spc="-72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Quotations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36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08817" y="918386"/>
            <a:ext cx="7417377" cy="3100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56" defTabSz="820487">
              <a:spcBef>
                <a:spcPts val="1292"/>
              </a:spcBef>
            </a:pPr>
            <a:r>
              <a:rPr sz="2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Here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is a quote from </a:t>
            </a:r>
            <a:r>
              <a:rPr sz="2000" spc="-9" dirty="0">
                <a:solidFill>
                  <a:prstClr val="black"/>
                </a:solidFill>
                <a:latin typeface="Times New Roman"/>
                <a:cs typeface="Times New Roman"/>
              </a:rPr>
              <a:t>WWF's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website: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>
              <a:spcBef>
                <a:spcPts val="269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blockquote</a:t>
            </a:r>
            <a:r>
              <a:rPr sz="2000" spc="99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cite=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  <a:hlinkClick r:id="rId2"/>
              </a:rPr>
              <a:t>"http://www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</a:rPr>
              <a:t>.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  <a:hlinkClick r:id="rId2"/>
              </a:rPr>
              <a:t>worldwildlife.org/who/index.html"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>
              <a:spcBef>
                <a:spcPts val="26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643285" defTabSz="820487">
              <a:lnSpc>
                <a:spcPct val="110000"/>
              </a:lnSpc>
              <a:spcBef>
                <a:spcPts val="9"/>
              </a:spcBef>
            </a:pP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50 years, </a:t>
            </a:r>
            <a:r>
              <a:rPr sz="2000" spc="-9" dirty="0">
                <a:solidFill>
                  <a:prstClr val="black"/>
                </a:solidFill>
                <a:latin typeface="Times New Roman"/>
                <a:cs typeface="Times New Roman"/>
              </a:rPr>
              <a:t>WWF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been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protecting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future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nature.  The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world's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leading conservation</a:t>
            </a:r>
            <a:r>
              <a:rPr sz="20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organization,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>
              <a:spcBef>
                <a:spcPts val="269"/>
              </a:spcBef>
            </a:pP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WWF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works in 100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countries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supported</a:t>
            </a:r>
            <a:r>
              <a:rPr sz="20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Times New Roman"/>
                <a:cs typeface="Times New Roman"/>
              </a:rPr>
              <a:t>by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2299072" defTabSz="820487">
              <a:lnSpc>
                <a:spcPts val="2854"/>
              </a:lnSpc>
              <a:spcBef>
                <a:spcPts val="130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1.2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million members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in the United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States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 close to 5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million</a:t>
            </a:r>
            <a:r>
              <a:rPr sz="20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globally.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defTabSz="820487">
              <a:spcBef>
                <a:spcPts val="126"/>
              </a:spcBef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/blockquote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5643848" y="2209800"/>
            <a:ext cx="4490951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783946" y="5632032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37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293" y="427703"/>
            <a:ext cx="70771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HTML &lt;abbr&gt; for</a:t>
            </a:r>
            <a:r>
              <a:rPr sz="2400" b="1" spc="-99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Abbreviations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61" y="987017"/>
            <a:ext cx="7453167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5" marR="4559" indent="50141" defTabSz="820487">
              <a:lnSpc>
                <a:spcPts val="2477"/>
              </a:lnSpc>
              <a:tabLst>
                <a:tab pos="748125" algn="l"/>
                <a:tab pos="3607292" algn="l"/>
                <a:tab pos="4606691" algn="l"/>
                <a:tab pos="5073911" algn="l"/>
                <a:tab pos="6648791" algn="l"/>
                <a:tab pos="7086384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&lt;abbr&gt;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defines	an	a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viation	or	an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acronym.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6267" indent="50141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Marking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abbreviations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give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useful information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browsers,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translation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systems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search-engines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293" y="2436132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13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abbr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title=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"World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Health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Organization"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WHO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/abbr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was founded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200" spc="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1948.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1779639" y="3153424"/>
            <a:ext cx="5334000" cy="317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38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621939"/>
            <a:ext cx="65437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&lt;address&gt;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for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Contact</a:t>
            </a:r>
            <a:r>
              <a:rPr sz="2400" b="1" spc="9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Information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013" y="1316003"/>
            <a:ext cx="6652491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77"/>
              </a:lnSpc>
              <a:tabLst>
                <a:tab pos="661518" algn="l"/>
                <a:tab pos="1965749" algn="l"/>
                <a:tab pos="3005033" algn="l"/>
                <a:tab pos="3363425" algn="l"/>
                <a:tab pos="4326927" algn="l"/>
                <a:tab pos="5550250" algn="l"/>
                <a:tab pos="593827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&lt;add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ss&gt;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usually	disp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ayed	in	italic.  browsers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add a line break before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after the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54278" y="2209800"/>
            <a:ext cx="7509164" cy="241348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address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4581620" defTabSz="820487">
              <a:lnSpc>
                <a:spcPct val="110300"/>
              </a:lnSpc>
            </a:pP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Written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Jon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Doe.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Visit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us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at: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Example.com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4484757" defTabSz="820487">
              <a:lnSpc>
                <a:spcPts val="2854"/>
              </a:lnSpc>
              <a:spcBef>
                <a:spcPts val="126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Box 564,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Disneyland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0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USA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3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/address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3881464" y="1957204"/>
            <a:ext cx="4398125" cy="435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7638472" cy="2002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&lt;cite&gt; for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Work</a:t>
            </a:r>
            <a:r>
              <a:rPr sz="2400" b="1" spc="-8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Title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marR="4559" defTabSz="820487">
              <a:lnSpc>
                <a:spcPct val="144700"/>
              </a:lnSpc>
              <a:spcBef>
                <a:spcPts val="328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&lt;cite&gt;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the title of a</a:t>
            </a:r>
            <a:r>
              <a:rPr sz="24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work.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Browsers usually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display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&lt;cite&gt; elements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4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italic.</a:t>
            </a:r>
          </a:p>
          <a:p>
            <a:pPr marL="11396" defTabSz="820487">
              <a:spcBef>
                <a:spcPts val="1153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11884" y="5632032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39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327" y="2738694"/>
            <a:ext cx="4431145" cy="10182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cite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Scream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/cite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Edward Munch.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Painted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1893.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9842" y="1905000"/>
            <a:ext cx="5555672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450859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 &lt;title&gt;</a:t>
            </a:r>
            <a:r>
              <a:rPr sz="2400" b="1" spc="-76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Element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  <a:tabLst>
                <a:tab pos="659238" algn="l"/>
                <a:tab pos="3322971" algn="l"/>
                <a:tab pos="3626665" algn="l"/>
                <a:tab pos="4276787" algn="l"/>
                <a:tab pos="4920071" algn="l"/>
                <a:tab pos="5207241" algn="l"/>
                <a:tab pos="6114904" algn="l"/>
                <a:tab pos="6569591" algn="l"/>
              </a:tabLst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&lt;t</a:t>
            </a:r>
            <a:r>
              <a:rPr sz="2400" b="1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tle&gt;</a:t>
            </a:r>
            <a:r>
              <a:rPr sz="2400" b="1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ment	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8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	da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a.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de</a:t>
            </a:r>
            <a:r>
              <a:rPr sz="2400" spc="-18" dirty="0" smtClean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spc="-22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ML  document's</a:t>
            </a:r>
            <a:r>
              <a:rPr sz="2400" spc="-58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title.</a:t>
            </a:r>
          </a:p>
          <a:p>
            <a:pPr marL="63245" marR="6267" indent="50141" defTabSz="820487">
              <a:lnSpc>
                <a:spcPts val="2477"/>
              </a:lnSpc>
              <a:spcBef>
                <a:spcPts val="1261"/>
              </a:spcBef>
              <a:tabLst>
                <a:tab pos="661518" algn="l"/>
                <a:tab pos="1210787" algn="l"/>
                <a:tab pos="1760057" algn="l"/>
                <a:tab pos="2232977" algn="l"/>
                <a:tab pos="2614161" algn="l"/>
                <a:tab pos="3785634" algn="l"/>
                <a:tab pos="4121806" algn="l"/>
                <a:tab pos="4578202" algn="l"/>
                <a:tab pos="5847676" algn="l"/>
                <a:tab pos="6320595" algn="l"/>
                <a:tab pos="7081825" algn="l"/>
              </a:tabLst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t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tle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will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not	be	d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spl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yed	in	t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	doc</a:t>
            </a:r>
            <a:r>
              <a:rPr sz="2400" spc="9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but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18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ight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be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displayed in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</a:t>
            </a:r>
            <a:r>
              <a:rPr sz="24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457200"/>
            <a:ext cx="7508238" cy="2002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&lt;bdo&gt;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for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Bi-Directional</a:t>
            </a:r>
            <a:r>
              <a:rPr sz="2400" b="1" spc="4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Override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&lt;bdo&gt;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element defines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bi-directional</a:t>
            </a:r>
            <a:r>
              <a:rPr sz="2400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override.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4600"/>
              </a:lnSpc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&lt;bdo&gt;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used to override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current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direction: </a:t>
            </a:r>
            <a:endParaRPr lang="en-US" sz="2400" spc="-4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616" y="2391697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bdo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dir=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"rtl"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This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written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to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/bdo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612997" y="2783253"/>
            <a:ext cx="5486401" cy="3541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99" y="457200"/>
            <a:ext cx="7438965" cy="1478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spcBef>
                <a:spcPts val="1117"/>
              </a:spcBef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&lt;kbd&gt;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For Keyboard</a:t>
            </a:r>
            <a:r>
              <a:rPr sz="2400" b="1" spc="-54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Input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1545249" indent="102561" defTabSz="820487">
              <a:lnSpc>
                <a:spcPct val="144600"/>
              </a:lnSpc>
              <a:spcBef>
                <a:spcPts val="34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&lt;kbd&gt;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defines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keyboard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input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41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004" y="1615466"/>
            <a:ext cx="7061796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kbd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|</a:t>
            </a:r>
            <a:r>
              <a:rPr sz="2200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Open...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/kbd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433482" y="2256667"/>
            <a:ext cx="5029200" cy="39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70" y="566671"/>
            <a:ext cx="62022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HTML &lt;samp&gt; For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Computer</a:t>
            </a:r>
            <a:r>
              <a:rPr sz="2400" b="1" spc="-4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Output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70" y="965500"/>
            <a:ext cx="53807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631889" algn="l"/>
                <a:tab pos="3538918" algn="l"/>
                <a:tab pos="452578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&lt;sam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p&gt;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d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fines	sa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2650" y="965500"/>
            <a:ext cx="7314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output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9569" y="965501"/>
            <a:ext cx="8814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73672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from	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8" y="1129232"/>
            <a:ext cx="2609273" cy="43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1850" defTabSz="820487">
              <a:lnSpc>
                <a:spcPct val="145100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computer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program:  </a:t>
            </a:r>
            <a:endParaRPr lang="en-US" sz="2200" spc="-4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570" y="1599967"/>
            <a:ext cx="7509164" cy="217751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samp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demo.example.com login: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Apr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09:10:17</a:t>
            </a:r>
          </a:p>
          <a:p>
            <a:pPr marL="61537" marR="224494" defTabSz="820487">
              <a:lnSpc>
                <a:spcPts val="2854"/>
              </a:lnSpc>
              <a:spcBef>
                <a:spcPts val="13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Linux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2.6.10-grsec+gg3+e+fhs6b+nfs+gr0501+++p3+c4a+gr2b-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reslog-v6.189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26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/samp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2262931" y="3048000"/>
            <a:ext cx="5333999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459636"/>
            <a:ext cx="59341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HTML &lt;code&gt; For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Computer</a:t>
            </a:r>
            <a:r>
              <a:rPr sz="2400" b="1" spc="-49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Code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034" y="835564"/>
            <a:ext cx="46822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2793643" algn="l"/>
                <a:tab pos="3748028" algn="l"/>
                <a:tab pos="4031780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&lt;code&gt;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d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fines	a	pi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3208" y="835564"/>
            <a:ext cx="19257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40055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programming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302" y="857080"/>
            <a:ext cx="62345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code: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2302" y="1498281"/>
            <a:ext cx="7509164" cy="181947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indent="50141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code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6279002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var x =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5;  var y =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6;</a:t>
            </a: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document.getElementById("demo").innerHTML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= x +</a:t>
            </a:r>
            <a:r>
              <a:rPr sz="2200" spc="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y;</a:t>
            </a: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/code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1981200" y="2971801"/>
            <a:ext cx="4351482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71825"/>
            <a:ext cx="7638471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&lt;var&gt; For</a:t>
            </a:r>
            <a:r>
              <a:rPr sz="2400" b="1" spc="-99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Variables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&lt;var&gt;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a</a:t>
            </a:r>
            <a:r>
              <a:rPr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variable.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variable could be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variable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mathematical expression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 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variable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programming</a:t>
            </a:r>
            <a:r>
              <a:rPr sz="24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context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44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253" y="2210763"/>
            <a:ext cx="7509164" cy="107465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Einstein</a:t>
            </a: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wrote: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var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/var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=</a:t>
            </a:r>
            <a:r>
              <a:rPr sz="220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var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/var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var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/var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sup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/sup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object 2"/>
          <p:cNvSpPr/>
          <p:nvPr/>
        </p:nvSpPr>
        <p:spPr>
          <a:xfrm>
            <a:off x="1806833" y="3048000"/>
            <a:ext cx="5562599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077" y="607462"/>
            <a:ext cx="7453745" cy="2059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 &lt;pre&gt;</a:t>
            </a:r>
            <a:r>
              <a:rPr sz="2400" b="1" spc="-7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Element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&lt;pre&gt;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preformatted</a:t>
            </a:r>
            <a:r>
              <a:rPr sz="24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text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inside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&lt;pre&gt;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displayed in a fixed-width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font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(usually Courier), and it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preserves both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spaces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line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breaks: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57200" y="2895600"/>
            <a:ext cx="7509164" cy="331834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pre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Bonnie lies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over the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ocean.</a:t>
            </a:r>
          </a:p>
          <a:p>
            <a:pPr marL="198284" marR="3781645" defTabSz="820487">
              <a:lnSpc>
                <a:spcPct val="220400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Bonnie lies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over 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sea.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Bonnie lies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over the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ocean.</a:t>
            </a:r>
          </a:p>
          <a:p>
            <a:pPr defTabSz="820487">
              <a:spcBef>
                <a:spcPts val="18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Oh,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bring back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my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Bonnie to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me.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/pre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530213" y="2513572"/>
            <a:ext cx="3872923" cy="388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455477" cy="420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Attributes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 Style</a:t>
            </a:r>
            <a:r>
              <a:rPr sz="2400" b="1"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69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Setting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an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can be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done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style 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marR="1532144" defTabSz="820487">
              <a:lnSpc>
                <a:spcPts val="3732"/>
              </a:lnSpc>
              <a:spcBef>
                <a:spcPts val="25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style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has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syntax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:  style="</a:t>
            </a:r>
            <a:r>
              <a:rPr sz="24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24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value;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"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59232" indent="-745844" defTabSz="820487">
              <a:spcBef>
                <a:spcPts val="1194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i="1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property. The </a:t>
            </a:r>
            <a:r>
              <a:rPr sz="2400" b="1" i="1" dirty="0">
                <a:solidFill>
                  <a:prstClr val="black"/>
                </a:solidFill>
                <a:latin typeface="Times New Roman"/>
                <a:cs typeface="Times New Roman"/>
              </a:rPr>
              <a:t>value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CSS</a:t>
            </a:r>
            <a:r>
              <a:rPr sz="24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value.</a:t>
            </a:r>
          </a:p>
          <a:p>
            <a:pPr defTabSz="820487"/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59232" defTabSz="820487">
              <a:spcBef>
                <a:spcPts val="1561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You will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learn 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about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later in this</a:t>
            </a:r>
            <a:r>
              <a:rPr sz="24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tutorial.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1" y="4589368"/>
            <a:ext cx="277091" cy="26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7450859" cy="272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Background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Color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background-color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color for  an HTML</a:t>
            </a:r>
            <a:r>
              <a:rPr sz="24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37292" indent="102561" defTabSz="820487">
              <a:lnSpc>
                <a:spcPts val="3732"/>
              </a:lnSpc>
              <a:spcBef>
                <a:spcPts val="256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example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sets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 for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page to lightgrey:  </a:t>
            </a:r>
            <a:endParaRPr lang="en-US"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37292" indent="102561" defTabSz="820487">
              <a:lnSpc>
                <a:spcPts val="3732"/>
              </a:lnSpc>
              <a:spcBef>
                <a:spcPts val="256"/>
              </a:spcBef>
            </a:pPr>
            <a:r>
              <a:rPr sz="2400" u="heavy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3106086"/>
            <a:ext cx="7509164" cy="220573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5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"background-color:lightgrey;"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27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</a:p>
          <a:p>
            <a:pPr defTabSz="820487">
              <a:spcBef>
                <a:spcPts val="27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</a:p>
        </p:txBody>
      </p:sp>
      <p:sp>
        <p:nvSpPr>
          <p:cNvPr id="5" name="object 3"/>
          <p:cNvSpPr/>
          <p:nvPr/>
        </p:nvSpPr>
        <p:spPr>
          <a:xfrm>
            <a:off x="5796964" y="2075352"/>
            <a:ext cx="4364758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774" y="408270"/>
            <a:ext cx="7237268" cy="138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Text</a:t>
            </a:r>
            <a:r>
              <a:rPr sz="2400" b="1" spc="-76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Color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4600"/>
              </a:lnSpc>
              <a:spcBef>
                <a:spcPts val="34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text color for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element:  </a:t>
            </a:r>
            <a:endParaRPr lang="en-US" sz="22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064" y="1828220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"color:blue;"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"color:red;"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</a:p>
        </p:txBody>
      </p:sp>
      <p:sp>
        <p:nvSpPr>
          <p:cNvPr id="6" name="object 5"/>
          <p:cNvSpPr/>
          <p:nvPr/>
        </p:nvSpPr>
        <p:spPr>
          <a:xfrm>
            <a:off x="1752600" y="2525847"/>
            <a:ext cx="5029200" cy="3722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817" y="1148086"/>
            <a:ext cx="8231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49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972" y="1148086"/>
            <a:ext cx="9750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0995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font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3865" y="1148086"/>
            <a:ext cx="134273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388021" algn="l"/>
                <a:tab pos="81194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be	used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1013" y="1148087"/>
            <a:ext cx="77527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49514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	an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647" y="530747"/>
            <a:ext cx="3514691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Fonts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font-family</a:t>
            </a:r>
            <a:r>
              <a:rPr sz="2200" b="1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 HTML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</a:p>
          <a:p>
            <a:pPr marL="11396" defTabSz="820487">
              <a:spcBef>
                <a:spcPts val="1099"/>
              </a:spcBef>
            </a:pP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797" y="2416479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"font-family:verdana;"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"font-family:courier;"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2"/>
          <p:cNvSpPr/>
          <p:nvPr/>
        </p:nvSpPr>
        <p:spPr>
          <a:xfrm>
            <a:off x="1607795" y="3114106"/>
            <a:ext cx="5105399" cy="3210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505122" cy="254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HTML &lt;meta&gt;</a:t>
            </a:r>
            <a:r>
              <a:rPr sz="2400" b="1" spc="-4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Element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&lt;meta&gt; element is used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specify page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description,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keywords,  author, and other</a:t>
            </a:r>
            <a:r>
              <a:rPr sz="24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metadata.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7977" defTabSz="820487">
              <a:lnSpc>
                <a:spcPts val="2477"/>
              </a:lnSpc>
              <a:spcBef>
                <a:spcPts val="1261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Metadata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used by browsers (how to display content), by search  engines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(keywords),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and other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web</a:t>
            </a:r>
            <a:r>
              <a:rPr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services.</a:t>
            </a:r>
          </a:p>
          <a:p>
            <a:pPr marL="11396" defTabSz="820487">
              <a:spcBef>
                <a:spcPts val="1077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keywords for search</a:t>
            </a:r>
            <a:r>
              <a:rPr sz="24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engines: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3541172"/>
            <a:ext cx="7613073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meta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"keywords"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content=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"HTML, CSS, XML,</a:t>
            </a:r>
            <a:r>
              <a:rPr sz="2200" spc="117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XHTML,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JavaScript"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9" y="4418144"/>
            <a:ext cx="59620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description of your web</a:t>
            </a:r>
            <a:r>
              <a:rPr sz="24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page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6156" y="4908962"/>
            <a:ext cx="7613073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meta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"description"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content=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"Free </a:t>
            </a:r>
            <a:r>
              <a:rPr sz="2200" spc="-9" dirty="0">
                <a:solidFill>
                  <a:srgbClr val="0000CD"/>
                </a:solidFill>
                <a:latin typeface="Times New Roman"/>
                <a:cs typeface="Times New Roman"/>
              </a:rPr>
              <a:t>Web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tutorials on</a:t>
            </a:r>
            <a:r>
              <a:rPr sz="2200" spc="99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HTML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and</a:t>
            </a:r>
            <a:r>
              <a:rPr sz="2200" spc="-81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CSS"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8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952" y="457200"/>
            <a:ext cx="41332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Text</a:t>
            </a:r>
            <a:r>
              <a:rPr sz="24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Size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50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413" y="965500"/>
            <a:ext cx="8231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133" y="965500"/>
            <a:ext cx="9865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5097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0396" y="965500"/>
            <a:ext cx="4548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ze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9921" y="965500"/>
            <a:ext cx="18109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36165" algn="l"/>
                <a:tab pos="100053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	an	HTML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951" y="987015"/>
            <a:ext cx="3232057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45" marR="4559" indent="50141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font-size</a:t>
            </a:r>
            <a:r>
              <a:rPr sz="2200" b="1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026" y="1635103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"font-size:300%;"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"font-size:160%;"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</a:p>
        </p:txBody>
      </p:sp>
      <p:sp>
        <p:nvSpPr>
          <p:cNvPr id="10" name="object 2"/>
          <p:cNvSpPr/>
          <p:nvPr/>
        </p:nvSpPr>
        <p:spPr>
          <a:xfrm>
            <a:off x="1270485" y="2438401"/>
            <a:ext cx="55626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57200"/>
            <a:ext cx="7450859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Text</a:t>
            </a:r>
            <a:r>
              <a:rPr sz="2400" b="1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Alignment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text-align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defines the horizontal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alignment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51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674" y="2233893"/>
            <a:ext cx="7509164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"text-align:center;"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&gt;Centered</a:t>
            </a:r>
            <a:r>
              <a:rPr sz="2200" spc="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&gt;This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4090266" y="2582707"/>
            <a:ext cx="4980133" cy="3818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2"/>
            <a:ext cx="7452591" cy="2598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Comments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4559" indent="50141" defTabSz="820487">
              <a:lnSpc>
                <a:spcPts val="2477"/>
              </a:lnSpc>
              <a:spcBef>
                <a:spcPts val="1656"/>
              </a:spcBef>
              <a:tabLst>
                <a:tab pos="1346395" algn="l"/>
                <a:tab pos="1944668" algn="l"/>
                <a:tab pos="2530403" algn="l"/>
                <a:tab pos="3080244" algn="l"/>
                <a:tab pos="3573675" algn="l"/>
                <a:tab pos="4061409" algn="l"/>
                <a:tab pos="4718938" algn="l"/>
                <a:tab pos="5088157" algn="l"/>
                <a:tab pos="5851665" algn="l"/>
                <a:tab pos="7131396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Com</a:t>
            </a:r>
            <a:r>
              <a:rPr sz="2400" spc="-27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ent	</a:t>
            </a:r>
            <a:r>
              <a:rPr sz="2400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ags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&lt;</a:t>
            </a:r>
            <a:r>
              <a:rPr sz="2400" spc="18" dirty="0">
                <a:solidFill>
                  <a:prstClr val="black"/>
                </a:solidFill>
                <a:latin typeface="Times New Roman"/>
                <a:cs typeface="Times New Roman"/>
              </a:rPr>
              <a:t>!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-	a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	--&gt;	are	used	to	insert	com</a:t>
            </a:r>
            <a:r>
              <a:rPr sz="2400" spc="-22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in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22"/>
              </a:spcBef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Comment</a:t>
            </a:r>
            <a:r>
              <a:rPr sz="2400" b="1" spc="-6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Tags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245" marR="6267" indent="50141" defTabSz="820487">
              <a:lnSpc>
                <a:spcPts val="2477"/>
              </a:lnSpc>
              <a:spcBef>
                <a:spcPts val="1656"/>
              </a:spcBef>
              <a:tabLst>
                <a:tab pos="729891" algn="l"/>
                <a:tab pos="1256370" algn="l"/>
                <a:tab pos="1795954" algn="l"/>
                <a:tab pos="3065999" algn="l"/>
                <a:tab pos="3423822" algn="l"/>
                <a:tab pos="4070525" algn="l"/>
                <a:tab pos="4990723" algn="l"/>
                <a:tab pos="5851665" algn="l"/>
                <a:tab pos="6271024" algn="l"/>
                <a:tab pos="7007754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You	can	</a:t>
            </a:r>
            <a:r>
              <a:rPr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dd	com</a:t>
            </a:r>
            <a:r>
              <a:rPr sz="2400" spc="-27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to	your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source	by	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4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g	the  following</a:t>
            </a:r>
            <a:r>
              <a:rPr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syntax: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863" y="3736985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&lt;!-- </a:t>
            </a:r>
            <a:r>
              <a:rPr sz="2200" spc="-4" dirty="0">
                <a:solidFill>
                  <a:srgbClr val="008000"/>
                </a:solidFill>
                <a:latin typeface="Times New Roman"/>
                <a:cs typeface="Times New Roman"/>
              </a:rPr>
              <a:t>Write your comments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here</a:t>
            </a:r>
            <a:r>
              <a:rPr sz="2200" spc="-27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--&gt;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0147" y="4426211"/>
            <a:ext cx="656243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77"/>
              </a:lnSpc>
              <a:tabLst>
                <a:tab pos="1532714" algn="l"/>
                <a:tab pos="1842675" algn="l"/>
                <a:tab pos="2228418" algn="l"/>
                <a:tab pos="3689341" algn="l"/>
                <a:tab pos="4379347" algn="l"/>
                <a:tab pos="4779904" algn="l"/>
                <a:tab pos="5120065" algn="l"/>
                <a:tab pos="5579309" algn="l"/>
              </a:tabLst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There	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an	excl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ion	point	(!)	in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open</a:t>
            </a:r>
            <a:r>
              <a:rPr sz="2200" spc="36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ng  tag, but not in the closing</a:t>
            </a:r>
            <a:r>
              <a:rPr sz="2200" spc="-10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501" y="4600574"/>
            <a:ext cx="277091" cy="26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52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1468643"/>
            <a:ext cx="7508240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Conditional</a:t>
            </a:r>
            <a:r>
              <a:rPr sz="2400" b="1" spc="-4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Comments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90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You might stumble upon conditional comments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400" spc="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1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22791">
                <a:lnSpc>
                  <a:spcPts val="1032"/>
                </a:lnSpc>
              </a:pPr>
              <a:t>53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03" y="2468097"/>
            <a:ext cx="7509164" cy="10959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&lt;!--[if IE</a:t>
            </a:r>
            <a:r>
              <a:rPr sz="2200" spc="-99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8]&gt;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.... </a:t>
            </a:r>
            <a:r>
              <a:rPr sz="2200" spc="-4" dirty="0">
                <a:solidFill>
                  <a:srgbClr val="008000"/>
                </a:solidFill>
                <a:latin typeface="Times New Roman"/>
                <a:cs typeface="Times New Roman"/>
              </a:rPr>
              <a:t>some HTML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here</a:t>
            </a:r>
            <a:r>
              <a:rPr sz="2200" spc="-63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....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8000"/>
                </a:solidFill>
                <a:latin typeface="Times New Roman"/>
                <a:cs typeface="Times New Roman"/>
              </a:rPr>
              <a:t>&lt;![endif]--&gt;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374" y="3725170"/>
            <a:ext cx="739775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68"/>
              </a:lnSpc>
              <a:tabLst>
                <a:tab pos="1489981" algn="l"/>
                <a:tab pos="2750339" algn="l"/>
                <a:tab pos="3677375" algn="l"/>
                <a:tab pos="4587888" algn="l"/>
                <a:tab pos="5165647" algn="l"/>
                <a:tab pos="5514354" algn="l"/>
                <a:tab pos="5909212" algn="l"/>
                <a:tab pos="701630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Condit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onal	com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defines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gs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to	be	exe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te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by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Internet Explorer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only.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71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87239"/>
            <a:ext cx="596207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character set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6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8055"/>
            <a:ext cx="7613073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meta</a:t>
            </a:r>
            <a:r>
              <a:rPr sz="2200" spc="-9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charset=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"UTF-8"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998793"/>
            <a:ext cx="542867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author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page: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156" y="2489610"/>
            <a:ext cx="7613073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meta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"author"</a:t>
            </a:r>
            <a:r>
              <a:rPr sz="2200" spc="3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content=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"HegeRefsnes"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3011357"/>
            <a:ext cx="687647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Refresh document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every 30</a:t>
            </a:r>
            <a:r>
              <a:rPr sz="22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seconds: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6156" y="3502175"/>
            <a:ext cx="7613073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meta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http-equiv=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"refresh"</a:t>
            </a:r>
            <a:r>
              <a:rPr sz="2200" spc="63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content=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"30"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9729" y="525574"/>
            <a:ext cx="394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&lt;meta&gt;</a:t>
            </a:r>
            <a:r>
              <a:rPr lang="en-US" sz="2400" b="1" spc="-49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Element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1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6" y="991273"/>
            <a:ext cx="7867073" cy="226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Headings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Headings 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important in HTML documents.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10000"/>
              </a:lnSpc>
              <a:spcBef>
                <a:spcPts val="90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Headings are defined with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&lt;h1&gt;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&lt;h6&gt; tags. &lt;h1&gt;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the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most important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heading.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&lt;h6&gt;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least important</a:t>
            </a:r>
            <a:r>
              <a:rPr sz="2400" spc="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7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3505200"/>
            <a:ext cx="3469179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/h1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/h2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h3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/h3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597804" y="2877951"/>
            <a:ext cx="4088995" cy="3447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8601" y="4920952"/>
            <a:ext cx="4191000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0141" defTabSz="820487">
              <a:lnSpc>
                <a:spcPts val="2468"/>
              </a:lnSpc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Browsers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automatically add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some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empty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space (a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margin)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before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after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each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44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507317" cy="94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Paragraphs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indent="102561" defTabSz="820487">
              <a:lnSpc>
                <a:spcPct val="145100"/>
              </a:lnSpc>
              <a:spcBef>
                <a:spcPts val="319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paragraphs 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&lt;p&gt;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tag:  </a:t>
            </a: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2120322"/>
            <a:ext cx="4057997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a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is another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paragraph.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098212" y="6166103"/>
            <a:ext cx="512388" cy="310897"/>
          </a:xfrm>
        </p:spPr>
        <p:txBody>
          <a:bodyPr/>
          <a:lstStyle/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C:\Users\server\AppData\Roaming\PixelMetrics\CaptureWiz\LastCaptures\2016-03-19_22-36-14-3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92" y="3048000"/>
            <a:ext cx="53413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447973" cy="2249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Line</a:t>
            </a:r>
            <a:r>
              <a:rPr sz="2400" b="1" spc="-8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Breaks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5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&lt;br&gt;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a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line</a:t>
            </a:r>
            <a:r>
              <a:rPr sz="2400" b="1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break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  <a:p>
            <a:pPr marL="63245" marR="4559" indent="50141" defTabSz="820487">
              <a:lnSpc>
                <a:spcPts val="2477"/>
              </a:lnSpc>
              <a:spcBef>
                <a:spcPts val="1324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&lt;br&gt; if you want a line break (a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new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line) without starting a 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new</a:t>
            </a:r>
            <a:r>
              <a:rPr sz="24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paragraph:</a:t>
            </a:r>
          </a:p>
          <a:p>
            <a:pPr marL="11396" defTabSz="820487">
              <a:spcBef>
                <a:spcPts val="1086"/>
              </a:spcBef>
            </a:pP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98212" y="6166103"/>
            <a:ext cx="23956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67">
              <a:lnSpc>
                <a:spcPts val="1032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85467">
                <a:lnSpc>
                  <a:spcPts val="1032"/>
                </a:lnSpc>
              </a:pPr>
              <a:t>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7" y="3657600"/>
            <a:ext cx="7509164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677" defTabSz="820487">
              <a:lnSpc>
                <a:spcPts val="2522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is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para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graph with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line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breaks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0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2344</Words>
  <Application>Microsoft Office PowerPoint</Application>
  <PresentationFormat>On-screen Show (4:3)</PresentationFormat>
  <Paragraphs>382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2_Office Theme</vt:lpstr>
      <vt:lpstr>Basic Elements and Attributes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server</cp:lastModifiedBy>
  <cp:revision>38</cp:revision>
  <dcterms:created xsi:type="dcterms:W3CDTF">2016-03-11T02:03:50Z</dcterms:created>
  <dcterms:modified xsi:type="dcterms:W3CDTF">2016-03-21T05:46:02Z</dcterms:modified>
</cp:coreProperties>
</file>