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2"/>
  </p:notesMasterIdLst>
  <p:sldIdLst>
    <p:sldId id="322" r:id="rId2"/>
    <p:sldId id="323" r:id="rId3"/>
    <p:sldId id="257" r:id="rId4"/>
    <p:sldId id="259" r:id="rId5"/>
    <p:sldId id="263" r:id="rId6"/>
    <p:sldId id="266" r:id="rId7"/>
    <p:sldId id="269" r:id="rId8"/>
    <p:sldId id="274" r:id="rId9"/>
    <p:sldId id="277" r:id="rId10"/>
    <p:sldId id="280" r:id="rId11"/>
    <p:sldId id="283" r:id="rId12"/>
    <p:sldId id="286" r:id="rId13"/>
    <p:sldId id="288" r:id="rId14"/>
    <p:sldId id="290" r:id="rId15"/>
    <p:sldId id="292" r:id="rId16"/>
    <p:sldId id="294" r:id="rId17"/>
    <p:sldId id="296" r:id="rId18"/>
    <p:sldId id="298" r:id="rId19"/>
    <p:sldId id="300" r:id="rId20"/>
    <p:sldId id="303" r:id="rId21"/>
    <p:sldId id="305" r:id="rId22"/>
    <p:sldId id="307" r:id="rId23"/>
    <p:sldId id="309" r:id="rId24"/>
    <p:sldId id="311" r:id="rId25"/>
    <p:sldId id="313" r:id="rId26"/>
    <p:sldId id="316" r:id="rId27"/>
    <p:sldId id="318" r:id="rId28"/>
    <p:sldId id="319" r:id="rId29"/>
    <p:sldId id="320" r:id="rId30"/>
    <p:sldId id="321" r:id="rId31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1" autoAdjust="0"/>
    <p:restoredTop sz="94660"/>
  </p:normalViewPr>
  <p:slideViewPr>
    <p:cSldViewPr>
      <p:cViewPr varScale="1">
        <p:scale>
          <a:sx n="65" d="100"/>
          <a:sy n="65" d="100"/>
        </p:scale>
        <p:origin x="-18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4E76-E127-4B15-B43A-037669F4C3A2}" type="datetimeFigureOut">
              <a:rPr lang="en-US" smtClean="0"/>
              <a:t>21/03/2016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8B39-5D48-4A4C-8812-9C946BDC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7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6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38554"/>
          </a:xfrm>
        </p:spPr>
        <p:txBody>
          <a:bodyPr lIns="0" tIns="0" rIns="0" bIns="0"/>
          <a:lstStyle>
            <a:lvl1pPr>
              <a:defRPr sz="2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7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9620" y="1363755"/>
            <a:ext cx="64647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496" y="0"/>
            <a:ext cx="9135469" cy="4109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90" tIns="50396" rIns="100790" bIns="50396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  <a:defRPr/>
            </a:pPr>
            <a:endParaRPr lang="en-US" sz="13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-4482" y="6424613"/>
            <a:ext cx="9139951" cy="4333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90" tIns="50396" rIns="100790" bIns="50396" anchor="b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>
              <a:lnSpc>
                <a:spcPct val="180000"/>
              </a:lnSpc>
              <a:defRPr/>
            </a:pPr>
            <a:endParaRPr lang="en-US" altLang="en-US" sz="1200" b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93" y="422870"/>
            <a:ext cx="1514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373691_312353575448031_910631048_n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t="1158" r="15118" b="14998"/>
          <a:stretch>
            <a:fillRect/>
          </a:stretch>
        </p:blipFill>
        <p:spPr bwMode="auto">
          <a:xfrm>
            <a:off x="0" y="26563"/>
            <a:ext cx="234950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w3schools.com/html/html_colornames.a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895600"/>
            <a:ext cx="7772400" cy="830997"/>
          </a:xfrm>
        </p:spPr>
        <p:txBody>
          <a:bodyPr/>
          <a:lstStyle/>
          <a:p>
            <a:pPr algn="ctr"/>
            <a:r>
              <a:rPr lang="en-US" sz="5400" dirty="0" smtClean="0"/>
              <a:t>Table and Lists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387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081" y="448762"/>
            <a:ext cx="40472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Table 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Cells that </a:t>
            </a:r>
            <a:r>
              <a:rPr sz="22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Span 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Many</a:t>
            </a:r>
            <a:r>
              <a:rPr sz="2200" b="1" spc="-58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Rows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377" y="460356"/>
            <a:ext cx="4878764" cy="86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endParaRPr sz="22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  <a:tabLst>
                <a:tab pos="754962" algn="l"/>
                <a:tab pos="1682568" algn="l"/>
                <a:tab pos="2140672" algn="l"/>
                <a:tab pos="2871703" algn="l"/>
                <a:tab pos="3710992" algn="l"/>
              </a:tabLst>
            </a:pP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ake	a	ce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	span	more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7869" y="968654"/>
            <a:ext cx="50107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4733" y="968654"/>
            <a:ext cx="197427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742426" algn="l"/>
                <a:tab pos="1572029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one	row,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16" y="1132386"/>
            <a:ext cx="2570018" cy="98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1850" defTabSz="820487">
              <a:lnSpc>
                <a:spcPct val="1451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rowspan</a:t>
            </a:r>
            <a:r>
              <a:rPr sz="2200" b="1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attribute:  </a:t>
            </a: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327" y="2230324"/>
            <a:ext cx="6696362" cy="433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table</a:t>
            </a:r>
            <a:r>
              <a:rPr spc="-9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dirty="0">
                <a:solidFill>
                  <a:srgbClr val="0000CD"/>
                </a:solidFill>
                <a:latin typeface="Times New Roman"/>
                <a:cs typeface="Times New Roman"/>
              </a:rPr>
              <a:t>"width:100%"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7433" defTabSz="820487">
              <a:spcBef>
                <a:spcPts val="269"/>
              </a:spcBef>
            </a:pP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4181" defTabSz="820487">
              <a:spcBef>
                <a:spcPts val="260"/>
              </a:spcBef>
            </a:pP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pc="-4"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pc="-4" dirty="0">
                <a:solidFill>
                  <a:srgbClr val="A42A2A"/>
                </a:solidFill>
                <a:latin typeface="Times New Roman"/>
                <a:cs typeface="Times New Roman"/>
              </a:rPr>
              <a:t>/th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4181" defTabSz="820487">
              <a:spcBef>
                <a:spcPts val="269"/>
              </a:spcBef>
            </a:pP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pc="-4" dirty="0">
                <a:solidFill>
                  <a:prstClr val="black"/>
                </a:solidFill>
                <a:latin typeface="Times New Roman"/>
                <a:cs typeface="Times New Roman"/>
              </a:rPr>
              <a:t>Bill</a:t>
            </a:r>
            <a:r>
              <a:rPr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Gates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7433" defTabSz="820487">
              <a:spcBef>
                <a:spcPts val="256"/>
              </a:spcBef>
            </a:pP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/tr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7433" defTabSz="820487">
              <a:spcBef>
                <a:spcPts val="256"/>
              </a:spcBef>
            </a:pP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4181" defTabSz="820487">
              <a:spcBef>
                <a:spcPts val="269"/>
              </a:spcBef>
            </a:pP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pc="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rowspan=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"2"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pc="-4" dirty="0">
                <a:solidFill>
                  <a:prstClr val="black"/>
                </a:solidFill>
                <a:latin typeface="Times New Roman"/>
                <a:cs typeface="Times New Roman"/>
              </a:rPr>
              <a:t>Telephone: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pc="-4" dirty="0">
                <a:solidFill>
                  <a:srgbClr val="A42A2A"/>
                </a:solidFill>
                <a:latin typeface="Times New Roman"/>
                <a:cs typeface="Times New Roman"/>
              </a:rPr>
              <a:t>/th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4181" defTabSz="820487">
              <a:spcBef>
                <a:spcPts val="256"/>
              </a:spcBef>
            </a:pP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555 77</a:t>
            </a:r>
            <a:r>
              <a:rPr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854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dirty="0" smtClean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lang="en-US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R="1791394" defTabSz="820487"/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lang="en-US" dirty="0" smtClean="0">
                <a:solidFill>
                  <a:srgbClr val="A42A2A"/>
                </a:solidFill>
                <a:latin typeface="Times New Roman"/>
                <a:cs typeface="Times New Roman"/>
              </a:rPr>
              <a:t>/</a:t>
            </a:r>
            <a:r>
              <a:rPr lang="en-US" dirty="0" err="1" smtClean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8144" defTabSz="820487">
              <a:spcBef>
                <a:spcPts val="256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lang="en-US" dirty="0" err="1" smtClean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4891" defTabSz="820487">
              <a:spcBef>
                <a:spcPts val="269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lang="en-US" dirty="0" smtClean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555 77</a:t>
            </a:r>
            <a:r>
              <a:rPr lang="en-US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855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lang="en-US" dirty="0" smtClean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791394" defTabSz="820487">
              <a:spcBef>
                <a:spcPts val="260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lang="en-US" dirty="0" smtClean="0">
                <a:solidFill>
                  <a:srgbClr val="A42A2A"/>
                </a:solidFill>
                <a:latin typeface="Times New Roman"/>
                <a:cs typeface="Times New Roman"/>
              </a:rPr>
              <a:t>/</a:t>
            </a:r>
            <a:r>
              <a:rPr lang="en-US" dirty="0" err="1" smtClean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699661" defTabSz="820487">
              <a:spcBef>
                <a:spcPts val="278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lang="en-US" dirty="0" smtClean="0">
                <a:solidFill>
                  <a:srgbClr val="A42A2A"/>
                </a:solidFill>
                <a:latin typeface="Times New Roman"/>
                <a:cs typeface="Times New Roman"/>
              </a:rPr>
              <a:t>/</a:t>
            </a:r>
            <a:r>
              <a:rPr lang="en-US" spc="4" dirty="0" smtClean="0">
                <a:solidFill>
                  <a:srgbClr val="A42A2A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A42A2A"/>
                </a:solidFill>
                <a:latin typeface="Times New Roman"/>
                <a:cs typeface="Times New Roman"/>
              </a:rPr>
              <a:t>a</a:t>
            </a:r>
            <a:r>
              <a:rPr lang="en-US" spc="-9" dirty="0" smtClean="0">
                <a:solidFill>
                  <a:srgbClr val="A42A2A"/>
                </a:solidFill>
                <a:latin typeface="Times New Roman"/>
                <a:cs typeface="Times New Roman"/>
              </a:rPr>
              <a:t>b</a:t>
            </a:r>
            <a:r>
              <a:rPr lang="en-US" dirty="0" smtClean="0">
                <a:solidFill>
                  <a:srgbClr val="A42A2A"/>
                </a:solidFill>
                <a:latin typeface="Times New Roman"/>
                <a:cs typeface="Times New Roman"/>
              </a:rPr>
              <a:t>l</a:t>
            </a:r>
            <a:r>
              <a:rPr lang="en-US" spc="4" dirty="0" smtClean="0">
                <a:solidFill>
                  <a:srgbClr val="A42A2A"/>
                </a:solidFill>
                <a:latin typeface="Times New Roman"/>
                <a:cs typeface="Times New Roman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4181" defTabSz="820487">
              <a:spcBef>
                <a:spcPts val="256"/>
              </a:spcBef>
            </a:pP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object 2"/>
          <p:cNvSpPr/>
          <p:nvPr/>
        </p:nvSpPr>
        <p:spPr>
          <a:xfrm>
            <a:off x="4573270" y="2767964"/>
            <a:ext cx="4125075" cy="3333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6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757549"/>
            <a:ext cx="7409871" cy="4918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An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Table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With a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Caption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indent="102561" defTabSz="820487">
              <a:lnSpc>
                <a:spcPct val="145100"/>
              </a:lnSpc>
              <a:spcBef>
                <a:spcPts val="31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add a caption to a table,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 the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&lt;caption&gt;</a:t>
            </a:r>
            <a:r>
              <a:rPr sz="2200" b="1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tag:  </a:t>
            </a:r>
            <a:endParaRPr lang="en-US" sz="22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indent="102561" defTabSz="820487">
              <a:lnSpc>
                <a:spcPct val="145100"/>
              </a:lnSpc>
              <a:spcBef>
                <a:spcPts val="319"/>
              </a:spcBef>
            </a:pPr>
            <a:r>
              <a:rPr sz="2200" u="heavy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292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table</a:t>
            </a:r>
            <a:r>
              <a:rPr sz="2200" spc="-9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"width:100%"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999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caption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Monthly</a:t>
            </a:r>
            <a:r>
              <a:rPr sz="2200" spc="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savings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/caption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9994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741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Month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/th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741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Savings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/th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9994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9994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741" defTabSz="820487">
              <a:spcBef>
                <a:spcPts val="26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January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741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$100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bject 4"/>
          <p:cNvSpPr/>
          <p:nvPr/>
        </p:nvSpPr>
        <p:spPr>
          <a:xfrm>
            <a:off x="4038600" y="3505200"/>
            <a:ext cx="4957156" cy="279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97" y="457200"/>
            <a:ext cx="7453745" cy="2739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HTML</a:t>
            </a:r>
            <a:r>
              <a:rPr sz="2400" b="1" spc="-9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Lists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Unordered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HTML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Lists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69"/>
              </a:spcBef>
              <a:tabLst>
                <a:tab pos="561806" algn="l"/>
                <a:tab pos="1785128" algn="l"/>
                <a:tab pos="2234687" algn="l"/>
                <a:tab pos="3525813" algn="l"/>
                <a:tab pos="5057388" algn="l"/>
                <a:tab pos="5717766" algn="l"/>
                <a:tab pos="6166755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An	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unordered	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list</a:t>
            </a:r>
            <a:r>
              <a:rPr lang="en-US"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starts</a:t>
            </a:r>
            <a:r>
              <a:rPr sz="2400" spc="35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400" spc="2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&lt;ul&gt;</a:t>
            </a:r>
            <a:r>
              <a:rPr sz="2400" b="1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Each</a:t>
            </a:r>
            <a:r>
              <a:rPr lang="en-US"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list</a:t>
            </a:r>
            <a:r>
              <a:rPr lang="en-US"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item</a:t>
            </a:r>
            <a:r>
              <a:rPr sz="2400" spc="26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starts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&lt;li&gt;</a:t>
            </a:r>
            <a:r>
              <a:rPr sz="2400" b="1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tag.</a:t>
            </a:r>
          </a:p>
          <a:p>
            <a:pPr marL="11396" marR="324776" indent="102561" defTabSz="820487">
              <a:lnSpc>
                <a:spcPts val="3732"/>
              </a:lnSpc>
              <a:spcBef>
                <a:spcPts val="25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list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items will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bullets (small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black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circles):  </a:t>
            </a: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772" y="3167342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56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/ul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4181468" y="2648049"/>
            <a:ext cx="4185227" cy="3731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2"/>
            <a:ext cx="7454323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Style</a:t>
            </a:r>
            <a:r>
              <a:rPr sz="2400" b="1" spc="-49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style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 can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be added to an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unordered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list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, 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 style of the</a:t>
            </a:r>
            <a:r>
              <a:rPr sz="24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marker: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20967"/>
              </p:ext>
            </p:extLst>
          </p:nvPr>
        </p:nvGraphicFramePr>
        <p:xfrm>
          <a:off x="1252683" y="2297318"/>
          <a:ext cx="6634479" cy="1920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6772"/>
                <a:gridCol w="4407707"/>
              </a:tblGrid>
              <a:tr h="445882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Style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566010">
                <a:tc>
                  <a:txBody>
                    <a:bodyPr/>
                    <a:lstStyle/>
                    <a:p>
                      <a:pPr marL="130810" marR="1094740" indent="55880">
                        <a:lnSpc>
                          <a:spcPts val="2760"/>
                        </a:lnSpc>
                        <a:spcBef>
                          <a:spcPts val="1800"/>
                        </a:spcBef>
                      </a:pPr>
                      <a:r>
                        <a:rPr sz="2100" dirty="0" smtClean="0">
                          <a:latin typeface="Times New Roman"/>
                          <a:cs typeface="Times New Roman"/>
                        </a:rPr>
                        <a:t>disc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124460" indent="55880">
                        <a:lnSpc>
                          <a:spcPts val="2760"/>
                        </a:lnSpc>
                        <a:spcBef>
                          <a:spcPts val="1800"/>
                        </a:spcBef>
                        <a:tabLst>
                          <a:tab pos="793115" algn="l"/>
                          <a:tab pos="1300480" algn="l"/>
                          <a:tab pos="2092325" algn="l"/>
                          <a:tab pos="2700020" algn="l"/>
                          <a:tab pos="3121660" algn="l"/>
                          <a:tab pos="4168140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st	it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will	be	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ked	with  bullets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(default)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763016">
                <a:tc>
                  <a:txBody>
                    <a:bodyPr/>
                    <a:lstStyle/>
                    <a:p>
                      <a:pPr marL="130810" marR="1017269" indent="55880">
                        <a:lnSpc>
                          <a:spcPts val="2760"/>
                        </a:lnSpc>
                        <a:spcBef>
                          <a:spcPts val="1500"/>
                        </a:spcBef>
                      </a:pPr>
                      <a:r>
                        <a:rPr sz="2100" dirty="0" smtClean="0">
                          <a:latin typeface="Times New Roman"/>
                          <a:cs typeface="Times New Roman"/>
                        </a:rPr>
                        <a:t>circle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marR="125730" indent="55880">
                        <a:lnSpc>
                          <a:spcPts val="2760"/>
                        </a:lnSpc>
                        <a:spcBef>
                          <a:spcPts val="1500"/>
                        </a:spcBef>
                        <a:tabLst>
                          <a:tab pos="793115" algn="l"/>
                          <a:tab pos="1300480" algn="l"/>
                          <a:tab pos="2090420" algn="l"/>
                          <a:tab pos="2698115" algn="l"/>
                          <a:tab pos="3119755" algn="l"/>
                          <a:tab pos="416623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st	it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will	be	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ked	with  circles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86198"/>
              </p:ext>
            </p:extLst>
          </p:nvPr>
        </p:nvGraphicFramePr>
        <p:xfrm>
          <a:off x="1295400" y="4191000"/>
          <a:ext cx="6568729" cy="1482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1022"/>
                <a:gridCol w="4407707"/>
              </a:tblGrid>
              <a:tr h="371819">
                <a:tc>
                  <a:txBody>
                    <a:bodyPr/>
                    <a:lstStyle/>
                    <a:p>
                      <a:pPr marL="130810" marR="898525" indent="55880">
                        <a:lnSpc>
                          <a:spcPts val="2760"/>
                        </a:lnSpc>
                        <a:spcBef>
                          <a:spcPts val="1800"/>
                        </a:spcBef>
                      </a:pPr>
                      <a:r>
                        <a:rPr sz="2100" dirty="0" smtClean="0">
                          <a:latin typeface="Times New Roman"/>
                          <a:cs typeface="Times New Roman"/>
                        </a:rPr>
                        <a:t>square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125730" indent="55880">
                        <a:lnSpc>
                          <a:spcPts val="2760"/>
                        </a:lnSpc>
                        <a:spcBef>
                          <a:spcPts val="1800"/>
                        </a:spcBef>
                        <a:tabLst>
                          <a:tab pos="793115" algn="l"/>
                          <a:tab pos="1300480" algn="l"/>
                          <a:tab pos="2090420" algn="l"/>
                          <a:tab pos="2698115" algn="l"/>
                          <a:tab pos="3119755" algn="l"/>
                          <a:tab pos="416623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st	it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will	be	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ked	with  squares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771181">
                <a:tc>
                  <a:txBody>
                    <a:bodyPr/>
                    <a:lstStyle/>
                    <a:p>
                      <a:pPr marL="130810" marR="1094740" indent="55880">
                        <a:lnSpc>
                          <a:spcPts val="2760"/>
                        </a:lnSpc>
                        <a:spcBef>
                          <a:spcPts val="1500"/>
                        </a:spcBef>
                      </a:pPr>
                      <a:r>
                        <a:rPr sz="2100" dirty="0" smtClean="0">
                          <a:latin typeface="Times New Roman"/>
                          <a:cs typeface="Times New Roman"/>
                        </a:rPr>
                        <a:t>none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 list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items will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marked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8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88583"/>
            <a:ext cx="6084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Disc: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1479402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2200" spc="27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"list-style-type:disc"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/ul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728" y="609600"/>
            <a:ext cx="2713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Style</a:t>
            </a:r>
            <a:r>
              <a:rPr lang="en-US" sz="2400" b="1" spc="-49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962400" y="1905000"/>
            <a:ext cx="4544291" cy="430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88583"/>
            <a:ext cx="7781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Cir</a:t>
            </a:r>
            <a:r>
              <a:rPr sz="2200" u="heavy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le: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1479402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2200" spc="3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"list-style-type:circle"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/ul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585" y="609599"/>
            <a:ext cx="2713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Style</a:t>
            </a:r>
            <a:r>
              <a:rPr lang="en-US" sz="2400" b="1" spc="-49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048000" y="1905000"/>
            <a:ext cx="4278167" cy="425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88583"/>
            <a:ext cx="8705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Squar</a:t>
            </a:r>
            <a:r>
              <a:rPr sz="2200" u="heavy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1479402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2200" spc="3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"list-style-type:square"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/ul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727" y="609599"/>
            <a:ext cx="2713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Style</a:t>
            </a:r>
            <a:r>
              <a:rPr lang="en-US" sz="2400" b="1" spc="-49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276600" y="1828800"/>
            <a:ext cx="4016202" cy="4317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8583"/>
            <a:ext cx="70023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None: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1479402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2200" spc="3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"list-style-type:none"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/ul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729" y="600210"/>
            <a:ext cx="2713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Style</a:t>
            </a:r>
            <a:r>
              <a:rPr lang="en-US" sz="2400" b="1" spc="-49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4573385" y="988583"/>
            <a:ext cx="4398125" cy="4858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45" y="589790"/>
            <a:ext cx="7450859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Ordered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HTML</a:t>
            </a:r>
            <a:r>
              <a:rPr sz="2400" b="1" spc="-63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Lists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ordered list starts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&lt;ol&gt;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tag. Each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list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item starts with  the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&lt;li&gt;</a:t>
            </a:r>
            <a:r>
              <a:rPr sz="2400" b="1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tag.</a:t>
            </a:r>
          </a:p>
          <a:p>
            <a:pPr marL="11396" marR="2394225" indent="102561" defTabSz="820487">
              <a:lnSpc>
                <a:spcPts val="3732"/>
              </a:lnSpc>
              <a:spcBef>
                <a:spcPts val="256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list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items will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numbers:  </a:t>
            </a: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519" y="2831751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ol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56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/ol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5029200" y="1626007"/>
            <a:ext cx="4431145" cy="4240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621940"/>
            <a:ext cx="745432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Type</a:t>
            </a:r>
            <a:r>
              <a:rPr sz="2400" b="1" spc="-4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62390"/>
              </p:ext>
            </p:extLst>
          </p:nvPr>
        </p:nvGraphicFramePr>
        <p:xfrm>
          <a:off x="990600" y="1360604"/>
          <a:ext cx="6567978" cy="2046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3783"/>
                <a:gridCol w="4704195"/>
              </a:tblGrid>
              <a:tr h="522082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type="1"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120650" indent="55880">
                        <a:lnSpc>
                          <a:spcPts val="2760"/>
                        </a:lnSpc>
                        <a:spcBef>
                          <a:spcPts val="1800"/>
                        </a:spcBef>
                        <a:tabLst>
                          <a:tab pos="798195" algn="l"/>
                          <a:tab pos="1308100" algn="l"/>
                          <a:tab pos="2103120" algn="l"/>
                          <a:tab pos="2715260" algn="l"/>
                          <a:tab pos="3138170" algn="l"/>
                          <a:tab pos="449770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	it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will	be	n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ed	with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numbers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(default)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type="A"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marR="124460" indent="55880">
                        <a:lnSpc>
                          <a:spcPts val="2760"/>
                        </a:lnSpc>
                        <a:spcBef>
                          <a:spcPts val="1500"/>
                        </a:spcBef>
                        <a:tabLst>
                          <a:tab pos="798195" algn="l"/>
                          <a:tab pos="1308100" algn="l"/>
                          <a:tab pos="2103120" algn="l"/>
                          <a:tab pos="2715260" algn="l"/>
                          <a:tab pos="3138170" algn="l"/>
                          <a:tab pos="449389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	it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will	be	n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ed	with  uppercase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letters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33533"/>
              </p:ext>
            </p:extLst>
          </p:nvPr>
        </p:nvGraphicFramePr>
        <p:xfrm>
          <a:off x="990600" y="3386509"/>
          <a:ext cx="6567978" cy="2404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3783"/>
                <a:gridCol w="4704195"/>
              </a:tblGrid>
              <a:tr h="762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type="a"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124460" indent="55880">
                        <a:lnSpc>
                          <a:spcPts val="2760"/>
                        </a:lnSpc>
                        <a:spcBef>
                          <a:spcPts val="1800"/>
                        </a:spcBef>
                        <a:tabLst>
                          <a:tab pos="798195" algn="l"/>
                          <a:tab pos="1308100" algn="l"/>
                          <a:tab pos="2103120" algn="l"/>
                          <a:tab pos="2715260" algn="l"/>
                          <a:tab pos="3138170" algn="l"/>
                          <a:tab pos="449389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	it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will	be	n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ed	with  lowercase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letters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804491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type="I"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5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marR="124460" indent="55880">
                        <a:lnSpc>
                          <a:spcPts val="2760"/>
                        </a:lnSpc>
                        <a:spcBef>
                          <a:spcPts val="1525"/>
                        </a:spcBef>
                        <a:tabLst>
                          <a:tab pos="798195" algn="l"/>
                          <a:tab pos="1308100" algn="l"/>
                          <a:tab pos="2103120" algn="l"/>
                          <a:tab pos="2715260" algn="l"/>
                          <a:tab pos="3138170" algn="l"/>
                          <a:tab pos="449389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	it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will	be	n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ed	with  uppercase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roman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numbers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5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type="i"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121920" indent="55880">
                        <a:lnSpc>
                          <a:spcPts val="2760"/>
                        </a:lnSpc>
                        <a:spcBef>
                          <a:spcPts val="1800"/>
                        </a:spcBef>
                        <a:tabLst>
                          <a:tab pos="798195" algn="l"/>
                          <a:tab pos="1308100" algn="l"/>
                          <a:tab pos="2103120" algn="l"/>
                          <a:tab pos="2715260" algn="l"/>
                          <a:tab pos="3140710" algn="l"/>
                          <a:tab pos="449643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	it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will	be	n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ed	with  lowercase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roman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numbers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615553"/>
          </a:xfrm>
        </p:spPr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00545" y="1911928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3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88583"/>
            <a:ext cx="111529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Nu</a:t>
            </a:r>
            <a:r>
              <a:rPr sz="2200" u="heavy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be</a:t>
            </a:r>
            <a:r>
              <a:rPr sz="2200" u="heavy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1479402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ol</a:t>
            </a:r>
            <a:r>
              <a:rPr sz="2200" spc="-67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"1"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/ol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727" y="533400"/>
            <a:ext cx="2703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Type</a:t>
            </a:r>
            <a:r>
              <a:rPr lang="en-US" sz="2400" b="1" spc="-45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429000" y="1152880"/>
            <a:ext cx="4251614" cy="4310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88583"/>
            <a:ext cx="21082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Uppercase</a:t>
            </a:r>
            <a:r>
              <a:rPr sz="2200" u="heavy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Letters: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1479402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537715" algn="ctr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ol</a:t>
            </a:r>
            <a:r>
              <a:rPr sz="2200" spc="-58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"A"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/ol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803" y="538310"/>
            <a:ext cx="2703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Type</a:t>
            </a:r>
            <a:r>
              <a:rPr lang="en-US" sz="2400" b="1" spc="-45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505200" y="1165543"/>
            <a:ext cx="4278167" cy="4285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8583"/>
            <a:ext cx="21387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Lowercase</a:t>
            </a:r>
            <a:r>
              <a:rPr sz="2200" u="heavy" spc="-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Letters: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1479402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ol</a:t>
            </a:r>
            <a:r>
              <a:rPr sz="2200" spc="-58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"a"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/ol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021" y="517083"/>
            <a:ext cx="2703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Type</a:t>
            </a:r>
            <a:r>
              <a:rPr lang="en-US" sz="2400" b="1" spc="-45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743855" y="978748"/>
            <a:ext cx="4378036" cy="4276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88583"/>
            <a:ext cx="497147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Uppercase </a:t>
            </a: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Roman</a:t>
            </a:r>
            <a:r>
              <a:rPr sz="2200" u="heavy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Numbers: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1479402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ol</a:t>
            </a:r>
            <a:r>
              <a:rPr sz="2200" spc="-67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"I"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/ol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363" y="533400"/>
            <a:ext cx="2703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Type</a:t>
            </a:r>
            <a:r>
              <a:rPr lang="en-US" sz="2400" b="1" spc="-45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262603" y="1676400"/>
            <a:ext cx="4371685" cy="4193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88583"/>
            <a:ext cx="481907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Lowercase Roman</a:t>
            </a:r>
            <a:r>
              <a:rPr sz="2200" u="heavy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Numbers: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1479402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ol</a:t>
            </a:r>
            <a:r>
              <a:rPr sz="2200" spc="-67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"i"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/ol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727" y="533400"/>
            <a:ext cx="2703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Type</a:t>
            </a:r>
            <a:r>
              <a:rPr lang="en-US" sz="2400" b="1" spc="-45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3429000" y="1479402"/>
            <a:ext cx="5486399" cy="4325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757" y="457200"/>
            <a:ext cx="7454323" cy="2854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Description</a:t>
            </a:r>
            <a:r>
              <a:rPr sz="2400" b="1" spc="-72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Lists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also supports description</a:t>
            </a:r>
            <a:r>
              <a:rPr sz="24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lists.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8547" indent="50141" defTabSz="820487">
              <a:lnSpc>
                <a:spcPts val="2477"/>
              </a:lnSpc>
              <a:spcBef>
                <a:spcPts val="1324"/>
              </a:spcBef>
              <a:tabLst>
                <a:tab pos="426768" algn="l"/>
                <a:tab pos="1757208" algn="l"/>
                <a:tab pos="2207906" algn="l"/>
                <a:tab pos="2505903" algn="l"/>
                <a:tab pos="2742362" algn="l"/>
                <a:tab pos="3193060" algn="l"/>
                <a:tab pos="3536069" algn="l"/>
                <a:tab pos="4327497" algn="l"/>
                <a:tab pos="4930326" algn="l"/>
                <a:tab pos="5166217" algn="l"/>
                <a:tab pos="6497798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	description	list	is	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list	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terms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lang="en-US"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description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400" spc="2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each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term.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246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&lt;dl&gt;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 defines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description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list, the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&lt;dt&gt;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 defines the  term (name), and the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&lt;dd&gt;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 describes each</a:t>
            </a:r>
            <a:r>
              <a:rPr sz="24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term: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12618" y="3371956"/>
            <a:ext cx="7509164" cy="220573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dt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/dt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black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hot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drink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/dd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dt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/dt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white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cold</a:t>
            </a:r>
            <a:r>
              <a:rPr sz="2200" spc="-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drink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/dd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/dl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245077" y="2948955"/>
            <a:ext cx="4304723" cy="345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26" y="991272"/>
            <a:ext cx="5428673" cy="138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>
              <a:tabLst>
                <a:tab pos="831883" algn="l"/>
              </a:tabLst>
            </a:pPr>
            <a:r>
              <a:rPr sz="2400" dirty="0" smtClean="0"/>
              <a:t>Nested </a:t>
            </a:r>
            <a:r>
              <a:rPr sz="2400" dirty="0"/>
              <a:t>HTML</a:t>
            </a:r>
            <a:r>
              <a:rPr sz="2400" spc="-76" dirty="0"/>
              <a:t> </a:t>
            </a:r>
            <a:r>
              <a:rPr sz="2400" spc="-4" dirty="0"/>
              <a:t>Lists</a:t>
            </a:r>
          </a:p>
          <a:p>
            <a:pPr marL="11396" marR="4559" indent="102561">
              <a:lnSpc>
                <a:spcPct val="145100"/>
              </a:lnSpc>
              <a:spcBef>
                <a:spcPts val="319"/>
              </a:spcBef>
            </a:pPr>
            <a:r>
              <a:rPr b="0" spc="-4" dirty="0">
                <a:solidFill>
                  <a:srgbClr val="000000"/>
                </a:solidFill>
              </a:rPr>
              <a:t>List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can be nested </a:t>
            </a:r>
            <a:r>
              <a:rPr b="0" spc="-4" dirty="0">
                <a:solidFill>
                  <a:srgbClr val="000000"/>
                </a:solidFill>
              </a:rPr>
              <a:t>(lists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inside</a:t>
            </a:r>
            <a:r>
              <a:rPr b="0" spc="-22" dirty="0">
                <a:solidFill>
                  <a:srgbClr val="000000"/>
                </a:solidFill>
              </a:rPr>
              <a:t> </a:t>
            </a:r>
            <a:r>
              <a:rPr b="0" spc="-4" dirty="0">
                <a:solidFill>
                  <a:srgbClr val="000000"/>
                </a:solidFill>
              </a:rPr>
              <a:t>lists): </a:t>
            </a:r>
            <a:r>
              <a:rPr lang="en-US" b="0" spc="-4" dirty="0" smtClean="0">
                <a:solidFill>
                  <a:srgbClr val="000000"/>
                </a:solidFill>
              </a:rPr>
              <a:t/>
            </a:r>
            <a:br>
              <a:rPr lang="en-US" b="0" spc="-4" dirty="0" smtClean="0">
                <a:solidFill>
                  <a:srgbClr val="000000"/>
                </a:solidFill>
              </a:rPr>
            </a:br>
            <a:r>
              <a:rPr b="0" spc="-4" dirty="0" smtClean="0">
                <a:solidFill>
                  <a:srgbClr val="000000"/>
                </a:solidFill>
              </a:rPr>
              <a:t> </a:t>
            </a:r>
            <a:r>
              <a:rPr b="0" u="heavy" spc="-4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2458683"/>
            <a:ext cx="7509164" cy="328836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302"/>
              </a:lnSpc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6888" defTabSz="820487">
              <a:spcBef>
                <a:spcPts val="247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6888" defTabSz="820487">
              <a:spcBef>
                <a:spcPts val="238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294386" algn="ctr" defTabSz="820487">
              <a:spcBef>
                <a:spcPts val="238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38733" defTabSz="820487">
              <a:spcBef>
                <a:spcPts val="247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Black</a:t>
            </a:r>
            <a:r>
              <a:rPr sz="20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38733" defTabSz="820487">
              <a:spcBef>
                <a:spcPts val="238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Green</a:t>
            </a:r>
            <a:r>
              <a:rPr sz="20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224873" algn="ctr" defTabSz="820487">
              <a:spcBef>
                <a:spcPts val="247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/ul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6888" defTabSz="820487">
              <a:spcBef>
                <a:spcPts val="238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6888" defTabSz="820487">
              <a:spcBef>
                <a:spcPts val="251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Milk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47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/ul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191000" y="1981200"/>
            <a:ext cx="4444423" cy="3546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217641" cy="29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1" defTabSz="820487">
              <a:tabLst>
                <a:tab pos="422208" algn="l"/>
              </a:tabLst>
            </a:pP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Color</a:t>
            </a:r>
            <a:r>
              <a:rPr sz="2400" b="1" spc="-72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Values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4700"/>
              </a:lnSpc>
              <a:spcBef>
                <a:spcPts val="32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Colors are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displayed combining RED, GREEN,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BLUE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light.  Colors 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can be specified by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following</a:t>
            </a:r>
            <a:r>
              <a:rPr sz="22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methods: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2" indent="-205122" defTabSz="820487">
              <a:lnSpc>
                <a:spcPts val="2531"/>
              </a:lnSpc>
              <a:spcBef>
                <a:spcPts val="1140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Hexadecimal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colors</a:t>
            </a:r>
          </a:p>
          <a:p>
            <a:pPr marL="421639" lvl="2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RGB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colors</a:t>
            </a:r>
          </a:p>
          <a:p>
            <a:pPr marL="421639" lvl="2" indent="-20512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names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4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2"/>
            <a:ext cx="7504545" cy="3144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algn="just" defTabSz="820487"/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Hexadecimal</a:t>
            </a:r>
            <a:r>
              <a:rPr sz="2400" b="1" spc="-49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Colors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algn="just" defTabSz="820487">
              <a:spcBef>
                <a:spcPts val="1485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Hexadecimal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supported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all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major</a:t>
            </a:r>
            <a:r>
              <a:rPr sz="2200" spc="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browsers.</a:t>
            </a:r>
          </a:p>
          <a:p>
            <a:pPr marL="11396" marR="4559" algn="just" defTabSz="820487">
              <a:lnSpc>
                <a:spcPts val="2477"/>
              </a:lnSpc>
              <a:spcBef>
                <a:spcPts val="1324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 hexadecimal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specified with: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#RRGGBB,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where the RR  (red),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GG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(green) and BB (blue)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hexadecimal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integers specify the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components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the color.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values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must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between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00 and</a:t>
            </a:r>
            <a:r>
              <a:rPr sz="2200" spc="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FF.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7407" algn="just" defTabSz="820487">
              <a:lnSpc>
                <a:spcPts val="2477"/>
              </a:lnSpc>
              <a:spcBef>
                <a:spcPts val="124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For example,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#0000FF value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rendered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blue, because the  blue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component is 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its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highest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(FF)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the others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are  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lowest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(00).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2"/>
            <a:ext cx="7502235" cy="3144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algn="just" defTabSz="820487"/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RGB</a:t>
            </a:r>
            <a:r>
              <a:rPr sz="2400" b="1" spc="-72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Colors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algn="just" defTabSz="820487">
              <a:spcBef>
                <a:spcPts val="1485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RGB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 values are supported in all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major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browsers.</a:t>
            </a:r>
          </a:p>
          <a:p>
            <a:pPr marL="11396" marR="5129" algn="just" defTabSz="820487">
              <a:lnSpc>
                <a:spcPts val="2477"/>
              </a:lnSpc>
              <a:spcBef>
                <a:spcPts val="1324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RGB 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specified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with: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rgb(red, green, blue). Each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parameter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(red, green,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blue) defines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intensity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color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can 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integer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between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0 and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255.</a:t>
            </a:r>
          </a:p>
          <a:p>
            <a:pPr marL="11396" marR="4559" algn="just" defTabSz="820487">
              <a:lnSpc>
                <a:spcPts val="2477"/>
              </a:lnSpc>
              <a:spcBef>
                <a:spcPts val="124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For example,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rgb(0,0,255) value is rendered as blue, because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blue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parameter is 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its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highest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 (255) and the others  are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2"/>
            <a:ext cx="634307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17365D"/>
                </a:solidFill>
                <a:latin typeface="Times New Roman"/>
                <a:cs typeface="Times New Roman"/>
              </a:rPr>
              <a:t>HTML </a:t>
            </a:r>
            <a:r>
              <a:rPr sz="2400" b="1" spc="-36" dirty="0">
                <a:solidFill>
                  <a:srgbClr val="17365D"/>
                </a:solidFill>
                <a:latin typeface="Times New Roman"/>
                <a:cs typeface="Times New Roman"/>
              </a:rPr>
              <a:t>Tables </a:t>
            </a:r>
            <a:r>
              <a:rPr sz="2400" b="1" spc="-4" dirty="0">
                <a:solidFill>
                  <a:srgbClr val="17365D"/>
                </a:solidFill>
                <a:latin typeface="Times New Roman"/>
                <a:cs typeface="Times New Roman"/>
              </a:rPr>
              <a:t>and</a:t>
            </a:r>
            <a:r>
              <a:rPr sz="2400" b="1" spc="153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17365D"/>
                </a:solidFill>
                <a:latin typeface="Times New Roman"/>
                <a:cs typeface="Times New Roman"/>
              </a:rPr>
              <a:t>Lists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785"/>
              </a:spcBef>
            </a:pPr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Tables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62518"/>
              </p:ext>
            </p:extLst>
          </p:nvPr>
        </p:nvGraphicFramePr>
        <p:xfrm>
          <a:off x="1165630" y="2133600"/>
          <a:ext cx="7216370" cy="2765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059"/>
                <a:gridCol w="2102311"/>
                <a:gridCol w="1676400"/>
                <a:gridCol w="1752600"/>
              </a:tblGrid>
              <a:tr h="6096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marR="568325" indent="55880">
                        <a:lnSpc>
                          <a:spcPts val="2760"/>
                        </a:lnSpc>
                        <a:spcBef>
                          <a:spcPts val="1825"/>
                        </a:spcBef>
                      </a:pPr>
                      <a:r>
                        <a:rPr sz="2100" b="1" dirty="0" smtClean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lang="en-US" sz="2100" b="1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 smtClean="0">
                          <a:latin typeface="Times New Roman"/>
                          <a:cs typeface="Times New Roman"/>
                        </a:rPr>
                        <a:t>Name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sz="21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718072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Eve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Jackson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718297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5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5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Doe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5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80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5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719417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Johnson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 smtClean="0">
                          <a:latin typeface="Times New Roman"/>
                          <a:cs typeface="Times New Roman"/>
                        </a:rPr>
                        <a:t>67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57200"/>
            <a:ext cx="7181272" cy="138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Color</a:t>
            </a:r>
            <a:r>
              <a:rPr sz="2400" b="1" spc="-72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Names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4600"/>
              </a:lnSpc>
              <a:spcBef>
                <a:spcPts val="341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 major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browsers also support </a:t>
            </a:r>
            <a:r>
              <a:rPr sz="2200" u="heavy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140 standard color</a:t>
            </a:r>
            <a:r>
              <a:rPr sz="2200" u="heavy" spc="-40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200" u="heavy" spc="-4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names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.  </a:t>
            </a: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72849"/>
              </p:ext>
            </p:extLst>
          </p:nvPr>
        </p:nvGraphicFramePr>
        <p:xfrm>
          <a:off x="399472" y="1846811"/>
          <a:ext cx="6629400" cy="743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524000"/>
                <a:gridCol w="1828800"/>
                <a:gridCol w="2057400"/>
              </a:tblGrid>
              <a:tr h="36298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0104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Color</a:t>
                      </a:r>
                      <a:r>
                        <a:rPr sz="21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HEX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Color</a:t>
                      </a:r>
                      <a:r>
                        <a:rPr sz="21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RGB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526415">
                        <a:lnSpc>
                          <a:spcPct val="110400"/>
                        </a:lnSpc>
                        <a:spcBef>
                          <a:spcPts val="116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Color  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71628">
                      <a:solidFill>
                        <a:srgbClr val="F0F0F0"/>
                      </a:solidFill>
                      <a:prstDash val="solid"/>
                    </a:lnR>
                    <a:lnT w="7010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#FF0000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28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rgb(255,0,0)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Red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07578"/>
              </p:ext>
            </p:extLst>
          </p:nvPr>
        </p:nvGraphicFramePr>
        <p:xfrm>
          <a:off x="399472" y="2590800"/>
          <a:ext cx="66294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623"/>
                <a:gridCol w="1558577"/>
                <a:gridCol w="1828800"/>
                <a:gridCol w="2057400"/>
              </a:tblGrid>
              <a:tr h="457200">
                <a:tc>
                  <a:txBody>
                    <a:bodyPr/>
                    <a:lstStyle/>
                    <a:p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#00FF00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rgb(0,255,0)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Green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71628">
                      <a:solidFill>
                        <a:srgbClr val="F0F0F0"/>
                      </a:solidFill>
                      <a:prstDash val="solid"/>
                    </a:lnR>
                    <a:lnT w="762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#0000FF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28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rgb(0,0,255)</a:t>
                      </a: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Blue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6" name="object 3"/>
          <p:cNvSpPr/>
          <p:nvPr/>
        </p:nvSpPr>
        <p:spPr>
          <a:xfrm>
            <a:off x="1495136" y="3657600"/>
            <a:ext cx="52578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595571"/>
            <a:ext cx="48257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Defining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HTML</a:t>
            </a:r>
            <a:r>
              <a:rPr sz="2400" b="1" spc="-8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Tables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7735" y="1831714"/>
            <a:ext cx="0" cy="3575237"/>
          </a:xfrm>
          <a:custGeom>
            <a:avLst/>
            <a:gdLst/>
            <a:ahLst/>
            <a:cxnLst/>
            <a:rect l="l" t="t" r="r" b="b"/>
            <a:pathLst>
              <a:path h="4051935">
                <a:moveTo>
                  <a:pt x="0" y="0"/>
                </a:moveTo>
                <a:lnTo>
                  <a:pt x="0" y="405180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object 3"/>
          <p:cNvSpPr/>
          <p:nvPr/>
        </p:nvSpPr>
        <p:spPr>
          <a:xfrm>
            <a:off x="4724399" y="1831714"/>
            <a:ext cx="3945659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819726" y="1343584"/>
            <a:ext cx="6343073" cy="499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65455" defTabSz="820487"/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Ex</a:t>
            </a:r>
            <a:r>
              <a:rPr sz="2200" u="heavy" spc="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u="heavy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292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table</a:t>
            </a:r>
            <a:r>
              <a:rPr sz="2000" spc="-9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000" dirty="0">
                <a:solidFill>
                  <a:srgbClr val="0000CD"/>
                </a:solidFill>
                <a:latin typeface="Times New Roman"/>
                <a:cs typeface="Times New Roman"/>
              </a:rPr>
              <a:t>"width:100%"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9994" defTabSz="820487">
              <a:spcBef>
                <a:spcPts val="269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741" defTabSz="820487">
              <a:spcBef>
                <a:spcPts val="269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Jill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741" defTabSz="820487">
              <a:spcBef>
                <a:spcPts val="256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Smith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741" defTabSz="820487">
              <a:spcBef>
                <a:spcPts val="269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50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307049" defTabSz="820487">
              <a:spcBef>
                <a:spcPts val="26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/tr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9994" defTabSz="820487">
              <a:spcBef>
                <a:spcPts val="269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741" defTabSz="820487">
              <a:spcBef>
                <a:spcPts val="256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Eve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741" defTabSz="820487">
              <a:spcBef>
                <a:spcPts val="269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Jackson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741" defTabSz="820487">
              <a:spcBef>
                <a:spcPts val="260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94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0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lang="en-US" sz="2000" spc="-4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R="84328" defTabSz="820487"/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lang="en-US" dirty="0" smtClean="0">
                <a:solidFill>
                  <a:srgbClr val="A42A2A"/>
                </a:solidFill>
                <a:latin typeface="Times New Roman"/>
                <a:cs typeface="Times New Roman"/>
              </a:rPr>
              <a:t>/</a:t>
            </a:r>
            <a:r>
              <a:rPr lang="en-US" dirty="0" err="1" smtClean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269"/>
              </a:spcBef>
            </a:pP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lang="en-US" dirty="0" smtClean="0">
                <a:solidFill>
                  <a:srgbClr val="A42A2A"/>
                </a:solidFill>
                <a:latin typeface="Times New Roman"/>
                <a:cs typeface="Times New Roman"/>
              </a:rPr>
              <a:t>/</a:t>
            </a:r>
            <a:r>
              <a:rPr lang="en-US" spc="4" dirty="0" smtClean="0">
                <a:solidFill>
                  <a:srgbClr val="A42A2A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rgbClr val="A42A2A"/>
                </a:solidFill>
                <a:latin typeface="Times New Roman"/>
                <a:cs typeface="Times New Roman"/>
              </a:rPr>
              <a:t>a</a:t>
            </a:r>
            <a:r>
              <a:rPr lang="en-US" spc="-9" dirty="0" smtClean="0">
                <a:solidFill>
                  <a:srgbClr val="A42A2A"/>
                </a:solidFill>
                <a:latin typeface="Times New Roman"/>
                <a:cs typeface="Times New Roman"/>
              </a:rPr>
              <a:t>b</a:t>
            </a:r>
            <a:r>
              <a:rPr lang="en-US" dirty="0" smtClean="0">
                <a:solidFill>
                  <a:srgbClr val="A42A2A"/>
                </a:solidFill>
                <a:latin typeface="Times New Roman"/>
                <a:cs typeface="Times New Roman"/>
              </a:rPr>
              <a:t>l</a:t>
            </a:r>
            <a:r>
              <a:rPr lang="en-US" spc="4" dirty="0" smtClean="0">
                <a:solidFill>
                  <a:srgbClr val="A42A2A"/>
                </a:solidFill>
                <a:latin typeface="Times New Roman"/>
                <a:cs typeface="Times New Roman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741" defTabSz="820487">
              <a:spcBef>
                <a:spcPts val="260"/>
              </a:spcBef>
            </a:pP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06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94881"/>
            <a:ext cx="7447973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Border</a:t>
            </a:r>
            <a:r>
              <a:rPr sz="2400" b="1" spc="-8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Attribute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If you do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not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specify a border for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the table,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 will 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displayed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without</a:t>
            </a:r>
            <a:r>
              <a:rPr sz="24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borders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96009" y="1671169"/>
            <a:ext cx="7509164" cy="446789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table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"1"</a:t>
            </a:r>
            <a:r>
              <a:rPr sz="2200" spc="31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"width:100%"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Jill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Smith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56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50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449937" algn="ctr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Eve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56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Jackson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94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449937" algn="ctr" defTabSz="820487">
              <a:spcBef>
                <a:spcPts val="26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358202" algn="ctr" defTabSz="820487">
              <a:spcBef>
                <a:spcPts val="278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/table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3578859" y="2466279"/>
            <a:ext cx="4688841" cy="2877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081" y="457200"/>
            <a:ext cx="7450859" cy="2485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2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Cell</a:t>
            </a:r>
            <a:r>
              <a:rPr sz="2200" b="1" spc="-67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Padding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Cell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specifies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space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between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cell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content and its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borders.</a:t>
            </a:r>
          </a:p>
          <a:p>
            <a:pPr marL="63245" marR="7407" indent="50141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you do not specify a padding, the table cells will be displayed  without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077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padding, use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padding</a:t>
            </a:r>
            <a:r>
              <a:rPr sz="2200" b="1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8319029" y="5914872"/>
            <a:ext cx="573792" cy="12824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75187" y="3038168"/>
            <a:ext cx="7509164" cy="257352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table, th, td</a:t>
            </a:r>
            <a:r>
              <a:rPr sz="2200" spc="-99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4246588" defTabSz="820487">
              <a:lnSpc>
                <a:spcPct val="110100"/>
              </a:lnSpc>
              <a:spcBef>
                <a:spcPts val="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1px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solid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black;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border-collapse:</a:t>
            </a:r>
            <a:r>
              <a:rPr sz="2200" spc="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collapse;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th, td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padding:</a:t>
            </a:r>
            <a:r>
              <a:rPr sz="22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15px;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3962399" y="2910541"/>
            <a:ext cx="4918131" cy="3566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57200"/>
            <a:ext cx="7452591" cy="173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Table</a:t>
            </a:r>
            <a:r>
              <a:rPr sz="2400" b="1" spc="-72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Headings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Table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 the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&lt;th&gt;</a:t>
            </a:r>
            <a:r>
              <a:rPr sz="2400" b="1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tag.</a:t>
            </a:r>
          </a:p>
          <a:p>
            <a:pPr marL="63245" marR="4559" indent="50141" defTabSz="820487">
              <a:lnSpc>
                <a:spcPts val="2477"/>
              </a:lnSpc>
              <a:spcBef>
                <a:spcPts val="1324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By default, all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major browsers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display table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headings as bold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and  centered: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72026" y="2196138"/>
            <a:ext cx="7509164" cy="412933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table</a:t>
            </a:r>
            <a:r>
              <a:rPr sz="2000" spc="-9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000" dirty="0">
                <a:solidFill>
                  <a:srgbClr val="0000CD"/>
                </a:solidFill>
                <a:latin typeface="Times New Roman"/>
                <a:cs typeface="Times New Roman"/>
              </a:rPr>
              <a:t>"width:100%"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0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Firstname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/th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Lastname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/th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56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Points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/th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449937" algn="ctr" defTabSz="820487">
              <a:spcBef>
                <a:spcPts val="269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/tr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Eve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56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Jackson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94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449937" algn="ctr" defTabSz="820487">
              <a:spcBef>
                <a:spcPts val="26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/tr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358202" algn="ctr" defTabSz="820487">
              <a:spcBef>
                <a:spcPts val="278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/table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3581400" y="2196138"/>
            <a:ext cx="4744951" cy="409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454323" cy="2249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Border</a:t>
            </a:r>
            <a:r>
              <a:rPr sz="2400" b="1" spc="-63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Spacing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Border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spacing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specifies the space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between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4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cells.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324"/>
              </a:spcBef>
              <a:tabLst>
                <a:tab pos="570352" algn="l"/>
                <a:tab pos="1027888" algn="l"/>
                <a:tab pos="1514482" algn="l"/>
                <a:tab pos="2382260" algn="l"/>
                <a:tab pos="3370263" algn="l"/>
                <a:tab pos="3842043" algn="l"/>
                <a:tab pos="4116678" algn="l"/>
                <a:tab pos="4870499" algn="l"/>
                <a:tab pos="5387292" algn="l"/>
                <a:tab pos="6447087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set	the	bord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r	spacing	for	a	t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bl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,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use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t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400" b="1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bo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de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r-  spacing</a:t>
            </a:r>
            <a:r>
              <a:rPr sz="2400" b="1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86"/>
              </a:spcBef>
            </a:pP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3505200"/>
            <a:ext cx="7509164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table</a:t>
            </a:r>
            <a:r>
              <a:rPr sz="22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border-spacing:</a:t>
            </a:r>
            <a:r>
              <a:rPr sz="2200" spc="-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5px;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4004186" y="2514600"/>
            <a:ext cx="4519467" cy="3639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3"/>
            <a:ext cx="7449960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Table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Cells that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Span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Many</a:t>
            </a:r>
            <a:r>
              <a:rPr sz="2400" b="1" spc="-36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Columns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  <a:tabLst>
                <a:tab pos="711089" algn="l"/>
                <a:tab pos="1595391" algn="l"/>
                <a:tab pos="2009053" algn="l"/>
                <a:tab pos="2696779" algn="l"/>
                <a:tab pos="3490487" algn="l"/>
                <a:tab pos="4345160" algn="l"/>
                <a:tab pos="510866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ake	a	ce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	span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ore	th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	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1032" y="1552965"/>
            <a:ext cx="15886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191985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n,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375" y="1808853"/>
            <a:ext cx="23951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colspan</a:t>
            </a:r>
            <a:r>
              <a:rPr sz="2200" b="1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attribute: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42452" y="2362200"/>
            <a:ext cx="7509164" cy="409086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table</a:t>
            </a:r>
            <a:r>
              <a:rPr sz="2200" spc="-9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"width:100%"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Name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/th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z="2200" spc="13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colspan=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"2"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Telephone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/th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449937" algn="ctr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Bill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Gates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555 77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854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555 77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855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449937" algn="ctr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6358202" algn="ctr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/table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4803070" y="2117910"/>
            <a:ext cx="4118841" cy="4285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1324</Words>
  <Application>Microsoft Office PowerPoint</Application>
  <PresentationFormat>On-screen Show (4:3)</PresentationFormat>
  <Paragraphs>312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2_Office Theme</vt:lpstr>
      <vt:lpstr>Table and Lists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HTML Lists List can be nested (lists inside lists):   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server</cp:lastModifiedBy>
  <cp:revision>11</cp:revision>
  <dcterms:created xsi:type="dcterms:W3CDTF">2016-03-11T03:04:36Z</dcterms:created>
  <dcterms:modified xsi:type="dcterms:W3CDTF">2016-03-21T05:48:33Z</dcterms:modified>
</cp:coreProperties>
</file>