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399" r:id="rId2"/>
    <p:sldId id="400" r:id="rId3"/>
    <p:sldId id="257" r:id="rId4"/>
    <p:sldId id="259" r:id="rId5"/>
    <p:sldId id="260" r:id="rId6"/>
    <p:sldId id="263" r:id="rId7"/>
    <p:sldId id="267" r:id="rId8"/>
    <p:sldId id="270" r:id="rId9"/>
    <p:sldId id="283" r:id="rId10"/>
    <p:sldId id="285" r:id="rId11"/>
    <p:sldId id="287" r:id="rId12"/>
    <p:sldId id="292" r:id="rId13"/>
    <p:sldId id="294" r:id="rId14"/>
    <p:sldId id="296" r:id="rId15"/>
    <p:sldId id="335" r:id="rId16"/>
    <p:sldId id="337" r:id="rId17"/>
    <p:sldId id="339" r:id="rId18"/>
    <p:sldId id="342" r:id="rId19"/>
    <p:sldId id="344" r:id="rId20"/>
    <p:sldId id="374" r:id="rId21"/>
    <p:sldId id="398" r:id="rId22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0"/>
  </p:normalViewPr>
  <p:slideViewPr>
    <p:cSldViewPr>
      <p:cViewPr varScale="1">
        <p:scale>
          <a:sx n="65" d="100"/>
          <a:sy n="65" d="100"/>
        </p:scale>
        <p:origin x="-17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D750F-82A0-46E7-807A-0DF94090E810}" type="datetimeFigureOut">
              <a:rPr lang="en-US" smtClean="0"/>
              <a:t>21/03/2016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3B68-B457-4D83-8BB6-32ED5EC9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38554"/>
          </a:xfrm>
        </p:spPr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561677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70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70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9620" y="1363755"/>
            <a:ext cx="64647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496" y="0"/>
            <a:ext cx="9135469" cy="4109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0" tIns="50396" rIns="100790" bIns="50396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  <a:defRPr/>
            </a:pPr>
            <a:endParaRPr lang="en-US" sz="13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-4482" y="6424613"/>
            <a:ext cx="9139951" cy="4333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0" tIns="50396" rIns="100790" bIns="50396" anchor="b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>
              <a:lnSpc>
                <a:spcPct val="180000"/>
              </a:lnSpc>
              <a:defRPr/>
            </a:pPr>
            <a:endParaRPr lang="en-US" altLang="en-US" sz="1200" b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93" y="422870"/>
            <a:ext cx="1514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373691_312353575448031_910631048_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1158" r="15118" b="14998"/>
          <a:stretch>
            <a:fillRect/>
          </a:stretch>
        </p:blipFill>
        <p:spPr bwMode="auto">
          <a:xfrm>
            <a:off x="0" y="26563"/>
            <a:ext cx="23495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95600"/>
            <a:ext cx="7772400" cy="830997"/>
          </a:xfrm>
        </p:spPr>
        <p:txBody>
          <a:bodyPr/>
          <a:lstStyle/>
          <a:p>
            <a:pPr marL="11396" defTabSz="820487"/>
            <a:r>
              <a:rPr lang="en-US" sz="5400" dirty="0" smtClean="0"/>
              <a:t>HTML </a:t>
            </a:r>
            <a:r>
              <a:rPr lang="en-US" sz="5400" dirty="0"/>
              <a:t>Form Elements</a:t>
            </a:r>
          </a:p>
        </p:txBody>
      </p:sp>
    </p:spTree>
    <p:extLst>
      <p:ext uri="{BB962C8B-B14F-4D97-AF65-F5344CB8AC3E}">
        <p14:creationId xmlns:p14="http://schemas.microsoft.com/office/powerpoint/2010/main" val="16387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559500" cy="1428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Input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Type:</a:t>
            </a:r>
            <a:r>
              <a:rPr sz="2400" b="1" spc="-36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password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5100"/>
              </a:lnSpc>
              <a:spcBef>
                <a:spcPts val="319"/>
              </a:spcBef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&lt;input type="password"&gt;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 a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password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field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:  </a:t>
            </a:r>
            <a:endParaRPr lang="en-US" sz="22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5100"/>
              </a:lnSpc>
              <a:spcBef>
                <a:spcPts val="319"/>
              </a:spcBef>
            </a:pPr>
            <a:r>
              <a:rPr sz="2200" u="heavy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458684"/>
            <a:ext cx="7613073" cy="218264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User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marR="2482541" defTabSz="820487">
              <a:lnSpc>
                <a:spcPts val="2854"/>
              </a:lnSpc>
              <a:spcBef>
                <a:spcPts val="13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"username"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User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password: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117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"password"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"psw"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5867400" y="2590800"/>
            <a:ext cx="4348942" cy="3011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148" y="1204843"/>
            <a:ext cx="729902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spcBef>
                <a:spcPts val="1485"/>
              </a:spcBef>
            </a:pPr>
            <a:r>
              <a:rPr sz="22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&lt;input</a:t>
            </a:r>
            <a:r>
              <a:rPr lang="en-US" sz="22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type</a:t>
            </a:r>
            <a:r>
              <a:rPr lang="en-US"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="submit"&gt;</a:t>
            </a:r>
            <a:r>
              <a:rPr lang="en-US" sz="2200" b="1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defines a button for </a:t>
            </a:r>
            <a:r>
              <a:rPr lang="en-US" sz="2200" b="1" dirty="0">
                <a:solidFill>
                  <a:prstClr val="black"/>
                </a:solidFill>
                <a:latin typeface="Times New Roman"/>
                <a:cs typeface="Times New Roman"/>
              </a:rPr>
              <a:t>submitting</a:t>
            </a:r>
            <a:r>
              <a:rPr lang="en-US" sz="2200" b="1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form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148" y="621941"/>
            <a:ext cx="66778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lang="en-US"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ut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Type:</a:t>
            </a:r>
            <a:r>
              <a:rPr sz="2400" b="1" spc="-5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submit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110" y="1676400"/>
            <a:ext cx="7502235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  <a:spcBef>
                <a:spcPts val="1324"/>
              </a:spcBef>
              <a:tabLst>
                <a:tab pos="589155" algn="l"/>
                <a:tab pos="2187395" algn="l"/>
                <a:tab pos="2523566" algn="l"/>
                <a:tab pos="3632932" algn="l"/>
                <a:tab pos="3907567" algn="l"/>
                <a:tab pos="4730333" algn="l"/>
                <a:tab pos="5398688" algn="l"/>
                <a:tab pos="6038553" algn="l"/>
                <a:tab pos="6313188" algn="l"/>
                <a:tab pos="7073848" algn="l"/>
              </a:tabLst>
            </a:pP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fo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er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ally	a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rver	page	with	a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	for  processing input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data.</a:t>
            </a:r>
          </a:p>
          <a:p>
            <a:pPr marL="11396" defTabSz="820487">
              <a:spcBef>
                <a:spcPts val="1077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form-handler is specified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form's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action</a:t>
            </a:r>
            <a:r>
              <a:rPr sz="22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attribute: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61890" y="3048000"/>
            <a:ext cx="7714673" cy="3073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8144" marR="3449463" indent="-136748" defTabSz="820487">
              <a:lnSpc>
                <a:spcPct val="110400"/>
              </a:lnSpc>
              <a:spcBef>
                <a:spcPts val="1023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form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action=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"action_page.php"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8144" marR="388591" defTabSz="820487">
              <a:lnSpc>
                <a:spcPts val="2854"/>
              </a:lnSpc>
              <a:spcBef>
                <a:spcPts val="13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"firstname"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"Mickey"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Last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8144" defTabSz="820487">
              <a:spcBef>
                <a:spcPts val="117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"lastname"</a:t>
            </a:r>
            <a:r>
              <a:rPr sz="2200" spc="8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"Mouse"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814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"submit"</a:t>
            </a:r>
            <a:r>
              <a:rPr sz="2200" spc="-54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"Submit"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C:\Users\server\AppData\Roaming\PixelMetrics\CaptureWiz\LastCaptures\2016-03-19_23-24-30-0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3" y="3208542"/>
            <a:ext cx="25146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926" y="3233232"/>
            <a:ext cx="7607300" cy="0"/>
          </a:xfrm>
          <a:custGeom>
            <a:avLst/>
            <a:gdLst/>
            <a:ahLst/>
            <a:cxnLst/>
            <a:rect l="l" t="t" r="r" b="b"/>
            <a:pathLst>
              <a:path w="8368030">
                <a:moveTo>
                  <a:pt x="0" y="0"/>
                </a:moveTo>
                <a:lnTo>
                  <a:pt x="836803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8" y="991271"/>
            <a:ext cx="7500505" cy="4915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Input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Type:</a:t>
            </a:r>
            <a:r>
              <a:rPr sz="2400" b="1" spc="-5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radio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&lt;input type="radio"&gt;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 a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radio</a:t>
            </a:r>
            <a:r>
              <a:rPr sz="2200" b="1" spc="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button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24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Radio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buttons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let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select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ONLY ONE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limited number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 choices:</a:t>
            </a:r>
          </a:p>
          <a:p>
            <a:pPr marL="11396" defTabSz="820487">
              <a:spcBef>
                <a:spcPts val="1086"/>
              </a:spcBef>
            </a:pP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292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70082" indent="136748" defTabSz="820487">
              <a:lnSpc>
                <a:spcPct val="110400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"radio"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"gender"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"male"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checked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Mal  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8144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"radio"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"gender"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"female"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Female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8144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"radio"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"gender"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"other"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2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Other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78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926" y="5752383"/>
            <a:ext cx="7607300" cy="0"/>
          </a:xfrm>
          <a:custGeom>
            <a:avLst/>
            <a:gdLst/>
            <a:ahLst/>
            <a:cxnLst/>
            <a:rect l="l" t="t" r="r" b="b"/>
            <a:pathLst>
              <a:path w="8368030">
                <a:moveTo>
                  <a:pt x="0" y="0"/>
                </a:moveTo>
                <a:lnTo>
                  <a:pt x="83680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156" y="3230545"/>
            <a:ext cx="0" cy="2524685"/>
          </a:xfrm>
          <a:custGeom>
            <a:avLst/>
            <a:gdLst/>
            <a:ahLst/>
            <a:cxnLst/>
            <a:rect l="l" t="t" r="r" b="b"/>
            <a:pathLst>
              <a:path h="2861309">
                <a:moveTo>
                  <a:pt x="0" y="0"/>
                </a:moveTo>
                <a:lnTo>
                  <a:pt x="0" y="286113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78997" y="3230545"/>
            <a:ext cx="0" cy="2524685"/>
          </a:xfrm>
          <a:custGeom>
            <a:avLst/>
            <a:gdLst/>
            <a:ahLst/>
            <a:cxnLst/>
            <a:rect l="l" t="t" r="r" b="b"/>
            <a:pathLst>
              <a:path h="2861309">
                <a:moveTo>
                  <a:pt x="0" y="0"/>
                </a:moveTo>
                <a:lnTo>
                  <a:pt x="0" y="28611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server\AppData\Roaming\PixelMetrics\CaptureWiz\LastCaptures\2016-03-19_23-25-26-7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94996"/>
            <a:ext cx="21431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9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81000"/>
            <a:ext cx="7501659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Input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Type:</a:t>
            </a:r>
            <a:r>
              <a:rPr sz="2400" b="1" spc="-2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checkbox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&lt;input type="checkbox"&gt;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 a</a:t>
            </a:r>
            <a:r>
              <a:rPr sz="2200" spc="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checkbox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</a:p>
          <a:p>
            <a:pPr marL="11396" marR="4559" defTabSz="820487">
              <a:lnSpc>
                <a:spcPts val="2477"/>
              </a:lnSpc>
              <a:spcBef>
                <a:spcPts val="1324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Checkboxes let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user select ZERO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options of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limited  number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choices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028" y="2089160"/>
            <a:ext cx="3806536" cy="265303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pc="-4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201703" indent="136748" defTabSz="820487">
              <a:lnSpc>
                <a:spcPct val="110400"/>
              </a:lnSpc>
            </a:pP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"checkbox"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"vehicle1"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"Bike"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&gt;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I have  a</a:t>
            </a:r>
            <a:r>
              <a:rPr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bike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133899" indent="136748" defTabSz="820487">
              <a:lnSpc>
                <a:spcPts val="2854"/>
              </a:lnSpc>
              <a:spcBef>
                <a:spcPts val="126"/>
              </a:spcBef>
            </a:pP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"checkbox"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"vehicle2"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"Car"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&gt;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I have a  car</a:t>
            </a:r>
          </a:p>
          <a:p>
            <a:pPr marL="61537" defTabSz="820487">
              <a:spcBef>
                <a:spcPts val="130"/>
              </a:spcBef>
            </a:pP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4694903" y="1817370"/>
            <a:ext cx="4338205" cy="4583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57200"/>
            <a:ext cx="5885873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Input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Type:</a:t>
            </a:r>
            <a:r>
              <a:rPr sz="2400" b="1" spc="-3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button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5100"/>
              </a:lnSpc>
              <a:spcBef>
                <a:spcPts val="319"/>
              </a:spcBef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&lt;input type="button"&gt;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 a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button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68" y="1395857"/>
            <a:ext cx="7613073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"button"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onclick=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"alert('Hello World!')"</a:t>
            </a:r>
            <a:r>
              <a:rPr sz="2200" spc="126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"Click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Me!"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3048000" y="1905000"/>
            <a:ext cx="4368685" cy="3939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980" y="457200"/>
            <a:ext cx="6993082" cy="1912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Input</a:t>
            </a:r>
            <a:r>
              <a:rPr sz="2400" b="1" spc="-49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Attributes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</a:pPr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value</a:t>
            </a:r>
            <a:r>
              <a:rPr sz="2400" b="1" spc="-76" dirty="0" smtClean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5000"/>
              </a:lnSpc>
              <a:spcBef>
                <a:spcPts val="337"/>
              </a:spcBef>
            </a:pP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value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 specifies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initial value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an input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field:  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981" y="2375145"/>
            <a:ext cx="4356620" cy="292131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2200" spc="-6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action=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"firstname"</a:t>
            </a:r>
            <a:r>
              <a:rPr sz="2200" spc="76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"John"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Last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"lastname"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5181598" y="1752600"/>
            <a:ext cx="4510925" cy="450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1"/>
            <a:ext cx="7502235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readonly</a:t>
            </a:r>
            <a:r>
              <a:rPr sz="2400" b="1" spc="-45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2640372" algn="l"/>
                <a:tab pos="3718969" algn="l"/>
                <a:tab pos="4248867" algn="l"/>
                <a:tab pos="4705263" algn="l"/>
                <a:tab pos="5390142" algn="l"/>
                <a:tab pos="6011773" algn="l"/>
                <a:tab pos="6314898" algn="l"/>
                <a:tab pos="6906331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readonly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tribute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pec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fies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at	the	input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ld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ad	only  (cannot be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changed):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99"/>
              </a:spcBef>
            </a:pP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767964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2200" spc="-6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action=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"firstname"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"John"</a:t>
            </a:r>
            <a:r>
              <a:rPr sz="2200" spc="81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readonly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Last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"lastname"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3400"/>
            <a:ext cx="6963641" cy="186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disabled</a:t>
            </a:r>
            <a:r>
              <a:rPr sz="2400" b="1" spc="-76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4700"/>
              </a:lnSpc>
              <a:spcBef>
                <a:spcPts val="32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disabled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attribute specifies that the input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field is disabled.  A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disabled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un-usable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un-clickable.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4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Disabled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not be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 submitted.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614459" y="2402630"/>
            <a:ext cx="7613073" cy="202876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1600" spc="-6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action=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""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16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"firstname"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"John"</a:t>
            </a:r>
            <a:r>
              <a:rPr sz="1600" spc="10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disabled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1600" spc="-4" dirty="0">
                <a:solidFill>
                  <a:prstClr val="black"/>
                </a:solidFill>
                <a:latin typeface="Times New Roman"/>
                <a:cs typeface="Times New Roman"/>
              </a:rPr>
              <a:t>Last</a:t>
            </a:r>
            <a:r>
              <a:rPr sz="16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</a:t>
            </a:r>
            <a:r>
              <a:rPr sz="160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"lastname"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5855691" y="2402630"/>
            <a:ext cx="4743681" cy="3684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457200"/>
            <a:ext cx="830580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size</a:t>
            </a:r>
            <a:r>
              <a:rPr sz="2400" b="1" spc="-72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2040960" algn="l"/>
                <a:tab pos="3129245" algn="l"/>
                <a:tab pos="3595326" algn="l"/>
                <a:tab pos="4149725" algn="l"/>
                <a:tab pos="4585609" algn="l"/>
                <a:tab pos="5916620" algn="l"/>
                <a:tab pos="6366749" algn="l"/>
                <a:tab pos="6831121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si</a:t>
            </a:r>
            <a:r>
              <a:rPr sz="2200" b="1" spc="-18" dirty="0">
                <a:solidFill>
                  <a:prstClr val="black"/>
                </a:solidFill>
                <a:latin typeface="Times New Roman"/>
                <a:cs typeface="Times New Roman"/>
              </a:rPr>
              <a:t>z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tribu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specifies	the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z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(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	characters)	for	the	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inp</a:t>
            </a:r>
            <a:r>
              <a:rPr sz="22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field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1" y="1471360"/>
            <a:ext cx="4152900" cy="227498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1600" spc="-6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action=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""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16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"firstname"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"John"</a:t>
            </a:r>
            <a:r>
              <a:rPr sz="1600" spc="112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size=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"40"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1600" spc="-4" dirty="0">
                <a:solidFill>
                  <a:prstClr val="black"/>
                </a:solidFill>
                <a:latin typeface="Times New Roman"/>
                <a:cs typeface="Times New Roman"/>
              </a:rPr>
              <a:t>Last</a:t>
            </a:r>
            <a:r>
              <a:rPr sz="16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</a:t>
            </a:r>
            <a:r>
              <a:rPr sz="160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"lastname"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4879258" y="1471360"/>
            <a:ext cx="4737100" cy="4504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1"/>
            <a:ext cx="7502235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30849B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30849B"/>
                </a:solidFill>
                <a:latin typeface="Times New Roman"/>
                <a:cs typeface="Times New Roman"/>
              </a:rPr>
              <a:t>maxlength</a:t>
            </a:r>
            <a:r>
              <a:rPr sz="2400" b="1" spc="-49" dirty="0">
                <a:solidFill>
                  <a:srgbClr val="30849B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30849B"/>
                </a:solidFill>
                <a:latin typeface="Times New Roman"/>
                <a:cs typeface="Times New Roman"/>
              </a:rPr>
              <a:t>Attribute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maxlength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attribute specifies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maximum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allowed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length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 the input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field: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99"/>
              </a:spcBef>
            </a:pP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767964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2200" spc="-6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action=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"firstname"</a:t>
            </a:r>
            <a:r>
              <a:rPr sz="2200" spc="1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maxlength=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"10"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Last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"lastname"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04545" cy="615553"/>
          </a:xfrm>
        </p:spPr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Elements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3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4"/>
            <a:ext cx="7501659" cy="409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0070C0"/>
                </a:solidFill>
                <a:latin typeface="Times New Roman"/>
                <a:cs typeface="Times New Roman"/>
              </a:rPr>
              <a:t>height and </a:t>
            </a:r>
            <a:r>
              <a:rPr sz="2400" b="1" spc="-4" dirty="0">
                <a:solidFill>
                  <a:srgbClr val="0070C0"/>
                </a:solidFill>
                <a:latin typeface="Times New Roman"/>
                <a:cs typeface="Times New Roman"/>
              </a:rPr>
              <a:t>width</a:t>
            </a:r>
            <a:r>
              <a:rPr sz="2400" b="1" spc="-36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0070C0"/>
                </a:solidFill>
                <a:latin typeface="Times New Roman"/>
                <a:cs typeface="Times New Roman"/>
              </a:rPr>
              <a:t>Attributes</a:t>
            </a:r>
            <a:endParaRPr sz="2400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1396" defTabSz="820487">
              <a:lnSpc>
                <a:spcPts val="2531"/>
              </a:lnSpc>
              <a:spcBef>
                <a:spcPts val="150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height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width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attributes specify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height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width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 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an</a:t>
            </a:r>
            <a:r>
              <a:rPr lang="en-US"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&lt;input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24"/>
              </a:spcBef>
              <a:tabLst>
                <a:tab pos="626190" algn="l"/>
                <a:tab pos="1499668" algn="l"/>
                <a:tab pos="2084264" algn="l"/>
                <a:tab pos="2897913" algn="l"/>
                <a:tab pos="4105852" algn="l"/>
                <a:tab pos="4630052" algn="l"/>
                <a:tab pos="5306953" algn="l"/>
                <a:tab pos="5998669" algn="l"/>
                <a:tab pos="667500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he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ght	and	width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ib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only	used	with	&lt;i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put  type="image"&gt;.</a:t>
            </a:r>
          </a:p>
          <a:p>
            <a:pPr defTabSz="820487">
              <a:spcBef>
                <a:spcPts val="27"/>
              </a:spcBef>
            </a:pPr>
            <a:endParaRPr sz="3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9411" marR="21082" defTabSz="820487">
              <a:lnSpc>
                <a:spcPts val="2486"/>
              </a:lnSpc>
            </a:pPr>
            <a:endParaRPr lang="en-US" sz="2200" spc="-4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9411" marR="21082" defTabSz="820487">
              <a:lnSpc>
                <a:spcPts val="2486"/>
              </a:lnSpc>
            </a:pPr>
            <a:endParaRPr lang="en-US" sz="2200" spc="-4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9411" marR="21082" defTabSz="820487">
              <a:lnSpc>
                <a:spcPts val="2486"/>
              </a:lnSpc>
            </a:pPr>
            <a:endParaRPr lang="en-US" sz="2200" spc="-4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9411" marR="21082" defTabSz="820487">
              <a:lnSpc>
                <a:spcPts val="2486"/>
              </a:lnSpc>
            </a:pP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Always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specify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images.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does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not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know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page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flicker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while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 load.</a:t>
            </a:r>
          </a:p>
        </p:txBody>
      </p:sp>
      <p:sp>
        <p:nvSpPr>
          <p:cNvPr id="7" name="object 7"/>
          <p:cNvSpPr/>
          <p:nvPr/>
        </p:nvSpPr>
        <p:spPr>
          <a:xfrm>
            <a:off x="8378997" y="4262158"/>
            <a:ext cx="0" cy="224678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50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2863" y="4486836"/>
            <a:ext cx="274205" cy="26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107507" y="3276600"/>
            <a:ext cx="7613073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"image"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src=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"img_submit.gif"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alt=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"Submit"</a:t>
            </a:r>
            <a:r>
              <a:rPr sz="2200" spc="81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width=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"4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8"</a:t>
            </a:r>
            <a:r>
              <a:rPr sz="2200" spc="-4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height=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"48"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38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427636"/>
            <a:ext cx="6137564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Grouping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Form Data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with</a:t>
            </a:r>
            <a:r>
              <a:rPr sz="2400" b="1" spc="-3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&lt;fieldset&gt;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&lt;fieldset&gt;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groups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related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data in a</a:t>
            </a:r>
            <a:r>
              <a:rPr sz="2200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form.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24"/>
              </a:spcBef>
              <a:tabLst>
                <a:tab pos="2742932" algn="l"/>
                <a:tab pos="3766831" algn="l"/>
                <a:tab pos="4120666" algn="l"/>
                <a:tab pos="5160518" algn="l"/>
                <a:tab pos="571149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&lt;leg</a:t>
            </a:r>
            <a:r>
              <a:rPr sz="22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b="1" spc="-18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d&gt;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defines	a	cap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ion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	the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6324600" y="2135796"/>
            <a:ext cx="4723823" cy="4124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85800" y="2285408"/>
            <a:ext cx="7790871" cy="3103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292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1600" spc="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action=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"action_page.php"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8144" defTabSz="820487">
              <a:spcBef>
                <a:spcPts val="269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fieldset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4891" marR="2540090" defTabSz="820487">
              <a:lnSpc>
                <a:spcPts val="2854"/>
              </a:lnSpc>
              <a:spcBef>
                <a:spcPts val="130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legend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Personal</a:t>
            </a:r>
            <a:r>
              <a:rPr sz="16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information: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/legend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16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4891" defTabSz="820487">
              <a:spcBef>
                <a:spcPts val="117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"firstname"</a:t>
            </a:r>
            <a:r>
              <a:rPr sz="1600" spc="22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1600" dirty="0">
                <a:solidFill>
                  <a:srgbClr val="0000CD"/>
                </a:solidFill>
                <a:latin typeface="Times New Roman"/>
                <a:cs typeface="Times New Roman"/>
              </a:rPr>
              <a:t>"Mickey"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4891" defTabSz="820487">
              <a:spcBef>
                <a:spcPts val="269"/>
              </a:spcBef>
            </a:pPr>
            <a:r>
              <a:rPr sz="1600" spc="-4" dirty="0">
                <a:solidFill>
                  <a:prstClr val="black"/>
                </a:solidFill>
                <a:latin typeface="Times New Roman"/>
                <a:cs typeface="Times New Roman"/>
              </a:rPr>
              <a:t>Last</a:t>
            </a:r>
            <a:r>
              <a:rPr sz="16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4891" defTabSz="820487">
              <a:spcBef>
                <a:spcPts val="260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"lastname"</a:t>
            </a:r>
            <a:r>
              <a:rPr sz="1600" spc="4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1600" dirty="0">
                <a:solidFill>
                  <a:srgbClr val="0000CD"/>
                </a:solidFill>
                <a:latin typeface="Times New Roman"/>
                <a:cs typeface="Times New Roman"/>
              </a:rPr>
              <a:t>"Mouse"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4891" defTabSz="820487">
              <a:spcBef>
                <a:spcPts val="269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"submit"</a:t>
            </a:r>
            <a:r>
              <a:rPr sz="1600" spc="9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"Submit"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48144" defTabSz="820487">
              <a:spcBef>
                <a:spcPts val="256"/>
              </a:spcBef>
            </a:pP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/fieldset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78"/>
              </a:spcBef>
            </a:pP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6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16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67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2"/>
            <a:ext cx="7559502" cy="1956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17365D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17365D"/>
                </a:solidFill>
                <a:latin typeface="Times New Roman"/>
                <a:cs typeface="Times New Roman"/>
              </a:rPr>
              <a:t>Form</a:t>
            </a:r>
            <a:r>
              <a:rPr sz="2400" b="1" spc="112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365D"/>
                </a:solidFill>
                <a:latin typeface="Times New Roman"/>
                <a:cs typeface="Times New Roman"/>
              </a:rPr>
              <a:t>Elements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785"/>
              </a:spcBef>
            </a:pPr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&lt;form&gt;</a:t>
            </a:r>
            <a:r>
              <a:rPr sz="2400" b="1" spc="-81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Element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4200"/>
              </a:lnSpc>
              <a:spcBef>
                <a:spcPts val="354"/>
              </a:spcBef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forms are used to collect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input.  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&lt;form&gt;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an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</a:t>
            </a:r>
            <a:r>
              <a:rPr sz="24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form: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509" y="2947449"/>
            <a:ext cx="7613073" cy="18287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form</a:t>
            </a:r>
            <a:r>
              <a:rPr sz="2200" i="1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436" y="4964668"/>
            <a:ext cx="71812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forms contain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form</a:t>
            </a:r>
            <a:r>
              <a:rPr sz="2400" b="1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elements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6" y="5334000"/>
            <a:ext cx="7681913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2"/>
            <a:ext cx="7501082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Form</a:t>
            </a:r>
            <a:r>
              <a:rPr sz="2400" b="1" spc="-72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Attributes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459244" algn="l"/>
                <a:tab pos="2301921" algn="l"/>
                <a:tab pos="3348611" algn="l"/>
                <a:tab pos="3949731" algn="l"/>
                <a:tab pos="4338892" algn="l"/>
                <a:tab pos="6480705" algn="l"/>
                <a:tab pos="6967300" algn="l"/>
              </a:tabLst>
            </a:pP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An	HTML </a:t>
            </a:r>
            <a:r>
              <a:rPr sz="2400" spc="-1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&lt;fo</a:t>
            </a:r>
            <a:r>
              <a:rPr sz="24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4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-18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en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400"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ss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le </a:t>
            </a:r>
            <a:r>
              <a:rPr sz="2400" spc="-183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tributes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400"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t,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wi</a:t>
            </a:r>
            <a:r>
              <a:rPr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look like</a:t>
            </a:r>
            <a:r>
              <a:rPr sz="24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this: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156" y="2300007"/>
            <a:ext cx="7613073" cy="293311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form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action=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"action_page.php"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method=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"post"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target=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"_blank"</a:t>
            </a:r>
            <a:r>
              <a:rPr sz="2200" spc="5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marR="2511031" defTabSz="820487">
              <a:lnSpc>
                <a:spcPct val="110200"/>
              </a:lnSpc>
              <a:spcBef>
                <a:spcPts val="4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ccept-charset=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"UTF-8"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enctype=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"application/x-www-form-  urlencoded"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autocomplete=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"off"</a:t>
            </a:r>
            <a:r>
              <a:rPr sz="2200" spc="36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novalidate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form</a:t>
            </a:r>
            <a:r>
              <a:rPr sz="2200" i="1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i="1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47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4232"/>
            <a:ext cx="75045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/>
            <a:r>
              <a:rPr b="0" spc="-4" dirty="0">
                <a:solidFill>
                  <a:srgbClr val="000000"/>
                </a:solidFill>
              </a:rPr>
              <a:t>Here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 the </a:t>
            </a:r>
            <a:r>
              <a:rPr b="0" spc="-4" dirty="0">
                <a:solidFill>
                  <a:srgbClr val="000000"/>
                </a:solidFill>
              </a:rPr>
              <a:t>list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b="0" spc="-4" dirty="0">
                <a:solidFill>
                  <a:srgbClr val="000000"/>
                </a:solidFill>
              </a:rPr>
              <a:t>&lt;form&gt;</a:t>
            </a:r>
            <a:r>
              <a:rPr b="0" spc="13" dirty="0">
                <a:solidFill>
                  <a:srgbClr val="000000"/>
                </a:solidFill>
              </a:rPr>
              <a:t> </a:t>
            </a:r>
            <a:r>
              <a:rPr b="0" spc="-4" dirty="0">
                <a:solidFill>
                  <a:srgbClr val="000000"/>
                </a:solidFill>
              </a:rPr>
              <a:t>attributes: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17110"/>
              </p:ext>
            </p:extLst>
          </p:nvPr>
        </p:nvGraphicFramePr>
        <p:xfrm>
          <a:off x="1019337" y="1140767"/>
          <a:ext cx="7319126" cy="2639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057"/>
                <a:gridCol w="5486069"/>
              </a:tblGrid>
              <a:tr h="35343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Attribute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58842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accept-charset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60960" algn="just">
                        <a:lnSpc>
                          <a:spcPct val="95800"/>
                        </a:lnSpc>
                        <a:spcBef>
                          <a:spcPts val="15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charset used in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  submitted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form (default: the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page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charset).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3077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61594" algn="just">
                        <a:lnSpc>
                          <a:spcPct val="95800"/>
                        </a:lnSpc>
                        <a:spcBef>
                          <a:spcPts val="13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an address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(url) where to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submit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 form (default: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  submitting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page).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autocomplete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60960">
                        <a:lnSpc>
                          <a:spcPts val="2760"/>
                        </a:lnSpc>
                        <a:spcBef>
                          <a:spcPts val="1645"/>
                        </a:spcBef>
                        <a:tabLst>
                          <a:tab pos="1509395" algn="l"/>
                          <a:tab pos="2019300" algn="l"/>
                          <a:tab pos="2718435" algn="l"/>
                          <a:tab pos="4025900" algn="l"/>
                        </a:tabLst>
                      </a:pP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Spec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fies</a:t>
                      </a:r>
                      <a:r>
                        <a:rPr lang="en-US" sz="16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lang="en-US" sz="16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16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br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wser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	sho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ld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autocomplete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form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(default: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on).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02567"/>
            <a:ext cx="3326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HTML 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Form</a:t>
            </a:r>
            <a:r>
              <a:rPr lang="en-US" sz="2400" b="1" spc="-72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Attributes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6806"/>
              </p:ext>
            </p:extLst>
          </p:nvPr>
        </p:nvGraphicFramePr>
        <p:xfrm>
          <a:off x="990600" y="3810000"/>
          <a:ext cx="73152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5486400"/>
              </a:tblGrid>
              <a:tr h="57573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enctype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56515" algn="just">
                        <a:lnSpc>
                          <a:spcPct val="95800"/>
                        </a:lnSpc>
                        <a:spcBef>
                          <a:spcPts val="15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Specifies the encoding of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  submitted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data (default: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url-  encoded).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7196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60325">
                        <a:lnSpc>
                          <a:spcPts val="2770"/>
                        </a:lnSpc>
                        <a:spcBef>
                          <a:spcPts val="16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 HTTP method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 when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submitting the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form (default: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GET).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57573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59690" algn="just">
                        <a:lnSpc>
                          <a:spcPct val="96000"/>
                        </a:lnSpc>
                        <a:spcBef>
                          <a:spcPts val="12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Specifies a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 to identify the  form (for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DOM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usage: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document.forms.name).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719667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novalidate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62230">
                        <a:lnSpc>
                          <a:spcPts val="2760"/>
                        </a:lnSpc>
                        <a:spcBef>
                          <a:spcPts val="1645"/>
                        </a:spcBef>
                        <a:tabLst>
                          <a:tab pos="1311275" algn="l"/>
                          <a:tab pos="1896110" algn="l"/>
                          <a:tab pos="2396490" algn="l"/>
                          <a:tab pos="3507104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Specifies	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that	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	browser	should</a:t>
                      </a:r>
                      <a:r>
                        <a:rPr sz="16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  validate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form.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9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57200"/>
            <a:ext cx="7559501" cy="167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ct val="151300"/>
              </a:lnSpc>
            </a:pPr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&lt;select&gt; Element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(Drop-Down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List)  </a:t>
            </a:r>
            <a:endParaRPr lang="en-US" sz="2400" b="1" dirty="0" smtClean="0">
              <a:solidFill>
                <a:srgbClr val="4F81BC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51300"/>
              </a:lnSpc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&lt;select&gt;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defines a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drop-down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list: </a:t>
            </a:r>
            <a:endParaRPr lang="en-US" sz="24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51300"/>
              </a:lnSpc>
            </a:pP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813" y="2063089"/>
            <a:ext cx="7613073" cy="220573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select</a:t>
            </a:r>
            <a:r>
              <a:rPr sz="2200" spc="-4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"cars"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option</a:t>
            </a:r>
            <a:r>
              <a:rPr sz="2200" spc="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"volvo"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Volvo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/option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option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"saab"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Saab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/option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option</a:t>
            </a:r>
            <a:r>
              <a:rPr sz="2200" spc="9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"fiat"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Fiat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/option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56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option</a:t>
            </a:r>
            <a:r>
              <a:rPr sz="2200" spc="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value=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"audi"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Audi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/option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/select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5257800" y="1676400"/>
            <a:ext cx="4830503" cy="4706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57200"/>
            <a:ext cx="7506277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&lt;textarea&gt;</a:t>
            </a:r>
            <a:r>
              <a:rPr sz="2400" b="1" spc="-58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Element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2845493" algn="l"/>
                <a:tab pos="3773668" algn="l"/>
                <a:tab pos="4032919" algn="l"/>
                <a:tab pos="5251684" algn="l"/>
                <a:tab pos="5951377" algn="l"/>
                <a:tab pos="6591242" algn="l"/>
                <a:tab pos="6957611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&lt;t</a:t>
            </a:r>
            <a:r>
              <a:rPr sz="24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xtarea&gt;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spc="-18" dirty="0" smtClean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ent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defines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mult</a:t>
            </a:r>
            <a:r>
              <a:rPr sz="2400" spc="22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ne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400" spc="-9" dirty="0" smtClean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put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field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400" b="1" spc="4" dirty="0" smtClean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400" b="1" spc="-13" dirty="0" smtClean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 </a:t>
            </a: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area</a:t>
            </a:r>
            <a:r>
              <a:rPr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):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685741"/>
            <a:ext cx="7613073" cy="109481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textarea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"message"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rows=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"10"</a:t>
            </a:r>
            <a:r>
              <a:rPr sz="2200" spc="36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cols=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"30"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cat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playing 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garden.</a:t>
            </a: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/textarea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2425783" y="2514600"/>
            <a:ext cx="5181600" cy="363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33400"/>
            <a:ext cx="6419271" cy="89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&lt;button&gt;</a:t>
            </a:r>
            <a:r>
              <a:rPr sz="2400" b="1" spc="-49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Element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5100"/>
              </a:lnSpc>
              <a:spcBef>
                <a:spcPts val="31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&lt;button&gt;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defines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clickable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button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697" y="1458159"/>
            <a:ext cx="7613073" cy="6976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button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"button"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onclick=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"alert('Hello</a:t>
            </a:r>
            <a:r>
              <a:rPr sz="2200" spc="99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World!')"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Click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Me!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/button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1679328" y="2438400"/>
            <a:ext cx="4714817" cy="381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7559501" cy="142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</a:t>
            </a:r>
            <a:r>
              <a:rPr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Input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  <a:tabLst>
                <a:tab pos="831883" algn="l"/>
              </a:tabLst>
            </a:pPr>
            <a:r>
              <a:rPr sz="2400" b="1" spc="-4" dirty="0" smtClean="0">
                <a:solidFill>
                  <a:srgbClr val="C00000"/>
                </a:solidFill>
                <a:latin typeface="Times New Roman"/>
                <a:cs typeface="Times New Roman"/>
              </a:rPr>
              <a:t>Input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Type:</a:t>
            </a:r>
            <a:r>
              <a:rPr sz="2400" b="1" spc="-5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text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5000"/>
              </a:lnSpc>
              <a:spcBef>
                <a:spcPts val="337"/>
              </a:spcBef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&lt;input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type="text"&gt;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one-line input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field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input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628" y="1879128"/>
            <a:ext cx="7613073" cy="219649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marR="2497356" defTabSz="820487">
              <a:lnSpc>
                <a:spcPct val="110000"/>
              </a:lnSpc>
              <a:spcBef>
                <a:spcPts val="13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"firstname"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Last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name: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284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input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type=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"text"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name=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"lastname"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/form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5486400" y="1879128"/>
            <a:ext cx="4617605" cy="451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1204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2_Office Theme</vt:lpstr>
      <vt:lpstr>HTML Form Elements</vt:lpstr>
      <vt:lpstr>Objectives</vt:lpstr>
      <vt:lpstr>PowerPoint Presentation</vt:lpstr>
      <vt:lpstr>PowerPoint Presentation</vt:lpstr>
      <vt:lpstr>Here is the list of &lt;form&gt; attributes: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server</cp:lastModifiedBy>
  <cp:revision>22</cp:revision>
  <dcterms:created xsi:type="dcterms:W3CDTF">2016-03-11T03:26:53Z</dcterms:created>
  <dcterms:modified xsi:type="dcterms:W3CDTF">2016-03-21T05:51:46Z</dcterms:modified>
</cp:coreProperties>
</file>