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636" r:id="rId2"/>
    <p:sldId id="637" r:id="rId3"/>
    <p:sldId id="619" r:id="rId4"/>
    <p:sldId id="620" r:id="rId5"/>
    <p:sldId id="622" r:id="rId6"/>
    <p:sldId id="624" r:id="rId7"/>
    <p:sldId id="625" r:id="rId8"/>
    <p:sldId id="627" r:id="rId9"/>
    <p:sldId id="628" r:id="rId10"/>
    <p:sldId id="631" r:id="rId11"/>
    <p:sldId id="634" r:id="rId12"/>
    <p:sldId id="635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 autoAdjust="0"/>
    <p:restoredTop sz="94660"/>
  </p:normalViewPr>
  <p:slideViewPr>
    <p:cSldViewPr>
      <p:cViewPr varScale="1">
        <p:scale>
          <a:sx n="57" d="100"/>
          <a:sy n="57" d="100"/>
        </p:scale>
        <p:origin x="-181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254F9-912E-493F-99C1-485DC318AE2E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6F30-EC44-4433-9E8F-BF0E193D4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6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17846" y="7308804"/>
            <a:ext cx="631171" cy="145339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66965">
              <a:lnSpc>
                <a:spcPts val="1150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66965">
                <a:lnSpc>
                  <a:spcPts val="115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1" y="1123441"/>
            <a:ext cx="8255000" cy="383695"/>
          </a:xfrm>
        </p:spPr>
        <p:txBody>
          <a:bodyPr lIns="0" tIns="0" rIns="0" bIns="0"/>
          <a:lstStyle>
            <a:lvl1pPr>
              <a:defRPr sz="25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4"/>
            <a:ext cx="3218688" cy="279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2790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17846" y="7308804"/>
            <a:ext cx="631171" cy="145339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66965">
              <a:lnSpc>
                <a:spcPts val="1150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66965">
                <a:lnSpc>
                  <a:spcPts val="115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417846" y="7308804"/>
            <a:ext cx="631171" cy="145339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66965">
              <a:lnSpc>
                <a:spcPts val="1150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66965">
                <a:lnSpc>
                  <a:spcPts val="115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1" y="1123442"/>
            <a:ext cx="8255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3583" y="1545590"/>
            <a:ext cx="7111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9246" y="-35510"/>
            <a:ext cx="10049016" cy="50119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300" tIns="56151" rIns="112300" bIns="56151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930" y="7281229"/>
            <a:ext cx="10053946" cy="49117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300" tIns="56151" rIns="112300" bIns="56151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3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93" y="479253"/>
            <a:ext cx="166592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30105"/>
            <a:ext cx="258445" cy="45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8549640" cy="1846659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875"/>
              </a:spcBef>
            </a:pPr>
            <a:r>
              <a:rPr lang="en-US" sz="6000" dirty="0" smtClean="0"/>
              <a:t>Entities</a:t>
            </a:r>
            <a:r>
              <a:rPr lang="en-US" sz="6000" dirty="0" smtClean="0"/>
              <a:t>, </a:t>
            </a:r>
            <a:r>
              <a:rPr lang="en-US" sz="6000" dirty="0" smtClean="0"/>
              <a:t>Symbols and Multimedia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799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609600"/>
            <a:ext cx="6863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Symbols Supported by</a:t>
            </a:r>
            <a:r>
              <a:rPr lang="en-US" sz="2400" b="1" spc="2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erver\AppData\Roaming\PixelMetrics\CaptureWiz\LastCaptures\2016-03-21_02-42-40-3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929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623590"/>
            <a:ext cx="5753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Greek Letters </a:t>
            </a:r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Supported by</a:t>
            </a:r>
            <a:r>
              <a:rPr lang="en-US" sz="2400" b="1" spc="-3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erver\AppData\Roaming\PixelMetrics\CaptureWiz\LastCaptures\2016-03-21_02-43-20-4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921869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57200" y="838200"/>
            <a:ext cx="70231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0070C0"/>
                </a:solidFill>
              </a:rPr>
              <a:t>Some </a:t>
            </a:r>
            <a:r>
              <a:rPr dirty="0">
                <a:solidFill>
                  <a:srgbClr val="0070C0"/>
                </a:solidFill>
              </a:rPr>
              <a:t>Other Entities </a:t>
            </a:r>
            <a:r>
              <a:rPr spc="-5" dirty="0">
                <a:solidFill>
                  <a:srgbClr val="0070C0"/>
                </a:solidFill>
              </a:rPr>
              <a:t>Supported by</a:t>
            </a:r>
            <a:r>
              <a:rPr spc="-2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C:\Users\server\AppData\Roaming\PixelMetrics\CaptureWiz\LastCaptures\2016-03-21_02-44-06-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71600"/>
            <a:ext cx="91090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79957"/>
            <a:ext cx="8255000" cy="384721"/>
          </a:xfrm>
        </p:spPr>
        <p:txBody>
          <a:bodyPr/>
          <a:lstStyle/>
          <a:p>
            <a:r>
              <a:rPr lang="en-US" dirty="0"/>
              <a:t>What is Multimedia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8382000" cy="286232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Multimedia comes in many different formats. It can be almost anything you can hear or see.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Examples: Pictures, music, sound, videos, records, films, animations, and more.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Web pages often contain multimedia elements of different types and formats.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5959"/>
            <a:ext cx="8255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3600" kern="0" dirty="0" smtClean="0">
                <a:solidFill>
                  <a:srgbClr val="0070C0"/>
                </a:solidFill>
              </a:rPr>
              <a:t>Multimedia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47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55000" cy="815608"/>
          </a:xfrm>
        </p:spPr>
        <p:txBody>
          <a:bodyPr/>
          <a:lstStyle/>
          <a:p>
            <a:r>
              <a:rPr lang="en-US" sz="2800" dirty="0"/>
              <a:t>HTML5 Video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333" y="1258669"/>
            <a:ext cx="7111237" cy="646331"/>
          </a:xfrm>
        </p:spPr>
        <p:txBody>
          <a:bodyPr/>
          <a:lstStyle/>
          <a:p>
            <a:r>
              <a:rPr lang="en-US" sz="2400" b="1" dirty="0"/>
              <a:t>Browser Support</a:t>
            </a:r>
          </a:p>
          <a:p>
            <a:endParaRPr lang="en-US" dirty="0"/>
          </a:p>
        </p:txBody>
      </p:sp>
      <p:pic>
        <p:nvPicPr>
          <p:cNvPr id="1026" name="Picture 2" descr="C:\Users\server\AppData\Roaming\PixelMetrics\CaptureWiz\LastCaptures\2016-03-21_15-30-26-2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8" y="1600200"/>
            <a:ext cx="893341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rver\AppData\Roaming\PixelMetrics\CaptureWiz\LastCaptures\2016-03-21_15-30-53-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971800"/>
            <a:ext cx="8915399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rver\AppData\Roaming\PixelMetrics\CaptureWiz\LastCaptures\2016-03-21_15-31-14-7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572000"/>
            <a:ext cx="891539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55000" cy="877163"/>
          </a:xfrm>
        </p:spPr>
        <p:txBody>
          <a:bodyPr/>
          <a:lstStyle/>
          <a:p>
            <a:r>
              <a:rPr lang="en-US" sz="3200" dirty="0"/>
              <a:t>HTML5 Audio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350" y="1219200"/>
            <a:ext cx="7111237" cy="646331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Support</a:t>
            </a:r>
          </a:p>
          <a:p>
            <a:endParaRPr lang="en-US" dirty="0"/>
          </a:p>
        </p:txBody>
      </p:sp>
      <p:pic>
        <p:nvPicPr>
          <p:cNvPr id="2050" name="Picture 2" descr="C:\Users\server\AppData\Roaming\PixelMetrics\CaptureWiz\LastCaptures\2016-03-21_15-40-43-9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1"/>
            <a:ext cx="8686800" cy="12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erver\AppData\Roaming\PixelMetrics\CaptureWiz\LastCaptures\2016-03-21_15-41-06-3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868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55000" cy="877163"/>
          </a:xfrm>
        </p:spPr>
        <p:txBody>
          <a:bodyPr/>
          <a:lstStyle/>
          <a:p>
            <a:r>
              <a:rPr lang="en-US" sz="3200" dirty="0"/>
              <a:t>HTML Plug-ins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576" y="1371600"/>
            <a:ext cx="8741224" cy="249299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&lt;object&gt; Element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&lt;object&gt; element is supported by all browsers.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&lt;object&gt; element defines an embedded object within an HTML document.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embed plug-ins (like Java applets, PDF readers, Flash Players) in web pages.</a:t>
            </a:r>
          </a:p>
          <a:p>
            <a:endParaRPr lang="en-US" dirty="0"/>
          </a:p>
        </p:txBody>
      </p:sp>
      <p:pic>
        <p:nvPicPr>
          <p:cNvPr id="3074" name="Picture 2" descr="C:\Users\server\AppData\Roaming\PixelMetrics\CaptureWiz\LastCaptures\2016-03-21_15-42-05-0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" y="3581400"/>
            <a:ext cx="8382000" cy="11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rver\AppData\Roaming\PixelMetrics\CaptureWiz\LastCaptures\2016-03-21_15-42-17-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" y="4773238"/>
            <a:ext cx="8382000" cy="11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erver\AppData\Roaming\PixelMetrics\CaptureWiz\LastCaptures\2016-03-21_15-42-36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" y="5876926"/>
            <a:ext cx="8382000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533401"/>
            <a:ext cx="8255000" cy="609600"/>
          </a:xfrm>
        </p:spPr>
        <p:txBody>
          <a:bodyPr/>
          <a:lstStyle/>
          <a:p>
            <a:r>
              <a:rPr lang="en-US" sz="3200" dirty="0"/>
              <a:t>The &lt;embed&gt; Element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76278"/>
            <a:ext cx="8762999" cy="286232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&lt;embed&gt; element is supported in all major browsers.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&lt;embed&gt; element also defines an embedded object within an HTML document.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have supported the &lt;embed&gt; element for a long time. However, it has not been a part of the HTML specification before HTML5. The element will validate in an HTML5 page, but not in an HTML 4 page</a:t>
            </a:r>
          </a:p>
          <a:p>
            <a:endParaRPr lang="en-US" dirty="0"/>
          </a:p>
        </p:txBody>
      </p:sp>
      <p:pic>
        <p:nvPicPr>
          <p:cNvPr id="4098" name="Picture 2" descr="C:\Users\server\AppData\Roaming\PixelMetrics\CaptureWiz\LastCaptures\2016-03-21_15-43-14-6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8610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erver\AppData\Roaming\PixelMetrics\CaptureWiz\LastCaptures\2016-03-21_15-43-31-1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861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erver\AppData\Roaming\PixelMetrics\CaptureWiz\LastCaptures\2016-03-21_15-43-48-7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24600"/>
            <a:ext cx="86106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55000" cy="492443"/>
          </a:xfrm>
        </p:spPr>
        <p:txBody>
          <a:bodyPr/>
          <a:lstStyle/>
          <a:p>
            <a:r>
              <a:rPr lang="en-US" sz="3200" dirty="0"/>
              <a:t>HTML YouTube </a:t>
            </a:r>
            <a:r>
              <a:rPr lang="en-US" sz="3200" dirty="0" smtClean="0"/>
              <a:t>Videos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686800" cy="403187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Struggling with Video Formats?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versions of different browsers support different video formats.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in this tutorial, you have seen that you might have to convert your videos to different video formats to make them play in all browsers.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videos to different format can be difficult and time consuming.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easier solution might be to let YouTube play the videos in your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55000" cy="984885"/>
          </a:xfrm>
        </p:spPr>
        <p:txBody>
          <a:bodyPr/>
          <a:lstStyle/>
          <a:p>
            <a:r>
              <a:rPr lang="en-US" sz="3200" dirty="0"/>
              <a:t>YouTube Video Id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8229600" cy="156966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will display an id (like XGSy3_Czz8k), when you save (or play) a video.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id, and refer to your video in HTML.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8160"/>
            <a:ext cx="8255000" cy="697627"/>
          </a:xfrm>
        </p:spPr>
        <p:txBody>
          <a:bodyPr/>
          <a:lstStyle/>
          <a:p>
            <a:r>
              <a:rPr lang="en-US" sz="4500" dirty="0"/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064" y="1524000"/>
            <a:ext cx="8046720" cy="2990847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marL="382059" indent="-382059">
              <a:spcBef>
                <a:spcPts val="669"/>
              </a:spcBef>
              <a:spcAft>
                <a:spcPts val="669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 marL="382059" indent="-382059">
              <a:spcBef>
                <a:spcPts val="669"/>
              </a:spcBef>
              <a:spcAft>
                <a:spcPts val="669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</a:p>
          <a:p>
            <a:pPr marL="382059" indent="-382059">
              <a:spcBef>
                <a:spcPts val="669"/>
              </a:spcBef>
              <a:spcAft>
                <a:spcPts val="669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2059" indent="-382059">
              <a:spcBef>
                <a:spcPts val="669"/>
              </a:spcBef>
              <a:spcAft>
                <a:spcPts val="669"/>
              </a:spcAft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69"/>
              </a:spcBef>
              <a:spcAft>
                <a:spcPts val="669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55000" cy="492443"/>
          </a:xfrm>
        </p:spPr>
        <p:txBody>
          <a:bodyPr/>
          <a:lstStyle/>
          <a:p>
            <a:r>
              <a:rPr lang="en-US" sz="3200" dirty="0"/>
              <a:t>Playing a YouTube Video in </a:t>
            </a:r>
            <a:r>
              <a:rPr lang="en-US" sz="3200" dirty="0" smtClean="0"/>
              <a:t>HTML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382000" cy="323165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your video on a web page, do the following: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video to YouTube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note of the video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 &lt;iframe&gt; element in your web page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point to the video URL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width and height attributes to specify the dimension of the player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any other parameters to the URL</a:t>
            </a:r>
          </a:p>
          <a:p>
            <a:endParaRPr lang="en-US" dirty="0"/>
          </a:p>
        </p:txBody>
      </p:sp>
      <p:pic>
        <p:nvPicPr>
          <p:cNvPr id="5122" name="Picture 2" descr="C:\Users\server\AppData\Roaming\PixelMetrics\CaptureWiz\LastCaptures\2016-03-21_15-45-06-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839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69" y="533400"/>
            <a:ext cx="8255000" cy="877163"/>
          </a:xfrm>
        </p:spPr>
        <p:txBody>
          <a:bodyPr/>
          <a:lstStyle/>
          <a:p>
            <a:r>
              <a:rPr lang="en-US" sz="3200" dirty="0" smtClean="0"/>
              <a:t>YouTube Parameters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C:\Users\server\AppData\Roaming\PixelMetrics\CaptureWiz\LastCaptures\2016-03-21_15-45-53-6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4" y="1752600"/>
            <a:ext cx="88987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55000" cy="984885"/>
          </a:xfrm>
        </p:spPr>
        <p:txBody>
          <a:bodyPr/>
          <a:lstStyle/>
          <a:p>
            <a:r>
              <a:rPr lang="en-US" sz="3200" dirty="0" smtClean="0"/>
              <a:t>YouTube Parameters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7170" name="Picture 2" descr="C:\Users\server\AppData\Roaming\PixelMetrics\CaptureWiz\LastCaptures\2016-03-21_15-46-17-9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6106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55000" cy="984885"/>
          </a:xfrm>
        </p:spPr>
        <p:txBody>
          <a:bodyPr/>
          <a:lstStyle/>
          <a:p>
            <a:r>
              <a:rPr lang="en-US" sz="3200" dirty="0"/>
              <a:t>YouTube &lt;object&gt; Embeds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8194" name="Picture 2" descr="C:\Users\server\AppData\Roaming\PixelMetrics\CaptureWiz\LastCaptures\2016-03-21_15-47-06-2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839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23441"/>
            <a:ext cx="8255000" cy="456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Introduction to</a:t>
            </a:r>
            <a:r>
              <a:rPr sz="2400" b="1" spc="-11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Entities</a:t>
            </a:r>
            <a:endParaRPr sz="2400" dirty="0">
              <a:latin typeface="Times New Roman"/>
              <a:cs typeface="Times New Roman"/>
            </a:endParaRPr>
          </a:p>
          <a:p>
            <a:pPr marL="12700" marR="8255">
              <a:lnSpc>
                <a:spcPts val="2750"/>
              </a:lnSpc>
              <a:spcBef>
                <a:spcPts val="1864"/>
              </a:spcBef>
              <a:tabLst>
                <a:tab pos="1294765" algn="l"/>
                <a:tab pos="2678430" algn="l"/>
                <a:tab pos="3063240" algn="l"/>
                <a:tab pos="4074795" algn="l"/>
                <a:tab pos="4816475" algn="l"/>
                <a:tab pos="5252085" algn="l"/>
                <a:tab pos="6432550" algn="l"/>
                <a:tab pos="7122159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Rese</a:t>
            </a:r>
            <a:r>
              <a:rPr sz="2400" spc="5" dirty="0" smtClean="0">
                <a:latin typeface="Times New Roman"/>
                <a:cs typeface="Times New Roman"/>
              </a:rPr>
              <a:t>r</a:t>
            </a:r>
            <a:r>
              <a:rPr sz="2400" spc="-5" dirty="0" smtClean="0">
                <a:latin typeface="Times New Roman"/>
                <a:cs typeface="Times New Roman"/>
              </a:rPr>
              <a:t>ved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acters	in	HTML	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	be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ed	with	charac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  entities.</a:t>
            </a:r>
          </a:p>
          <a:p>
            <a:pPr marL="12700" marR="6985">
              <a:lnSpc>
                <a:spcPts val="2760"/>
              </a:lnSpc>
              <a:spcBef>
                <a:spcPts val="1405"/>
              </a:spcBef>
            </a:pPr>
            <a:r>
              <a:rPr sz="2400" dirty="0">
                <a:latin typeface="Times New Roman"/>
                <a:cs typeface="Times New Roman"/>
              </a:rPr>
              <a:t>Characters, not present on your </a:t>
            </a:r>
            <a:r>
              <a:rPr sz="2400" spc="-5" dirty="0">
                <a:latin typeface="Times New Roman"/>
                <a:cs typeface="Times New Roman"/>
              </a:rPr>
              <a:t>keyboard,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replaced </a:t>
            </a:r>
            <a:r>
              <a:rPr sz="2400" spc="-10" dirty="0">
                <a:latin typeface="Times New Roman"/>
                <a:cs typeface="Times New Roman"/>
              </a:rPr>
              <a:t>by  </a:t>
            </a:r>
            <a:r>
              <a:rPr sz="2400" dirty="0">
                <a:latin typeface="Times New Roman"/>
                <a:cs typeface="Times New Roman"/>
              </a:rPr>
              <a:t>entities</a:t>
            </a: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characters are reserved 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HTML.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1465"/>
              </a:spcBef>
            </a:pPr>
            <a:r>
              <a:rPr sz="2400" dirty="0">
                <a:latin typeface="Times New Roman"/>
                <a:cs typeface="Times New Roman"/>
              </a:rPr>
              <a:t>If you use the less than (&lt;) or </a:t>
            </a:r>
            <a:r>
              <a:rPr sz="2400" spc="-5" dirty="0">
                <a:latin typeface="Times New Roman"/>
                <a:cs typeface="Times New Roman"/>
              </a:rPr>
              <a:t>greater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10" dirty="0">
                <a:latin typeface="Times New Roman"/>
                <a:cs typeface="Times New Roman"/>
              </a:rPr>
              <a:t>(&gt;) </a:t>
            </a:r>
            <a:r>
              <a:rPr sz="2400" spc="-5" dirty="0">
                <a:latin typeface="Times New Roman"/>
                <a:cs typeface="Times New Roman"/>
              </a:rPr>
              <a:t>signs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your </a:t>
            </a:r>
            <a:r>
              <a:rPr sz="2400" dirty="0">
                <a:latin typeface="Times New Roman"/>
                <a:cs typeface="Times New Roman"/>
              </a:rPr>
              <a:t>text,  the </a:t>
            </a:r>
            <a:r>
              <a:rPr sz="2400" spc="-5" dirty="0">
                <a:latin typeface="Times New Roman"/>
                <a:cs typeface="Times New Roman"/>
              </a:rPr>
              <a:t>browser might </a:t>
            </a:r>
            <a:r>
              <a:rPr sz="2400" spc="-10" dirty="0">
                <a:latin typeface="Times New Roman"/>
                <a:cs typeface="Times New Roman"/>
              </a:rPr>
              <a:t>mix </a:t>
            </a:r>
            <a:r>
              <a:rPr sz="2400" dirty="0">
                <a:latin typeface="Times New Roman"/>
                <a:cs typeface="Times New Roman"/>
              </a:rPr>
              <a:t>them with</a:t>
            </a:r>
            <a:r>
              <a:rPr sz="2400" spc="-5" dirty="0">
                <a:latin typeface="Times New Roman"/>
                <a:cs typeface="Times New Roman"/>
              </a:rPr>
              <a:t> tags.</a:t>
            </a:r>
            <a:endParaRPr sz="2400" dirty="0">
              <a:latin typeface="Times New Roman"/>
              <a:cs typeface="Times New Roman"/>
            </a:endParaRPr>
          </a:p>
          <a:p>
            <a:pPr marL="12700" marR="7620">
              <a:lnSpc>
                <a:spcPts val="2760"/>
              </a:lnSpc>
              <a:spcBef>
                <a:spcPts val="1405"/>
              </a:spcBef>
              <a:tabLst>
                <a:tab pos="1398270" algn="l"/>
                <a:tab pos="2480310" algn="l"/>
                <a:tab pos="3052445" algn="l"/>
                <a:tab pos="3813175" algn="l"/>
                <a:tab pos="4251325" algn="l"/>
                <a:tab pos="5333365" algn="l"/>
                <a:tab pos="6565265" algn="l"/>
                <a:tab pos="8001634" algn="l"/>
              </a:tabLst>
            </a:pPr>
            <a:r>
              <a:rPr sz="2400" dirty="0">
                <a:latin typeface="Times New Roman"/>
                <a:cs typeface="Times New Roman"/>
              </a:rPr>
              <a:t>Chara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ter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ties	are	used	to	display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rved	cha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act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	in  </a:t>
            </a:r>
            <a:r>
              <a:rPr sz="2400" spc="-5" dirty="0">
                <a:latin typeface="Times New Roman"/>
                <a:cs typeface="Times New Roman"/>
              </a:rPr>
              <a:t>HTML.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05000"/>
            <a:ext cx="8046720" cy="3922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71290">
              <a:lnSpc>
                <a:spcPct val="145000"/>
              </a:lnSpc>
            </a:pP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i="1" dirty="0">
                <a:latin typeface="Times New Roman"/>
                <a:cs typeface="Times New Roman"/>
              </a:rPr>
              <a:t>character entity looks like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 smtClean="0">
                <a:latin typeface="Times New Roman"/>
                <a:cs typeface="Times New Roman"/>
              </a:rPr>
              <a:t>  </a:t>
            </a:r>
            <a:r>
              <a:rPr lang="en-US" sz="2800" i="1" spc="-5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&amp;</a:t>
            </a:r>
            <a:r>
              <a:rPr sz="2800" i="1" spc="-5" dirty="0">
                <a:latin typeface="Times New Roman"/>
                <a:cs typeface="Times New Roman"/>
              </a:rPr>
              <a:t>entity_name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800" b="1" spc="-10" dirty="0">
                <a:latin typeface="Times New Roman"/>
                <a:cs typeface="Times New Roman"/>
              </a:rPr>
              <a:t>OR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&amp;#</a:t>
            </a:r>
            <a:r>
              <a:rPr sz="2800" i="1" spc="-5" dirty="0">
                <a:latin typeface="Times New Roman"/>
                <a:cs typeface="Times New Roman"/>
              </a:rPr>
              <a:t>entity_number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To display a </a:t>
            </a:r>
            <a:r>
              <a:rPr sz="2800" spc="-5" dirty="0">
                <a:latin typeface="Times New Roman"/>
                <a:cs typeface="Times New Roman"/>
              </a:rPr>
              <a:t>less than </a:t>
            </a:r>
            <a:r>
              <a:rPr sz="2800" dirty="0" smtClean="0">
                <a:latin typeface="Times New Roman"/>
                <a:cs typeface="Times New Roman"/>
              </a:rPr>
              <a:t>sign</a:t>
            </a:r>
            <a:r>
              <a:rPr lang="en-US" sz="2800" dirty="0" smtClean="0">
                <a:latin typeface="Times New Roman"/>
                <a:cs typeface="Times New Roman"/>
              </a:rPr>
              <a:t> (&lt;)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we must </a:t>
            </a:r>
            <a:r>
              <a:rPr sz="2800" dirty="0">
                <a:latin typeface="Times New Roman"/>
                <a:cs typeface="Times New Roman"/>
              </a:rPr>
              <a:t>write: </a:t>
            </a:r>
            <a:r>
              <a:rPr sz="2800" b="1" dirty="0">
                <a:latin typeface="Times New Roman"/>
                <a:cs typeface="Times New Roman"/>
              </a:rPr>
              <a:t>&amp;lt; </a:t>
            </a:r>
            <a:r>
              <a:rPr sz="2800" spc="-10" dirty="0">
                <a:latin typeface="Times New Roman"/>
                <a:cs typeface="Times New Roman"/>
              </a:rPr>
              <a:t>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&amp;#60;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238250"/>
            <a:ext cx="402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300"/>
              </a:spcBef>
              <a:tabLst>
                <a:tab pos="927100" algn="l"/>
              </a:tabLst>
            </a:pPr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Entities Syntax</a:t>
            </a:r>
            <a:endParaRPr lang="en-US" sz="28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533400"/>
            <a:ext cx="7467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0070C0"/>
                </a:solidFill>
              </a:rPr>
              <a:t>Some </a:t>
            </a:r>
            <a:r>
              <a:rPr dirty="0">
                <a:solidFill>
                  <a:srgbClr val="0070C0"/>
                </a:solidFill>
              </a:rPr>
              <a:t>Other </a:t>
            </a:r>
            <a:r>
              <a:rPr spc="-5" dirty="0">
                <a:solidFill>
                  <a:srgbClr val="0070C0"/>
                </a:solidFill>
              </a:rPr>
              <a:t>Useful HTML Character</a:t>
            </a:r>
            <a:r>
              <a:rPr spc="1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Entities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98389"/>
              </p:ext>
            </p:extLst>
          </p:nvPr>
        </p:nvGraphicFramePr>
        <p:xfrm>
          <a:off x="838200" y="1143000"/>
          <a:ext cx="8991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411"/>
                <a:gridCol w="2755772"/>
                <a:gridCol w="2939417"/>
                <a:gridCol w="2286000"/>
              </a:tblGrid>
              <a:tr h="457200"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40740" algn="ctr">
                        <a:lnSpc>
                          <a:spcPts val="2760"/>
                        </a:lnSpc>
                        <a:spcBef>
                          <a:spcPts val="1664"/>
                        </a:spcBef>
                      </a:pPr>
                      <a:r>
                        <a:rPr sz="2000" b="1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dirty="0" smtClean="0">
                          <a:latin typeface="Times New Roman"/>
                          <a:cs typeface="Times New Roman"/>
                        </a:rPr>
                        <a:t>ty</a:t>
                      </a: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00380" algn="ctr">
                        <a:lnSpc>
                          <a:spcPts val="2760"/>
                        </a:lnSpc>
                        <a:spcBef>
                          <a:spcPts val="1664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Entity 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mber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non-breaking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&amp;nbsp;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&amp;#160;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&amp;#60;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&amp;#62;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ampersand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&amp;amp;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&amp;#38;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¢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&amp;cent;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&amp;#162;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78369"/>
              </p:ext>
            </p:extLst>
          </p:nvPr>
        </p:nvGraphicFramePr>
        <p:xfrm>
          <a:off x="838200" y="3581400"/>
          <a:ext cx="8991600" cy="266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411"/>
                <a:gridCol w="2755772"/>
                <a:gridCol w="2939417"/>
                <a:gridCol w="2286000"/>
              </a:tblGrid>
              <a:tr h="53340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£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pound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&amp;pound;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&amp;#163;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¥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yen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&amp;yen;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&amp;#165;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euro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&amp;euro;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&amp;#8364;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©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copyright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&amp;copy;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&amp;#169;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®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registered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trademark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&amp;reg;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&amp;#174;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3"/>
          <p:cNvSpPr txBox="1"/>
          <p:nvPr/>
        </p:nvSpPr>
        <p:spPr>
          <a:xfrm>
            <a:off x="1321435" y="6629400"/>
            <a:ext cx="38931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Entity </a:t>
            </a:r>
            <a:r>
              <a:rPr sz="2400" spc="-5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sensitive.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654431" y="6677406"/>
            <a:ext cx="301625" cy="30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800" y="2074827"/>
            <a:ext cx="14973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8285" algn="l"/>
                <a:tab pos="756920" algn="l"/>
              </a:tabLst>
            </a:pPr>
            <a:r>
              <a:rPr sz="2400" spc="-204" dirty="0">
                <a:latin typeface="Times New Roman"/>
                <a:cs typeface="Times New Roman"/>
              </a:rPr>
              <a:t>  	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04680"/>
            <a:ext cx="6489700" cy="222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Diacritical</a:t>
            </a:r>
            <a:r>
              <a:rPr sz="2400" b="1" spc="-4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endParaRPr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A diacritical mark 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"glyph" added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letter.</a:t>
            </a:r>
          </a:p>
          <a:p>
            <a:pPr marL="12700" marR="5080">
              <a:lnSpc>
                <a:spcPts val="2760"/>
              </a:lnSpc>
              <a:spcBef>
                <a:spcPts val="1475"/>
              </a:spcBef>
              <a:tabLst>
                <a:tab pos="840740" algn="l"/>
                <a:tab pos="2196465" algn="l"/>
                <a:tab pos="3150870" algn="l"/>
                <a:tab pos="3743325" algn="l"/>
                <a:tab pos="4553585" algn="l"/>
                <a:tab pos="4870450" algn="l"/>
                <a:tab pos="5107940" algn="l"/>
                <a:tab pos="5683885" algn="l"/>
                <a:tab pos="646049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diacritical marks, like grave (  ̀) and acute (  ́)</a:t>
            </a:r>
            <a:r>
              <a:rPr sz="2400" spc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3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3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42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pc="5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4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55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4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130930"/>
            <a:ext cx="825309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ts val="2760"/>
              </a:lnSpc>
            </a:pPr>
            <a:r>
              <a:rPr sz="2400" spc="-5" dirty="0">
                <a:latin typeface="Times New Roman"/>
                <a:cs typeface="Times New Roman"/>
              </a:rPr>
              <a:t>Diacritical marks </a:t>
            </a:r>
            <a:r>
              <a:rPr sz="2400" dirty="0">
                <a:latin typeface="Times New Roman"/>
                <a:cs typeface="Times New Roman"/>
              </a:rPr>
              <a:t>can appear both </a:t>
            </a:r>
            <a:r>
              <a:rPr sz="2400" spc="-5" dirty="0">
                <a:latin typeface="Times New Roman"/>
                <a:cs typeface="Times New Roman"/>
              </a:rPr>
              <a:t>above and below </a:t>
            </a:r>
            <a:r>
              <a:rPr sz="2400" dirty="0">
                <a:latin typeface="Times New Roman"/>
                <a:cs typeface="Times New Roman"/>
              </a:rPr>
              <a:t>a letter, inside  a letter,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letters.</a:t>
            </a:r>
          </a:p>
          <a:p>
            <a:pPr marL="12700" marR="5080" algn="just">
              <a:lnSpc>
                <a:spcPts val="2760"/>
              </a:lnSpc>
              <a:spcBef>
                <a:spcPts val="1405"/>
              </a:spcBef>
            </a:pPr>
            <a:r>
              <a:rPr sz="2400" spc="-5" dirty="0">
                <a:latin typeface="Times New Roman"/>
                <a:cs typeface="Times New Roman"/>
              </a:rPr>
              <a:t>Diacritical marks </a:t>
            </a:r>
            <a:r>
              <a:rPr sz="2400" dirty="0">
                <a:latin typeface="Times New Roman"/>
                <a:cs typeface="Times New Roman"/>
              </a:rPr>
              <a:t>can be used in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with alphanumeric  characters, to produce a </a:t>
            </a:r>
            <a:r>
              <a:rPr sz="2400" spc="-5" dirty="0">
                <a:latin typeface="Times New Roman"/>
                <a:cs typeface="Times New Roman"/>
              </a:rPr>
              <a:t>character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present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character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(encoding) used in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Here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some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33400"/>
            <a:ext cx="4064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lang="en-US" sz="2400" b="1" spc="-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Diacritical</a:t>
            </a:r>
            <a:r>
              <a:rPr lang="en-US" sz="2400" b="1" spc="-4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erver\AppData\Roaming\PixelMetrics\CaptureWiz\LastCaptures\2016-03-21_02-40-58-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7127875" cy="2614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927100" algn="l"/>
              </a:tabLst>
            </a:pPr>
            <a:r>
              <a:rPr sz="2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Symbol</a:t>
            </a:r>
            <a:r>
              <a:rPr sz="2400" b="1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Entities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44600"/>
              </a:lnSpc>
              <a:spcBef>
                <a:spcPts val="385"/>
              </a:spcBef>
              <a:tabLst>
                <a:tab pos="904875" algn="l"/>
                <a:tab pos="2800985" algn="l"/>
                <a:tab pos="4158615" algn="l"/>
                <a:tab pos="4778375" algn="l"/>
                <a:tab pos="6024245" algn="l"/>
              </a:tabLst>
            </a:pPr>
            <a:r>
              <a:rPr sz="2400" spc="-5" dirty="0">
                <a:latin typeface="Times New Roman"/>
                <a:cs typeface="Times New Roman"/>
              </a:rPr>
              <a:t>HTML </a:t>
            </a:r>
            <a:r>
              <a:rPr sz="2400" dirty="0">
                <a:latin typeface="Times New Roman"/>
                <a:cs typeface="Times New Roman"/>
              </a:rPr>
              <a:t>entities were </a:t>
            </a:r>
            <a:r>
              <a:rPr sz="2400" spc="-5" dirty="0">
                <a:latin typeface="Times New Roman"/>
                <a:cs typeface="Times New Roman"/>
              </a:rPr>
              <a:t>described </a:t>
            </a:r>
            <a:r>
              <a:rPr sz="2400" dirty="0">
                <a:latin typeface="Times New Roman"/>
                <a:cs typeface="Times New Roman"/>
              </a:rPr>
              <a:t>in the previous chapter.  Many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,	technical,	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	currency	sy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bols</a:t>
            </a:r>
            <a:r>
              <a:rPr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5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e n</a:t>
            </a:r>
            <a:r>
              <a:rPr lang="en-US" sz="2400" spc="-15" dirty="0" smtClean="0">
                <a:latin typeface="Times New Roman"/>
                <a:cs typeface="Times New Roman"/>
              </a:rPr>
              <a:t>o</a:t>
            </a:r>
            <a:r>
              <a:rPr lang="en-US" sz="2400" dirty="0" smtClean="0">
                <a:latin typeface="Times New Roman"/>
                <a:cs typeface="Times New Roman"/>
              </a:rPr>
              <a:t>t </a:t>
            </a:r>
            <a:r>
              <a:rPr lang="en-US" sz="2400" dirty="0">
                <a:latin typeface="Times New Roman"/>
                <a:cs typeface="Times New Roman"/>
              </a:rPr>
              <a:t>present on a </a:t>
            </a:r>
            <a:r>
              <a:rPr lang="en-US" sz="2400" spc="-5" dirty="0">
                <a:latin typeface="Times New Roman"/>
                <a:cs typeface="Times New Roman"/>
              </a:rPr>
              <a:t>normal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keyboard.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600"/>
              </a:lnSpc>
              <a:spcBef>
                <a:spcPts val="385"/>
              </a:spcBef>
              <a:tabLst>
                <a:tab pos="904875" algn="l"/>
                <a:tab pos="2800985" algn="l"/>
                <a:tab pos="4158615" algn="l"/>
                <a:tab pos="4778375" algn="l"/>
                <a:tab pos="602424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462" y="2895600"/>
            <a:ext cx="825245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1460"/>
              </a:spcBef>
            </a:pPr>
            <a:r>
              <a:rPr sz="2400" dirty="0" smtClean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add </a:t>
            </a:r>
            <a:r>
              <a:rPr sz="2400" spc="-5" dirty="0">
                <a:latin typeface="Times New Roman"/>
                <a:cs typeface="Times New Roman"/>
              </a:rPr>
              <a:t>these symbols </a:t>
            </a:r>
            <a:r>
              <a:rPr sz="2400" dirty="0">
                <a:latin typeface="Times New Roman"/>
                <a:cs typeface="Times New Roman"/>
              </a:rPr>
              <a:t>to an </a:t>
            </a:r>
            <a:r>
              <a:rPr sz="2400" spc="-5" dirty="0">
                <a:latin typeface="Times New Roman"/>
                <a:cs typeface="Times New Roman"/>
              </a:rPr>
              <a:t>HTML </a:t>
            </a:r>
            <a:r>
              <a:rPr sz="2400" dirty="0">
                <a:latin typeface="Times New Roman"/>
                <a:cs typeface="Times New Roman"/>
              </a:rPr>
              <a:t>page, you 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HTML 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name.</a:t>
            </a:r>
            <a:endParaRPr sz="2400" dirty="0">
              <a:latin typeface="Times New Roman"/>
              <a:cs typeface="Times New Roman"/>
            </a:endParaRPr>
          </a:p>
          <a:p>
            <a:pPr marL="12700" marR="8890">
              <a:lnSpc>
                <a:spcPts val="2760"/>
              </a:lnSpc>
              <a:spcBef>
                <a:spcPts val="1405"/>
              </a:spcBef>
            </a:pPr>
            <a:r>
              <a:rPr sz="2400" dirty="0">
                <a:latin typeface="Times New Roman"/>
                <a:cs typeface="Times New Roman"/>
              </a:rPr>
              <a:t>If no entity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exists, you 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an entity </a:t>
            </a:r>
            <a:r>
              <a:rPr sz="2400" spc="-5" dirty="0">
                <a:latin typeface="Times New Roman"/>
                <a:cs typeface="Times New Roman"/>
              </a:rPr>
              <a:t>number;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decimal 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5" dirty="0">
                <a:latin typeface="Times New Roman"/>
                <a:cs typeface="Times New Roman"/>
              </a:rPr>
              <a:t>hexadecimal)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922" y="1484058"/>
            <a:ext cx="8374380" cy="124269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2795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display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&amp;euro;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display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&amp;#8364;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display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&amp;#x20AC;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2109" y="685800"/>
            <a:ext cx="3258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9271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HTML Symbol</a:t>
            </a:r>
            <a:r>
              <a:rPr lang="en-US" sz="2400" b="1" spc="-8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Entities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2133600" y="3080385"/>
            <a:ext cx="4940300" cy="332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695</Words>
  <Application>Microsoft Office PowerPoint</Application>
  <PresentationFormat>Custom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Entities, Symbols and Multimedia</vt:lpstr>
      <vt:lpstr>Objectives</vt:lpstr>
      <vt:lpstr>PowerPoint Presentation</vt:lpstr>
      <vt:lpstr>PowerPoint Presentation</vt:lpstr>
      <vt:lpstr>Some Other Useful HTML Character Entities</vt:lpstr>
      <vt:lpstr>PowerPoint Presentation</vt:lpstr>
      <vt:lpstr>Here are some examples:</vt:lpstr>
      <vt:lpstr>PowerPoint Presentation</vt:lpstr>
      <vt:lpstr>PowerPoint Presentation</vt:lpstr>
      <vt:lpstr>PowerPoint Presentation</vt:lpstr>
      <vt:lpstr>PowerPoint Presentation</vt:lpstr>
      <vt:lpstr>Some Other Entities Supported by HTML</vt:lpstr>
      <vt:lpstr>What is Multimedia?</vt:lpstr>
      <vt:lpstr>HTML5 Video </vt:lpstr>
      <vt:lpstr>HTML5 Audio </vt:lpstr>
      <vt:lpstr>HTML Plug-ins </vt:lpstr>
      <vt:lpstr>The &lt;embed&gt; Element </vt:lpstr>
      <vt:lpstr>HTML YouTube Videos</vt:lpstr>
      <vt:lpstr>YouTube Video Id </vt:lpstr>
      <vt:lpstr>Playing a YouTube Video in HTML</vt:lpstr>
      <vt:lpstr>YouTube Parameters </vt:lpstr>
      <vt:lpstr>YouTube Parameters </vt:lpstr>
      <vt:lpstr>YouTube &lt;object&gt; Embeds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48</cp:revision>
  <dcterms:created xsi:type="dcterms:W3CDTF">2016-03-11T03:58:38Z</dcterms:created>
  <dcterms:modified xsi:type="dcterms:W3CDTF">2016-03-21T08:58:15Z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2016-03-11T00:00:00Z</vt:filetime>
  </property>
</Properties>
</file>