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5"/>
  </p:notesMasterIdLst>
  <p:sldIdLst>
    <p:sldId id="295" r:id="rId2"/>
    <p:sldId id="296" r:id="rId3"/>
    <p:sldId id="257" r:id="rId4"/>
    <p:sldId id="294" r:id="rId5"/>
    <p:sldId id="258" r:id="rId6"/>
    <p:sldId id="293" r:id="rId7"/>
    <p:sldId id="261" r:id="rId8"/>
    <p:sldId id="263" r:id="rId9"/>
    <p:sldId id="265" r:id="rId10"/>
    <p:sldId id="266" r:id="rId11"/>
    <p:sldId id="268" r:id="rId12"/>
    <p:sldId id="271" r:id="rId13"/>
    <p:sldId id="272" r:id="rId14"/>
    <p:sldId id="274" r:id="rId15"/>
    <p:sldId id="275" r:id="rId16"/>
    <p:sldId id="277" r:id="rId17"/>
    <p:sldId id="280" r:id="rId18"/>
    <p:sldId id="282" r:id="rId19"/>
    <p:sldId id="284" r:id="rId20"/>
    <p:sldId id="286" r:id="rId21"/>
    <p:sldId id="287" r:id="rId22"/>
    <p:sldId id="289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1" autoAdjust="0"/>
    <p:restoredTop sz="94660"/>
  </p:normalViewPr>
  <p:slideViewPr>
    <p:cSldViewPr>
      <p:cViewPr varScale="1">
        <p:scale>
          <a:sx n="65" d="100"/>
          <a:sy n="65" d="100"/>
        </p:scale>
        <p:origin x="-18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104F4-3430-4990-8C39-A6FAD8163A2E}" type="datetimeFigureOut">
              <a:rPr lang="en-US" smtClean="0"/>
              <a:t>21/03/2016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5A952-C9E2-4AD4-B11B-F9D3D1C0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7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8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52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6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38554"/>
          </a:xfrm>
        </p:spPr>
        <p:txBody>
          <a:bodyPr lIns="0" tIns="0" rIns="0" bIns="0"/>
          <a:lstStyle>
            <a:lvl1pPr>
              <a:defRPr sz="2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4622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4622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8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52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561678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52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7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9621" y="1363756"/>
            <a:ext cx="64647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496" y="-50962"/>
            <a:ext cx="9135469" cy="4618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78" tIns="50390" rIns="100778" bIns="5039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  <a:defRPr/>
            </a:pPr>
            <a:endParaRPr lang="en-US" sz="13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-4482" y="6424614"/>
            <a:ext cx="9139951" cy="4333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78" tIns="50390" rIns="100778" bIns="50390" anchor="b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>
              <a:lnSpc>
                <a:spcPct val="180000"/>
              </a:lnSpc>
              <a:defRPr/>
            </a:pPr>
            <a:endParaRPr lang="en-US" altLang="en-US" sz="1200" b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94" y="422870"/>
            <a:ext cx="1514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373691_312353575448031_910631048_n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t="1158" r="15118" b="14998"/>
          <a:stretch>
            <a:fillRect/>
          </a:stretch>
        </p:blipFill>
        <p:spPr bwMode="auto">
          <a:xfrm>
            <a:off x="0" y="26564"/>
            <a:ext cx="234950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0243">
        <a:defRPr>
          <a:latin typeface="+mn-lt"/>
          <a:ea typeface="+mn-ea"/>
          <a:cs typeface="+mn-cs"/>
        </a:defRPr>
      </a:lvl2pPr>
      <a:lvl3pPr marL="820487">
        <a:defRPr>
          <a:latin typeface="+mn-lt"/>
          <a:ea typeface="+mn-ea"/>
          <a:cs typeface="+mn-cs"/>
        </a:defRPr>
      </a:lvl3pPr>
      <a:lvl4pPr marL="1230730">
        <a:defRPr>
          <a:latin typeface="+mn-lt"/>
          <a:ea typeface="+mn-ea"/>
          <a:cs typeface="+mn-cs"/>
        </a:defRPr>
      </a:lvl4pPr>
      <a:lvl5pPr marL="1640973">
        <a:defRPr>
          <a:latin typeface="+mn-lt"/>
          <a:ea typeface="+mn-ea"/>
          <a:cs typeface="+mn-cs"/>
        </a:defRPr>
      </a:lvl5pPr>
      <a:lvl6pPr marL="2051216">
        <a:defRPr>
          <a:latin typeface="+mn-lt"/>
          <a:ea typeface="+mn-ea"/>
          <a:cs typeface="+mn-cs"/>
        </a:defRPr>
      </a:lvl6pPr>
      <a:lvl7pPr marL="2461461">
        <a:defRPr>
          <a:latin typeface="+mn-lt"/>
          <a:ea typeface="+mn-ea"/>
          <a:cs typeface="+mn-cs"/>
        </a:defRPr>
      </a:lvl7pPr>
      <a:lvl8pPr marL="2871703">
        <a:defRPr>
          <a:latin typeface="+mn-lt"/>
          <a:ea typeface="+mn-ea"/>
          <a:cs typeface="+mn-cs"/>
        </a:defRPr>
      </a:lvl8pPr>
      <a:lvl9pPr marL="328194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0243">
        <a:defRPr>
          <a:latin typeface="+mn-lt"/>
          <a:ea typeface="+mn-ea"/>
          <a:cs typeface="+mn-cs"/>
        </a:defRPr>
      </a:lvl2pPr>
      <a:lvl3pPr marL="820487">
        <a:defRPr>
          <a:latin typeface="+mn-lt"/>
          <a:ea typeface="+mn-ea"/>
          <a:cs typeface="+mn-cs"/>
        </a:defRPr>
      </a:lvl3pPr>
      <a:lvl4pPr marL="1230730">
        <a:defRPr>
          <a:latin typeface="+mn-lt"/>
          <a:ea typeface="+mn-ea"/>
          <a:cs typeface="+mn-cs"/>
        </a:defRPr>
      </a:lvl4pPr>
      <a:lvl5pPr marL="1640973">
        <a:defRPr>
          <a:latin typeface="+mn-lt"/>
          <a:ea typeface="+mn-ea"/>
          <a:cs typeface="+mn-cs"/>
        </a:defRPr>
      </a:lvl5pPr>
      <a:lvl6pPr marL="2051216">
        <a:defRPr>
          <a:latin typeface="+mn-lt"/>
          <a:ea typeface="+mn-ea"/>
          <a:cs typeface="+mn-cs"/>
        </a:defRPr>
      </a:lvl6pPr>
      <a:lvl7pPr marL="2461461">
        <a:defRPr>
          <a:latin typeface="+mn-lt"/>
          <a:ea typeface="+mn-ea"/>
          <a:cs typeface="+mn-cs"/>
        </a:defRPr>
      </a:lvl7pPr>
      <a:lvl8pPr marL="2871703">
        <a:defRPr>
          <a:latin typeface="+mn-lt"/>
          <a:ea typeface="+mn-ea"/>
          <a:cs typeface="+mn-cs"/>
        </a:defRPr>
      </a:lvl8pPr>
      <a:lvl9pPr marL="328194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7772400" cy="830997"/>
          </a:xfrm>
        </p:spPr>
        <p:txBody>
          <a:bodyPr/>
          <a:lstStyle/>
          <a:p>
            <a:pPr marL="11397" algn="ctr">
              <a:spcBef>
                <a:spcPts val="785"/>
              </a:spcBef>
            </a:pPr>
            <a:r>
              <a:rPr lang="en-US" sz="5400" dirty="0"/>
              <a:t>Introduction to</a:t>
            </a:r>
            <a:r>
              <a:rPr lang="en-US" sz="5400" spc="-99" dirty="0"/>
              <a:t> </a:t>
            </a:r>
            <a:r>
              <a:rPr lang="en-US" sz="5400" dirty="0" smtClean="0"/>
              <a:t>CSS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105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8583"/>
            <a:ext cx="100734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Ex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444942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&lt;head&gt;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marR="6614034" defTabSz="820487">
              <a:lnSpc>
                <a:spcPct val="110100"/>
              </a:lnSpc>
              <a:spcBef>
                <a:spcPts val="9"/>
              </a:spcBef>
            </a:pP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&lt;s</a:t>
            </a:r>
            <a:r>
              <a:rPr sz="2200" spc="4" dirty="0">
                <a:solidFill>
                  <a:srgbClr val="A42A2A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yle&gt;  body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</a:t>
            </a:r>
            <a:r>
              <a:rPr sz="2200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linen;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defTabSz="820487">
              <a:spcBef>
                <a:spcPts val="18"/>
              </a:spcBef>
            </a:pPr>
            <a:endParaRPr sz="2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6171" marR="5167357" indent="-1710" defTabSz="820487">
              <a:lnSpc>
                <a:spcPct val="110000"/>
              </a:lnSpc>
              <a:spcBef>
                <a:spcPts val="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maroon;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margin-left:</a:t>
            </a:r>
            <a:r>
              <a:rPr sz="2200" spc="-4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40px;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&lt;/style&gt;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&lt;/head&gt;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156" y="526918"/>
            <a:ext cx="27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Internal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Style</a:t>
            </a:r>
            <a:r>
              <a:rPr lang="en-US" sz="2400" b="1" spc="-9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Sheet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962400" y="1541151"/>
            <a:ext cx="4744027" cy="4353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1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502235" cy="328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Inline</a:t>
            </a:r>
            <a:r>
              <a:rPr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Styles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inline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style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may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used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apply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unique style for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single </a:t>
            </a:r>
            <a:r>
              <a:rPr sz="2200" spc="52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6837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 inline styles,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add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style attribute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the relevant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can contain any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CSS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property.</a:t>
            </a:r>
          </a:p>
          <a:p>
            <a:pPr marL="11396" marR="5129" defTabSz="820487">
              <a:lnSpc>
                <a:spcPts val="2477"/>
              </a:lnSpc>
              <a:spcBef>
                <a:spcPts val="124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below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shows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how to change the color 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 &lt;h1&gt;</a:t>
            </a:r>
            <a:r>
              <a:rPr sz="2200" spc="-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17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4318636"/>
            <a:ext cx="7613073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22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"color:blue;margin-left:30px;"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heading.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/h1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7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3"/>
            <a:ext cx="6778914" cy="176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538DD3"/>
                </a:solidFill>
                <a:latin typeface="Times New Roman"/>
                <a:cs typeface="Times New Roman"/>
              </a:rPr>
              <a:t>CSS </a:t>
            </a:r>
            <a:r>
              <a:rPr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Syntax and</a:t>
            </a:r>
            <a:r>
              <a:rPr sz="2400" b="1" spc="-13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Selectors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  <a:tabLst>
                <a:tab pos="831883" algn="l"/>
              </a:tabLst>
            </a:pPr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CSS</a:t>
            </a:r>
            <a:r>
              <a:rPr sz="2400" b="1" spc="-72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Syntax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49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 CSS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rule-set consists of a selector and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declaration</a:t>
            </a:r>
            <a:r>
              <a:rPr sz="22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block: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8" y="3588461"/>
            <a:ext cx="7506855" cy="1954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selector points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HTML 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you want to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style.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9117" defTabSz="820487">
              <a:lnSpc>
                <a:spcPts val="2477"/>
              </a:lnSpc>
              <a:spcBef>
                <a:spcPts val="131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declaration block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contains one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more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declarations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separated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semicolons.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261"/>
              </a:spcBef>
              <a:tabLst>
                <a:tab pos="713937" algn="l"/>
                <a:tab pos="2085973" algn="l"/>
                <a:tab pos="3152037" algn="l"/>
                <a:tab pos="3429520" algn="l"/>
                <a:tab pos="4071665" algn="l"/>
                <a:tab pos="5155392" algn="l"/>
                <a:tab pos="5901806" algn="l"/>
                <a:tab pos="6452215" algn="l"/>
                <a:tab pos="6735967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Each	dec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arat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	inclu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n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and	a	va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ue,  separated by a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colon.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9523" y="2455433"/>
            <a:ext cx="4755804" cy="996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6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1008755"/>
            <a:ext cx="7507432" cy="1928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11396" defTabSz="820487">
              <a:lnSpc>
                <a:spcPts val="2477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 CSS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declaration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always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ends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semicolon,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declaration  blocks are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surrounded by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curly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braces.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255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following 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all &lt;p&gt;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 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center-aligned,  with a red text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8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3030183"/>
            <a:ext cx="7613073" cy="145116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center;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3083" y="547090"/>
            <a:ext cx="1732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spcBef>
                <a:spcPts val="1153"/>
              </a:spcBef>
              <a:tabLst>
                <a:tab pos="831883" algn="l"/>
              </a:tabLst>
            </a:pP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CSS</a:t>
            </a:r>
            <a:r>
              <a:rPr lang="en-US" sz="2400" b="1" spc="-72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Syntax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576784" y="2286000"/>
            <a:ext cx="4750377" cy="400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3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502235" cy="3570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CSS</a:t>
            </a:r>
            <a:r>
              <a:rPr sz="2400" b="1" spc="-81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Selectors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698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selectors are used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"find"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(or select)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elements based  on their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name,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id,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class,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attribute, and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more.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22"/>
              </a:spcBef>
            </a:pPr>
            <a:r>
              <a:rPr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element</a:t>
            </a:r>
            <a:r>
              <a:rPr sz="2400" b="1" i="1" spc="-67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Selector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4600"/>
              </a:lnSpc>
              <a:spcBef>
                <a:spcPts val="332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selector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selects elements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based on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name.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You can select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 &lt;p&gt; elements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 a page like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case,</a:t>
            </a:r>
            <a:r>
              <a:rPr sz="2200" spc="24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&lt;p&gt;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 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center-aligned,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a red text</a:t>
            </a:r>
            <a:r>
              <a:rPr sz="22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color):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8583"/>
            <a:ext cx="100734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Ex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0"/>
            <a:ext cx="7613073" cy="144244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5228892" defTabSz="820487">
              <a:lnSpc>
                <a:spcPct val="110100"/>
              </a:lnSpc>
              <a:spcBef>
                <a:spcPts val="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center;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156" y="515434"/>
            <a:ext cx="2846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spcBef>
                <a:spcPts val="1122"/>
              </a:spcBef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element</a:t>
            </a:r>
            <a:r>
              <a:rPr lang="en-US" sz="2400" b="1" i="1" spc="-67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Selector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3941387" y="1752600"/>
            <a:ext cx="4437842" cy="359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506277" cy="360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id</a:t>
            </a:r>
            <a:r>
              <a:rPr sz="2400" b="1" i="1" spc="-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Selector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id selector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id attribute of an HTML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select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specific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7977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id 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 element should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unique within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page,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 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id  selector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 to select one unique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element!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9686" defTabSz="820487">
              <a:lnSpc>
                <a:spcPts val="2477"/>
              </a:lnSpc>
              <a:spcBef>
                <a:spcPts val="124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select 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a specific id, write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hash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(#) character,  followed by the id of the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9686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style rule below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applied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the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 id="para1":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457200" y="4648759"/>
            <a:ext cx="7613073" cy="144244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#para1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marR="5228892" defTabSz="820487">
              <a:lnSpc>
                <a:spcPct val="110100"/>
              </a:lnSpc>
              <a:spcBef>
                <a:spcPts val="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center;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pic>
        <p:nvPicPr>
          <p:cNvPr id="1026" name="Picture 2" descr="C:\Users\server\AppData\Roaming\PixelMetrics\CaptureWiz\LastCaptures\2016-03-21_04-40-42-7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648759"/>
            <a:ext cx="4724400" cy="144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1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501659" cy="2982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class</a:t>
            </a:r>
            <a:r>
              <a:rPr sz="2400" b="1" i="1" spc="-36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Selector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485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class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selector selects elements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specific class</a:t>
            </a:r>
            <a:r>
              <a:rPr sz="2200" spc="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698" defTabSz="820487">
              <a:lnSpc>
                <a:spcPts val="2477"/>
              </a:lnSpc>
              <a:spcBef>
                <a:spcPts val="1324"/>
              </a:spcBef>
              <a:tabLst>
                <a:tab pos="493431" algn="l"/>
                <a:tab pos="1295686" algn="l"/>
                <a:tab pos="2446076" algn="l"/>
                <a:tab pos="3112720" algn="l"/>
                <a:tab pos="3413566" algn="l"/>
                <a:tab pos="4441453" algn="l"/>
                <a:tab pos="5220346" algn="l"/>
                <a:tab pos="5962203" algn="l"/>
                <a:tab pos="6262476" algn="l"/>
                <a:tab pos="7140513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ect	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ith	a	spec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fic	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ass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,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wri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a	period	(.)  character,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followed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name 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class.</a:t>
            </a:r>
          </a:p>
          <a:p>
            <a:pPr marL="11396" marR="4559" defTabSz="820487">
              <a:lnSpc>
                <a:spcPts val="2477"/>
              </a:lnSpc>
              <a:spcBef>
                <a:spcPts val="124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the example below,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 HTML elements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class="center" will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red and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center-aligned: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9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4009352"/>
            <a:ext cx="7613073" cy="144244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.center</a:t>
            </a:r>
            <a:r>
              <a:rPr sz="22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5228892" defTabSz="820487">
              <a:lnSpc>
                <a:spcPct val="110000"/>
              </a:lnSpc>
              <a:spcBef>
                <a:spcPts val="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center;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83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3780506" y="3352800"/>
            <a:ext cx="4491182" cy="315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1008754"/>
            <a:ext cx="7501082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the example below, only &lt;p&gt;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class="center" will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center-aligned: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95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2254287"/>
            <a:ext cx="7613073" cy="144244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p.center</a:t>
            </a:r>
            <a:r>
              <a:rPr sz="22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5228892" defTabSz="820487">
              <a:lnSpc>
                <a:spcPct val="110400"/>
              </a:lnSpc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center;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156" y="547089"/>
            <a:ext cx="2474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class</a:t>
            </a:r>
            <a:r>
              <a:rPr lang="en-US" sz="2400" b="1" i="1" spc="-3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Selector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505200" y="1960329"/>
            <a:ext cx="4311650" cy="4330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87238"/>
            <a:ext cx="7501082" cy="1626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elements can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also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refer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more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than one</a:t>
            </a:r>
            <a:r>
              <a:rPr sz="22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class.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324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below,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&lt;p&gt;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wil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styled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according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class="center"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to</a:t>
            </a:r>
            <a:r>
              <a:rPr sz="22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class="large":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8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2720901"/>
            <a:ext cx="7613073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22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class=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"center large"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This paragraph refers to two</a:t>
            </a:r>
            <a:r>
              <a:rPr sz="2200" spc="-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classes.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0011" y="500234"/>
            <a:ext cx="2474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class</a:t>
            </a:r>
            <a:r>
              <a:rPr lang="en-US" sz="2400" b="1" i="1" spc="-3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Selector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981752" y="3046418"/>
            <a:ext cx="4604789" cy="3417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7504545" cy="615553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7315200" cy="350864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342860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CSS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60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to use CSS?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CSS to HTML Page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 Syntax and Selectors</a:t>
            </a:r>
          </a:p>
          <a:p>
            <a:pPr marL="342860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60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7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28" y="1010995"/>
            <a:ext cx="75045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/>
            <a:r>
              <a:rPr sz="2400" i="1" spc="-4" dirty="0" smtClean="0"/>
              <a:t>Grouping</a:t>
            </a:r>
            <a:r>
              <a:rPr sz="2400" i="1" spc="-18" dirty="0" smtClean="0"/>
              <a:t> </a:t>
            </a:r>
            <a:r>
              <a:rPr sz="2400" i="1" spc="-4" dirty="0"/>
              <a:t>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7" y="1499572"/>
            <a:ext cx="755950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you have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same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definitions,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like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156" y="1990388"/>
            <a:ext cx="7613073" cy="358588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095"/>
              </a:lnSpc>
            </a:pP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1159" marR="5597542" defTabSz="820487">
              <a:lnSpc>
                <a:spcPct val="110000"/>
              </a:lnSpc>
              <a:spcBef>
                <a:spcPts val="9"/>
              </a:spcBef>
            </a:pP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text-align: 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center; 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pc="-5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15"/>
              </a:spcBef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24"/>
              </a:spcBef>
            </a:pP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h2</a:t>
            </a:r>
            <a:r>
              <a:rPr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1159" marR="5597542" defTabSz="820487">
              <a:lnSpc>
                <a:spcPts val="2378"/>
              </a:lnSpc>
              <a:spcBef>
                <a:spcPts val="108"/>
              </a:spcBef>
            </a:pP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text-align: 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center; 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pc="-5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99"/>
              </a:spcBef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15"/>
              </a:spcBef>
            </a:pP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1159" marR="5597542" defTabSz="820487">
              <a:lnSpc>
                <a:spcPct val="110100"/>
              </a:lnSpc>
              <a:spcBef>
                <a:spcPts val="9"/>
              </a:spcBef>
            </a:pP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text-align: 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center; 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pc="-5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33"/>
              </a:spcBef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66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843302"/>
            <a:ext cx="7559500" cy="226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786300" defTabSz="820487">
              <a:lnSpc>
                <a:spcPct val="1446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better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group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selectors,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minimize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code.  To group selectors, separate each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selector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a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comma.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315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the example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below we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have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grouped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selectors from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code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above:</a:t>
            </a:r>
          </a:p>
          <a:p>
            <a:pPr marL="11396" defTabSz="820487">
              <a:spcBef>
                <a:spcPts val="1095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5" y="3505200"/>
            <a:ext cx="7613073" cy="144244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h1, h2, 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5228892" defTabSz="820487">
              <a:lnSpc>
                <a:spcPct val="110000"/>
              </a:lnSpc>
              <a:spcBef>
                <a:spcPts val="13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center;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156" y="612469"/>
            <a:ext cx="262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spc="-4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Grouping</a:t>
            </a:r>
            <a:r>
              <a:rPr lang="en-US" sz="2400" b="1" i="1" spc="-18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spc="-4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Selectors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216770" y="2362200"/>
            <a:ext cx="4205201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3"/>
            <a:ext cx="7501082" cy="251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CSS</a:t>
            </a:r>
            <a:r>
              <a:rPr sz="2400" b="1" spc="-81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Comments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Comments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 used to explain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code, and may help when you  edit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source code at a later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date.</a:t>
            </a:r>
          </a:p>
          <a:p>
            <a:pPr marL="11396" defTabSz="820487">
              <a:spcBef>
                <a:spcPts val="108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Comments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 ignored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by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browsers.</a:t>
            </a:r>
          </a:p>
          <a:p>
            <a:pPr marL="11396" marR="4559" defTabSz="820487">
              <a:lnSpc>
                <a:spcPts val="2477"/>
              </a:lnSpc>
              <a:spcBef>
                <a:spcPts val="1310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 CSS comment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starts with /* and ends with */.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Comments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can  also span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multiple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lines: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763731" y="3657600"/>
            <a:ext cx="7613073" cy="273408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091"/>
              </a:lnSpc>
            </a:pP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91159" defTabSz="820487">
              <a:spcBef>
                <a:spcPts val="224"/>
              </a:spcBef>
            </a:pP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pc="-5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1159" marR="4047164" defTabSz="820487">
              <a:lnSpc>
                <a:spcPts val="2378"/>
              </a:lnSpc>
              <a:spcBef>
                <a:spcPts val="108"/>
              </a:spcBef>
            </a:pPr>
            <a:r>
              <a:rPr spc="-9" dirty="0">
                <a:solidFill>
                  <a:srgbClr val="008000"/>
                </a:solidFill>
                <a:latin typeface="Times New Roman"/>
                <a:cs typeface="Times New Roman"/>
              </a:rPr>
              <a:t>/* </a:t>
            </a:r>
            <a:r>
              <a:rPr spc="-4" dirty="0">
                <a:solidFill>
                  <a:srgbClr val="008000"/>
                </a:solidFill>
                <a:latin typeface="Times New Roman"/>
                <a:cs typeface="Times New Roman"/>
              </a:rPr>
              <a:t>This </a:t>
            </a:r>
            <a:r>
              <a:rPr dirty="0">
                <a:solidFill>
                  <a:srgbClr val="008000"/>
                </a:solidFill>
                <a:latin typeface="Times New Roman"/>
                <a:cs typeface="Times New Roman"/>
              </a:rPr>
              <a:t>is a </a:t>
            </a:r>
            <a:r>
              <a:rPr spc="-4" dirty="0">
                <a:solidFill>
                  <a:srgbClr val="008000"/>
                </a:solidFill>
                <a:latin typeface="Times New Roman"/>
                <a:cs typeface="Times New Roman"/>
              </a:rPr>
              <a:t>single-line comment </a:t>
            </a:r>
            <a:r>
              <a:rPr dirty="0">
                <a:solidFill>
                  <a:srgbClr val="008000"/>
                </a:solidFill>
                <a:latin typeface="Times New Roman"/>
                <a:cs typeface="Times New Roman"/>
              </a:rPr>
              <a:t>*/ 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pc="-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center;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99"/>
              </a:spcBef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defTabSz="820487">
              <a:spcBef>
                <a:spcPts val="13"/>
              </a:spcBef>
            </a:pP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dirty="0">
                <a:solidFill>
                  <a:srgbClr val="008000"/>
                </a:solidFill>
                <a:latin typeface="Times New Roman"/>
                <a:cs typeface="Times New Roman"/>
              </a:rPr>
              <a:t>/* </a:t>
            </a:r>
            <a:r>
              <a:rPr spc="-4" dirty="0">
                <a:solidFill>
                  <a:srgbClr val="008000"/>
                </a:solidFill>
                <a:latin typeface="Times New Roman"/>
                <a:cs typeface="Times New Roman"/>
              </a:rPr>
              <a:t>This</a:t>
            </a:r>
            <a:r>
              <a:rPr spc="-72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8000"/>
                </a:solidFill>
                <a:latin typeface="Times New Roman"/>
                <a:cs typeface="Times New Roman"/>
              </a:rPr>
              <a:t>is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marR="6356491" defTabSz="820487">
              <a:lnSpc>
                <a:spcPts val="2378"/>
              </a:lnSpc>
              <a:spcBef>
                <a:spcPts val="108"/>
              </a:spcBef>
            </a:pPr>
            <a:r>
              <a:rPr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pc="-4" dirty="0">
                <a:solidFill>
                  <a:srgbClr val="008000"/>
                </a:solidFill>
                <a:latin typeface="Times New Roman"/>
                <a:cs typeface="Times New Roman"/>
              </a:rPr>
              <a:t>multi-line  comment</a:t>
            </a:r>
            <a:r>
              <a:rPr spc="-63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8000"/>
                </a:solidFill>
                <a:latin typeface="Times New Roman"/>
                <a:cs typeface="Times New Roman"/>
              </a:rPr>
              <a:t>*/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29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2"/>
            <a:ext cx="7506855" cy="489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2" algn="just" defTabSz="820487">
              <a:buClr>
                <a:srgbClr val="4F81BC"/>
              </a:buClr>
              <a:tabLst>
                <a:tab pos="832452" algn="l"/>
              </a:tabLst>
            </a:pPr>
            <a:r>
              <a:rPr sz="2400" b="1" spc="-4" smtClean="0">
                <a:solidFill>
                  <a:srgbClr val="4F81BC"/>
                </a:solidFill>
                <a:latin typeface="Times New Roman"/>
                <a:cs typeface="Times New Roman"/>
              </a:rPr>
              <a:t>Cascading</a:t>
            </a:r>
            <a:r>
              <a:rPr sz="2400" b="1" spc="-49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Order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9686" algn="just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What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style will be used when there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more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than one 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specified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element?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algn="just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Generally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speaking we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say that all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styles will 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"cascade"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into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new "virtual" style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sheet by the following rules, where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number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highest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priority:</a:t>
            </a:r>
          </a:p>
          <a:p>
            <a:pPr marL="216517" lvl="3" defTabSz="820487">
              <a:lnSpc>
                <a:spcPts val="2531"/>
              </a:lnSpc>
              <a:spcBef>
                <a:spcPts val="1077"/>
              </a:spcBef>
              <a:buFontTx/>
              <a:buAutoNum type="arabicPeriod"/>
              <a:tabLst>
                <a:tab pos="422779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Inline style (inside 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element)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6517" marR="1074040" lvl="3" defTabSz="820487">
              <a:lnSpc>
                <a:spcPts val="2477"/>
              </a:lnSpc>
              <a:spcBef>
                <a:spcPts val="117"/>
              </a:spcBef>
              <a:buFontTx/>
              <a:buAutoNum type="arabicPeriod"/>
              <a:tabLst>
                <a:tab pos="422779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External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internal style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sheets (in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head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section)  3.Browser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default</a:t>
            </a:r>
          </a:p>
          <a:p>
            <a:pPr marL="11396" marR="5698" algn="just" defTabSz="820487">
              <a:lnSpc>
                <a:spcPct val="95900"/>
              </a:lnSpc>
              <a:spcBef>
                <a:spcPts val="1194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 inline 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(inside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specific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element)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highest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priority, which means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that 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override a 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defined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inside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&lt;head&gt;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tag, or in 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external style sheet,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default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3"/>
            <a:ext cx="7503391" cy="2767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613" lvl="1" indent="-963613" defTabSz="820487">
              <a:spcBef>
                <a:spcPts val="785"/>
              </a:spcBef>
              <a:buClr>
                <a:srgbClr val="538DD3"/>
              </a:buClr>
              <a:tabLst>
                <a:tab pos="1375454" algn="l"/>
              </a:tabLst>
            </a:pPr>
            <a:r>
              <a:rPr sz="2400" b="1" dirty="0" smtClean="0">
                <a:solidFill>
                  <a:srgbClr val="538DD3"/>
                </a:solidFill>
                <a:latin typeface="Times New Roman"/>
                <a:cs typeface="Times New Roman"/>
              </a:rPr>
              <a:t>What </a:t>
            </a:r>
            <a:r>
              <a:rPr sz="2400" b="1" dirty="0" smtClean="0">
                <a:solidFill>
                  <a:srgbClr val="538DD3"/>
                </a:solidFill>
                <a:latin typeface="Times New Roman"/>
                <a:cs typeface="Times New Roman"/>
              </a:rPr>
              <a:t>is</a:t>
            </a:r>
            <a:r>
              <a:rPr sz="2400" b="1" spc="-81" dirty="0" smtClean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 smtClean="0">
                <a:solidFill>
                  <a:srgbClr val="538DD3"/>
                </a:solidFill>
                <a:latin typeface="Times New Roman"/>
                <a:cs typeface="Times New Roman"/>
              </a:rPr>
              <a:t>CSS?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74885" lvl="2" indent="-205122" defTabSz="820487">
              <a:lnSpc>
                <a:spcPts val="2525"/>
              </a:lnSpc>
              <a:spcBef>
                <a:spcPts val="1499"/>
              </a:spcBef>
              <a:buSzPct val="41666"/>
              <a:buFont typeface="Symbol"/>
              <a:buChar char=""/>
              <a:tabLst>
                <a:tab pos="1374885" algn="l"/>
                <a:tab pos="1375454" algn="l"/>
              </a:tabLst>
            </a:pP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stands for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ascading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tyle</a:t>
            </a:r>
            <a:r>
              <a:rPr sz="2400" spc="-63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heets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marR="5129" indent="-205122" defTabSz="820487">
              <a:lnSpc>
                <a:spcPts val="2495"/>
              </a:lnSpc>
              <a:spcBef>
                <a:spcPts val="99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CSS describes 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how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elements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are to 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displayed 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on 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screen, 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paper,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or in 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other</a:t>
            </a:r>
            <a:r>
              <a:rPr sz="2400" b="1" spc="-4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media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332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saves</a:t>
            </a:r>
            <a:r>
              <a:rPr sz="2400" b="1" spc="17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b="1" spc="16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lot</a:t>
            </a:r>
            <a:r>
              <a:rPr sz="2400" b="1" spc="17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400" b="1" spc="17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work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sz="2400" spc="16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sz="2400" spc="16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can</a:t>
            </a:r>
            <a:r>
              <a:rPr sz="2400" spc="17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control</a:t>
            </a:r>
            <a:r>
              <a:rPr sz="2400" spc="162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400" spc="162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layout</a:t>
            </a:r>
            <a:r>
              <a:rPr sz="2400" spc="17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400" spc="162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multiple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defTabSz="820487">
              <a:lnSpc>
                <a:spcPts val="2477"/>
              </a:lnSpc>
            </a:pP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web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pages all at</a:t>
            </a:r>
            <a:r>
              <a:rPr sz="2400" spc="-7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once</a:t>
            </a:r>
          </a:p>
          <a:p>
            <a:pPr marL="421639" indent="-20512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External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stylesheets are stored in </a:t>
            </a:r>
            <a:r>
              <a:rPr sz="2400" b="1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CSS</a:t>
            </a:r>
            <a:r>
              <a:rPr sz="2400" b="1" spc="-2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files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0" y="2971800"/>
            <a:ext cx="862445" cy="1111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2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3"/>
            <a:ext cx="7503391" cy="163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algn="just" defTabSz="820487">
              <a:spcBef>
                <a:spcPts val="1185"/>
              </a:spcBef>
            </a:pPr>
            <a:r>
              <a:rPr sz="2400" b="1" dirty="0" smtClean="0">
                <a:solidFill>
                  <a:srgbClr val="538DD3"/>
                </a:solidFill>
                <a:latin typeface="Times New Roman"/>
                <a:cs typeface="Times New Roman"/>
              </a:rPr>
              <a:t>Why </a:t>
            </a:r>
            <a:r>
              <a:rPr sz="2400" b="1" spc="-4" dirty="0" smtClean="0">
                <a:solidFill>
                  <a:srgbClr val="538DD3"/>
                </a:solidFill>
                <a:latin typeface="Times New Roman"/>
                <a:cs typeface="Times New Roman"/>
              </a:rPr>
              <a:t>Use</a:t>
            </a:r>
            <a:r>
              <a:rPr sz="2400" b="1" spc="-85" dirty="0" smtClean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srgbClr val="538DD3"/>
                </a:solidFill>
                <a:latin typeface="Times New Roman"/>
                <a:cs typeface="Times New Roman"/>
              </a:rPr>
              <a:t>CSS?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129" algn="just" defTabSz="820487">
              <a:lnSpc>
                <a:spcPct val="95900"/>
              </a:lnSpc>
              <a:spcBef>
                <a:spcPts val="1593"/>
              </a:spcBef>
            </a:pP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CSS is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used 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define styles for your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web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pages,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including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  design,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layout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variations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display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different devices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and  screen</a:t>
            </a:r>
            <a:r>
              <a:rPr sz="2400" spc="-8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sizes.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91895" y="4800600"/>
            <a:ext cx="862445" cy="1111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727" y="2661356"/>
            <a:ext cx="7072168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96" lvl="1" defTabSz="820487">
              <a:tabLst>
                <a:tab pos="422208" algn="l"/>
              </a:tabLst>
            </a:pPr>
            <a:r>
              <a:rPr lang="en-US" sz="2400" b="1" spc="-4" dirty="0" smtClean="0">
                <a:solidFill>
                  <a:srgbClr val="538DD3"/>
                </a:solidFill>
                <a:latin typeface="Times New Roman"/>
                <a:cs typeface="Times New Roman"/>
              </a:rPr>
              <a:t>CSS </a:t>
            </a:r>
            <a:r>
              <a:rPr lang="en-US"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Saves </a:t>
            </a:r>
            <a:r>
              <a:rPr lang="en-US"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a Lot of</a:t>
            </a:r>
            <a:r>
              <a:rPr lang="en-US" sz="2400" b="1" spc="-40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Work!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485"/>
              </a:spcBef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The style definitions </a:t>
            </a:r>
            <a:r>
              <a:rPr lang="en-US"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are normally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saved in </a:t>
            </a:r>
            <a:r>
              <a:rPr lang="en-US"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external .</a:t>
            </a:r>
            <a:r>
              <a:rPr lang="en-US" sz="2400" spc="-4" dirty="0" err="1">
                <a:solidFill>
                  <a:prstClr val="black"/>
                </a:solidFill>
                <a:latin typeface="Times New Roman"/>
                <a:cs typeface="Times New Roman"/>
              </a:rPr>
              <a:t>css</a:t>
            </a:r>
            <a:r>
              <a:rPr lang="en-US" sz="24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files.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324"/>
              </a:spcBef>
              <a:tabLst>
                <a:tab pos="676332" algn="l"/>
                <a:tab pos="1055237" algn="l"/>
                <a:tab pos="2055775" algn="l"/>
                <a:tab pos="3254596" algn="l"/>
                <a:tab pos="3806146" algn="l"/>
                <a:tab pos="4335474" algn="l"/>
                <a:tab pos="4834034" algn="l"/>
                <a:tab pos="5728023" algn="l"/>
                <a:tab pos="6182139" algn="l"/>
                <a:tab pos="6787247" algn="l"/>
                <a:tab pos="7134815" algn="l"/>
              </a:tabLst>
            </a:pPr>
            <a:r>
              <a:rPr lang="en-US" sz="2400" spc="-22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en-US"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	an	external	</a:t>
            </a:r>
            <a:r>
              <a:rPr lang="en-US"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style</a:t>
            </a:r>
            <a:r>
              <a:rPr lang="en-US" sz="24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heet	f</a:t>
            </a:r>
            <a:r>
              <a:rPr lang="en-US" sz="2400" spc="-13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lang="en-US"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	</a:t>
            </a:r>
            <a:r>
              <a:rPr lang="en-US" sz="2400" spc="-13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ou	can	change	the	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lo</a:t>
            </a:r>
            <a:r>
              <a:rPr lang="en-US" sz="2400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k of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	an  entire </a:t>
            </a:r>
            <a:r>
              <a:rPr lang="en-US"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website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by changing </a:t>
            </a:r>
            <a:r>
              <a:rPr lang="en-US"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just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one</a:t>
            </a:r>
            <a:r>
              <a:rPr lang="en-US" sz="24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file!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719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3"/>
            <a:ext cx="7500505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538DD3"/>
                </a:solidFill>
                <a:latin typeface="Times New Roman"/>
                <a:cs typeface="Times New Roman"/>
              </a:rPr>
              <a:t>CSS Solved </a:t>
            </a:r>
            <a:r>
              <a:rPr sz="2400" b="1" dirty="0" smtClean="0">
                <a:solidFill>
                  <a:srgbClr val="538DD3"/>
                </a:solidFill>
                <a:latin typeface="Times New Roman"/>
                <a:cs typeface="Times New Roman"/>
              </a:rPr>
              <a:t>a Big</a:t>
            </a:r>
            <a:r>
              <a:rPr sz="2400" b="1" spc="-45" dirty="0" smtClean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srgbClr val="538DD3"/>
                </a:solidFill>
                <a:latin typeface="Times New Roman"/>
                <a:cs typeface="Times New Roman"/>
              </a:rPr>
              <a:t>Problem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HTML was NEVER 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intended to 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contain 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tags for 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formatting 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web  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page!</a:t>
            </a:r>
          </a:p>
          <a:p>
            <a:pPr marL="11396" defTabSz="820487">
              <a:spcBef>
                <a:spcPts val="1089"/>
              </a:spcBef>
            </a:pP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created to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describe the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content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web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page,</a:t>
            </a:r>
            <a:r>
              <a:rPr sz="2200" spc="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like: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2765277"/>
            <a:ext cx="7613073" cy="81304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&lt;h1&gt;This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heading&lt;/h1&gt;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162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&lt;p&gt;This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paragraph.&lt;/p&gt;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3721372"/>
            <a:ext cx="7502814" cy="307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 defTabSz="820487">
              <a:lnSpc>
                <a:spcPct val="95900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When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tags like &lt;font&gt;, and color attributes were added to the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3.2 specification, 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started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nightmare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web developers.  Development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large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websites, where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fonts and 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information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were added to every single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page, became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long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expensive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process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lang="en-US" sz="22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To solve </a:t>
            </a:r>
            <a:r>
              <a:rPr lang="en-US"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problem,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lang="en-US"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World </a:t>
            </a:r>
            <a:r>
              <a:rPr lang="en-US"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Wide </a:t>
            </a:r>
            <a:r>
              <a:rPr lang="en-US"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Web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Consortium </a:t>
            </a:r>
            <a:r>
              <a:rPr lang="en-US"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(W3C)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created</a:t>
            </a:r>
            <a:r>
              <a:rPr lang="en-US"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CSS.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86"/>
              </a:spcBef>
            </a:pPr>
            <a:r>
              <a:rPr lang="en-US"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removed the style </a:t>
            </a:r>
            <a:r>
              <a:rPr lang="en-US"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formatting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from the HTML</a:t>
            </a:r>
            <a:r>
              <a:rPr lang="en-US"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page!</a:t>
            </a:r>
          </a:p>
          <a:p>
            <a:pPr marL="11396" marR="4559" algn="just" defTabSz="820487">
              <a:lnSpc>
                <a:spcPct val="95900"/>
              </a:lnSpc>
            </a:pP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3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2"/>
            <a:ext cx="7502235" cy="2841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1" defTabSz="820487">
              <a:spcBef>
                <a:spcPts val="1108"/>
              </a:spcBef>
              <a:buClr>
                <a:srgbClr val="538DD3"/>
              </a:buClr>
              <a:tabLst>
                <a:tab pos="422208" algn="l"/>
              </a:tabLst>
            </a:pPr>
            <a:r>
              <a:rPr lang="en-US" sz="2400" b="1" spc="-4" dirty="0" smtClean="0">
                <a:solidFill>
                  <a:srgbClr val="538DD3"/>
                </a:solidFill>
                <a:latin typeface="Times New Roman"/>
                <a:cs typeface="Times New Roman"/>
              </a:rPr>
              <a:t>1.5 </a:t>
            </a:r>
            <a:r>
              <a:rPr sz="2400" b="1" spc="-4" dirty="0" smtClean="0">
                <a:solidFill>
                  <a:srgbClr val="538DD3"/>
                </a:solidFill>
                <a:latin typeface="Times New Roman"/>
                <a:cs typeface="Times New Roman"/>
              </a:rPr>
              <a:t>Embedded </a:t>
            </a:r>
            <a:r>
              <a:rPr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CSS </a:t>
            </a:r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to HTML</a:t>
            </a:r>
            <a:r>
              <a:rPr sz="2400" b="1" spc="-36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Page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6837" defTabSz="820487">
              <a:lnSpc>
                <a:spcPts val="2477"/>
              </a:lnSpc>
              <a:spcBef>
                <a:spcPts val="1669"/>
              </a:spcBef>
              <a:tabLst>
                <a:tab pos="797125" algn="l"/>
                <a:tab pos="1052388" algn="l"/>
                <a:tab pos="2067170" algn="l"/>
                <a:tab pos="2776549" algn="l"/>
                <a:tab pos="3031812" algn="l"/>
                <a:tab pos="3680795" algn="l"/>
                <a:tab pos="4443164" algn="l"/>
                <a:tab pos="4729764" algn="l"/>
                <a:tab pos="5286441" algn="l"/>
                <a:tab pos="6148521" algn="l"/>
                <a:tab pos="6615173" algn="l"/>
              </a:tabLst>
            </a:pP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hen	a	b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owser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reads	a	</a:t>
            </a:r>
            <a:r>
              <a:rPr sz="24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ty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-13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ee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,	it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400" spc="-18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ll	fo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at	the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 document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according 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the information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style</a:t>
            </a:r>
            <a:r>
              <a:rPr sz="24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sheet.</a:t>
            </a:r>
          </a:p>
          <a:p>
            <a:pPr marL="11396" defTabSz="820487">
              <a:spcBef>
                <a:spcPts val="1077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There are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three ways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 inserting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style</a:t>
            </a:r>
            <a:r>
              <a:rPr sz="24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sheet:</a:t>
            </a:r>
          </a:p>
          <a:p>
            <a:pPr marL="421639" lvl="2" indent="-205122" defTabSz="820487">
              <a:lnSpc>
                <a:spcPts val="2531"/>
              </a:lnSpc>
              <a:spcBef>
                <a:spcPts val="1149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External style</a:t>
            </a:r>
            <a:r>
              <a:rPr sz="24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sheet</a:t>
            </a:r>
          </a:p>
          <a:p>
            <a:pPr marL="421639" lvl="2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Internal style</a:t>
            </a:r>
            <a:r>
              <a:rPr sz="24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sheet</a:t>
            </a:r>
          </a:p>
          <a:p>
            <a:pPr marL="421639" lvl="2" indent="-20512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Inline</a:t>
            </a:r>
            <a:r>
              <a:rPr sz="24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9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2"/>
            <a:ext cx="7501659" cy="2836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External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Style</a:t>
            </a:r>
            <a:r>
              <a:rPr sz="2400" b="1" spc="-49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Sheet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 external 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sheet,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you can change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look of an entire  website by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changing just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one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file!</a:t>
            </a:r>
          </a:p>
          <a:p>
            <a:pPr marL="11396" marR="4559" defTabSz="820487">
              <a:lnSpc>
                <a:spcPts val="2477"/>
              </a:lnSpc>
              <a:spcBef>
                <a:spcPts val="1261"/>
              </a:spcBef>
              <a:tabLst>
                <a:tab pos="799405" algn="l"/>
                <a:tab pos="1268336" algn="l"/>
                <a:tab pos="2137254" algn="l"/>
                <a:tab pos="3204457" algn="l"/>
                <a:tab pos="3764552" algn="l"/>
                <a:tab pos="4634040" algn="l"/>
                <a:tab pos="5632869" algn="l"/>
                <a:tab pos="6269885" algn="l"/>
                <a:tab pos="7059604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Each page must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include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reference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external style sheet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file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ins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	the	&lt;l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nk&gt;	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	The	&lt;l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nk&gt;	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goes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ins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	t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</a:p>
          <a:p>
            <a:pPr marL="11396" defTabSz="820487">
              <a:lnSpc>
                <a:spcPts val="2414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&lt;head&gt;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section: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3852022"/>
            <a:ext cx="7613073" cy="109593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head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link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rel=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"stylesheet"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"text/css"</a:t>
            </a:r>
            <a:r>
              <a:rPr sz="2200" spc="4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"mystyle.css"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/head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6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29" y="1002784"/>
            <a:ext cx="7501659" cy="97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>
              <a:lnSpc>
                <a:spcPct val="95600"/>
              </a:lnSpc>
            </a:pPr>
            <a:r>
              <a:rPr b="0" spc="-4" dirty="0">
                <a:solidFill>
                  <a:srgbClr val="000000"/>
                </a:solidFill>
              </a:rPr>
              <a:t>An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external style </a:t>
            </a:r>
            <a:r>
              <a:rPr b="0" spc="-4" dirty="0">
                <a:solidFill>
                  <a:srgbClr val="000000"/>
                </a:solidFill>
              </a:rPr>
              <a:t>sheet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can be </a:t>
            </a:r>
            <a:r>
              <a:rPr b="0" spc="-4" dirty="0">
                <a:solidFill>
                  <a:srgbClr val="000000"/>
                </a:solidFill>
              </a:rPr>
              <a:t>written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in any </a:t>
            </a:r>
            <a:r>
              <a:rPr b="0" spc="-4" dirty="0">
                <a:solidFill>
                  <a:srgbClr val="000000"/>
                </a:solidFill>
              </a:rPr>
              <a:t>text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editor. </a:t>
            </a:r>
            <a:r>
              <a:rPr b="0" spc="-4" dirty="0">
                <a:solidFill>
                  <a:srgbClr val="000000"/>
                </a:solidFill>
              </a:rPr>
              <a:t>The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file  should not contain any </a:t>
            </a:r>
            <a:r>
              <a:rPr b="0" spc="-4" dirty="0">
                <a:solidFill>
                  <a:srgbClr val="000000"/>
                </a:solidFill>
              </a:rPr>
              <a:t>html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tags. The </a:t>
            </a:r>
            <a:r>
              <a:rPr b="0" spc="-4" dirty="0">
                <a:solidFill>
                  <a:srgbClr val="000000"/>
                </a:solidFill>
              </a:rPr>
              <a:t>style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sheet </a:t>
            </a:r>
            <a:r>
              <a:rPr b="0" spc="-4" dirty="0">
                <a:solidFill>
                  <a:srgbClr val="000000"/>
                </a:solidFill>
              </a:rPr>
              <a:t>file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must be  saved with a </a:t>
            </a:r>
            <a:r>
              <a:rPr b="0" spc="-4" dirty="0">
                <a:solidFill>
                  <a:srgbClr val="000000"/>
                </a:solidFill>
              </a:rPr>
              <a:t>.css</a:t>
            </a:r>
            <a:r>
              <a:rPr b="0" spc="-31" dirty="0">
                <a:solidFill>
                  <a:srgbClr val="000000"/>
                </a:solidFill>
              </a:rPr>
              <a:t> </a:t>
            </a:r>
            <a:r>
              <a:rPr b="0" spc="-4" dirty="0">
                <a:solidFill>
                  <a:srgbClr val="000000"/>
                </a:solidFill>
              </a:rPr>
              <a:t>extension.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8" y="2072752"/>
            <a:ext cx="527627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Here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how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"myStyle.css"</a:t>
            </a:r>
            <a:r>
              <a:rPr sz="2200" spc="-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looks: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6156" y="2562224"/>
            <a:ext cx="7613073" cy="210334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091"/>
              </a:lnSpc>
            </a:pP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90019" defTabSz="820487">
              <a:spcBef>
                <a:spcPts val="224"/>
              </a:spcBef>
            </a:pP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</a:t>
            </a:r>
            <a:r>
              <a:rPr spc="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lightblue;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24"/>
              </a:spcBef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marL="61537" defTabSz="820487">
              <a:spcBef>
                <a:spcPts val="215"/>
              </a:spcBef>
            </a:pP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91159" marR="5546831" defTabSz="820487">
              <a:lnSpc>
                <a:spcPts val="2378"/>
              </a:lnSpc>
              <a:spcBef>
                <a:spcPts val="108"/>
              </a:spcBef>
            </a:pP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color: </a:t>
            </a:r>
            <a:r>
              <a:rPr dirty="0">
                <a:solidFill>
                  <a:srgbClr val="0000CD"/>
                </a:solidFill>
                <a:latin typeface="Times New Roman"/>
                <a:cs typeface="Times New Roman"/>
              </a:rPr>
              <a:t>navy; 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margin-left:</a:t>
            </a:r>
            <a:r>
              <a:rPr spc="-6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CD"/>
                </a:solidFill>
                <a:latin typeface="Times New Roman"/>
                <a:cs typeface="Times New Roman"/>
              </a:rPr>
              <a:t>20px;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08"/>
              </a:spcBef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728" y="533400"/>
            <a:ext cx="2850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External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Style</a:t>
            </a:r>
            <a:r>
              <a:rPr lang="en-US" sz="2400" b="1" spc="-49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Sheet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779" y="4800600"/>
            <a:ext cx="70294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79" y="5282406"/>
            <a:ext cx="27463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63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2"/>
            <a:ext cx="7500505" cy="233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Internal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Style</a:t>
            </a:r>
            <a:r>
              <a:rPr sz="2400" b="1" spc="-94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Sheet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internal style sheet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may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used if one single page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unique  style.</a:t>
            </a:r>
          </a:p>
          <a:p>
            <a:pPr marL="11396" defTabSz="820487">
              <a:lnSpc>
                <a:spcPts val="2531"/>
              </a:lnSpc>
              <a:spcBef>
                <a:spcPts val="108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Internal</a:t>
            </a:r>
            <a:r>
              <a:rPr sz="2200" spc="3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styles</a:t>
            </a:r>
            <a:r>
              <a:rPr sz="2200" spc="3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200" spc="3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defined</a:t>
            </a:r>
            <a:r>
              <a:rPr sz="2200" spc="3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within</a:t>
            </a:r>
            <a:r>
              <a:rPr sz="2200" spc="3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3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&lt;style&gt;</a:t>
            </a:r>
            <a:r>
              <a:rPr sz="2200" spc="3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element,</a:t>
            </a:r>
            <a:r>
              <a:rPr sz="2200" spc="3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inside</a:t>
            </a:r>
            <a:r>
              <a:rPr sz="2200" spc="3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</a:p>
          <a:p>
            <a:pPr marL="11396" defTabSz="820487">
              <a:lnSpc>
                <a:spcPts val="2531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&lt;head&gt;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section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an HTML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page: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732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1242</Words>
  <Application>Microsoft Office PowerPoint</Application>
  <PresentationFormat>On-screen Show (4:3)</PresentationFormat>
  <Paragraphs>178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2_Office Theme</vt:lpstr>
      <vt:lpstr>Introduction to CSS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external style sheet can be written in any text editor. The file  should not contain any html tags. The style sheet file must be  saved with a .css extension.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Grouping Selectors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server</cp:lastModifiedBy>
  <cp:revision>15</cp:revision>
  <dcterms:created xsi:type="dcterms:W3CDTF">2016-03-11T06:50:51Z</dcterms:created>
  <dcterms:modified xsi:type="dcterms:W3CDTF">2016-03-21T05:53:47Z</dcterms:modified>
</cp:coreProperties>
</file>