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0"/>
  </p:notesMasterIdLst>
  <p:sldIdLst>
    <p:sldId id="464" r:id="rId2"/>
    <p:sldId id="465" r:id="rId3"/>
    <p:sldId id="257" r:id="rId4"/>
    <p:sldId id="258" r:id="rId5"/>
    <p:sldId id="260" r:id="rId6"/>
    <p:sldId id="261" r:id="rId7"/>
    <p:sldId id="263" r:id="rId8"/>
    <p:sldId id="265" r:id="rId9"/>
    <p:sldId id="267" r:id="rId10"/>
    <p:sldId id="269" r:id="rId11"/>
    <p:sldId id="271" r:id="rId12"/>
    <p:sldId id="273" r:id="rId13"/>
    <p:sldId id="275" r:id="rId14"/>
    <p:sldId id="277" r:id="rId15"/>
    <p:sldId id="279" r:id="rId16"/>
    <p:sldId id="280" r:id="rId17"/>
    <p:sldId id="282" r:id="rId18"/>
    <p:sldId id="283" r:id="rId19"/>
    <p:sldId id="284" r:id="rId20"/>
    <p:sldId id="286" r:id="rId21"/>
    <p:sldId id="287" r:id="rId22"/>
    <p:sldId id="289" r:id="rId23"/>
    <p:sldId id="290" r:id="rId24"/>
    <p:sldId id="292" r:id="rId25"/>
    <p:sldId id="294" r:id="rId26"/>
    <p:sldId id="296" r:id="rId27"/>
    <p:sldId id="297" r:id="rId28"/>
    <p:sldId id="298" r:id="rId29"/>
    <p:sldId id="299" r:id="rId30"/>
    <p:sldId id="306" r:id="rId31"/>
    <p:sldId id="307" r:id="rId32"/>
    <p:sldId id="308" r:id="rId33"/>
    <p:sldId id="309" r:id="rId34"/>
    <p:sldId id="312" r:id="rId35"/>
    <p:sldId id="314" r:id="rId36"/>
    <p:sldId id="315" r:id="rId37"/>
    <p:sldId id="317" r:id="rId38"/>
    <p:sldId id="318" r:id="rId39"/>
    <p:sldId id="319" r:id="rId40"/>
    <p:sldId id="321" r:id="rId41"/>
    <p:sldId id="322" r:id="rId42"/>
    <p:sldId id="323" r:id="rId43"/>
    <p:sldId id="324" r:id="rId44"/>
    <p:sldId id="325" r:id="rId45"/>
    <p:sldId id="327" r:id="rId46"/>
    <p:sldId id="328" r:id="rId47"/>
    <p:sldId id="330" r:id="rId48"/>
    <p:sldId id="331" r:id="rId49"/>
    <p:sldId id="332" r:id="rId50"/>
    <p:sldId id="334" r:id="rId51"/>
    <p:sldId id="335" r:id="rId52"/>
    <p:sldId id="336" r:id="rId53"/>
    <p:sldId id="338" r:id="rId54"/>
    <p:sldId id="339" r:id="rId55"/>
    <p:sldId id="340" r:id="rId56"/>
    <p:sldId id="341" r:id="rId57"/>
    <p:sldId id="343" r:id="rId58"/>
    <p:sldId id="344" r:id="rId59"/>
    <p:sldId id="347" r:id="rId60"/>
    <p:sldId id="348" r:id="rId61"/>
    <p:sldId id="350" r:id="rId62"/>
    <p:sldId id="352" r:id="rId63"/>
    <p:sldId id="354" r:id="rId64"/>
    <p:sldId id="356" r:id="rId65"/>
    <p:sldId id="357" r:id="rId66"/>
    <p:sldId id="359" r:id="rId67"/>
    <p:sldId id="361" r:id="rId68"/>
    <p:sldId id="362" r:id="rId69"/>
    <p:sldId id="364" r:id="rId70"/>
    <p:sldId id="366" r:id="rId71"/>
    <p:sldId id="368" r:id="rId72"/>
    <p:sldId id="369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1" r:id="rId83"/>
    <p:sldId id="382" r:id="rId84"/>
    <p:sldId id="384" r:id="rId85"/>
    <p:sldId id="385" r:id="rId86"/>
    <p:sldId id="386" r:id="rId87"/>
    <p:sldId id="388" r:id="rId88"/>
    <p:sldId id="389" r:id="rId89"/>
    <p:sldId id="391" r:id="rId90"/>
    <p:sldId id="392" r:id="rId91"/>
    <p:sldId id="394" r:id="rId92"/>
    <p:sldId id="396" r:id="rId93"/>
    <p:sldId id="397" r:id="rId94"/>
    <p:sldId id="399" r:id="rId95"/>
    <p:sldId id="401" r:id="rId96"/>
    <p:sldId id="403" r:id="rId97"/>
    <p:sldId id="404" r:id="rId98"/>
    <p:sldId id="408" r:id="rId99"/>
    <p:sldId id="411" r:id="rId100"/>
    <p:sldId id="414" r:id="rId101"/>
    <p:sldId id="415" r:id="rId102"/>
    <p:sldId id="416" r:id="rId103"/>
    <p:sldId id="419" r:id="rId104"/>
    <p:sldId id="421" r:id="rId105"/>
    <p:sldId id="423" r:id="rId106"/>
    <p:sldId id="425" r:id="rId107"/>
    <p:sldId id="426" r:id="rId108"/>
    <p:sldId id="427" r:id="rId109"/>
    <p:sldId id="429" r:id="rId110"/>
    <p:sldId id="432" r:id="rId111"/>
    <p:sldId id="434" r:id="rId112"/>
    <p:sldId id="436" r:id="rId113"/>
    <p:sldId id="438" r:id="rId114"/>
    <p:sldId id="439" r:id="rId115"/>
    <p:sldId id="441" r:id="rId116"/>
    <p:sldId id="443" r:id="rId117"/>
    <p:sldId id="445" r:id="rId118"/>
    <p:sldId id="447" r:id="rId119"/>
    <p:sldId id="448" r:id="rId120"/>
    <p:sldId id="450" r:id="rId121"/>
    <p:sldId id="453" r:id="rId122"/>
    <p:sldId id="454" r:id="rId123"/>
    <p:sldId id="456" r:id="rId124"/>
    <p:sldId id="457" r:id="rId125"/>
    <p:sldId id="459" r:id="rId126"/>
    <p:sldId id="460" r:id="rId127"/>
    <p:sldId id="462" r:id="rId128"/>
    <p:sldId id="463" r:id="rId129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89698" autoAdjust="0"/>
  </p:normalViewPr>
  <p:slideViewPr>
    <p:cSldViewPr>
      <p:cViewPr varScale="1">
        <p:scale>
          <a:sx n="62" d="100"/>
          <a:sy n="62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E9F1A-F222-4DA5-AE0A-364B2EE95770}" type="datetimeFigureOut">
              <a:rPr lang="en-US" smtClean="0"/>
              <a:t>21/03/2016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0079E-9CAC-4CDF-BE35-622ACF7E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1678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52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52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6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338554"/>
          </a:xfrm>
        </p:spPr>
        <p:txBody>
          <a:bodyPr lIns="0" tIns="0" rIns="0" bIns="0"/>
          <a:lstStyle>
            <a:lvl1pPr>
              <a:defRPr sz="22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4622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4622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1678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52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52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6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561678" y="6448945"/>
            <a:ext cx="573792" cy="1282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49852">
              <a:lnSpc>
                <a:spcPts val="1032"/>
              </a:lnSpc>
            </a:pPr>
            <a:fld id="{81D60167-4931-47E6-BA6A-407CBD079E47}" type="slidenum">
              <a:rPr lang="en-US" smtClean="0">
                <a:solidFill>
                  <a:prstClr val="black"/>
                </a:solidFill>
              </a:rPr>
              <a:pPr marL="149852">
                <a:lnSpc>
                  <a:spcPts val="1032"/>
                </a:lnSpc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7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728" y="991272"/>
            <a:ext cx="750454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9621" y="1363756"/>
            <a:ext cx="64647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496" y="-50962"/>
            <a:ext cx="9135469" cy="4618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78" tIns="50390" rIns="100778" bIns="5039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  <a:defRPr/>
            </a:pPr>
            <a:endParaRPr lang="en-US" sz="13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7"/>
          <p:cNvSpPr>
            <a:spLocks noChangeArrowheads="1"/>
          </p:cNvSpPr>
          <p:nvPr userDrawn="1"/>
        </p:nvSpPr>
        <p:spPr bwMode="auto">
          <a:xfrm flipH="1">
            <a:off x="-4482" y="6424614"/>
            <a:ext cx="9139951" cy="4333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778" tIns="50390" rIns="100778" bIns="50390" anchor="b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>
              <a:lnSpc>
                <a:spcPct val="180000"/>
              </a:lnSpc>
              <a:defRPr/>
            </a:pPr>
            <a:endParaRPr lang="en-US" altLang="en-US" sz="1200" b="1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94" y="422870"/>
            <a:ext cx="1514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373691_312353575448031_910631048_n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t="1158" r="15118" b="14998"/>
          <a:stretch>
            <a:fillRect/>
          </a:stretch>
        </p:blipFill>
        <p:spPr bwMode="auto">
          <a:xfrm>
            <a:off x="0" y="26564"/>
            <a:ext cx="234950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0243">
        <a:defRPr>
          <a:latin typeface="+mn-lt"/>
          <a:ea typeface="+mn-ea"/>
          <a:cs typeface="+mn-cs"/>
        </a:defRPr>
      </a:lvl2pPr>
      <a:lvl3pPr marL="820487">
        <a:defRPr>
          <a:latin typeface="+mn-lt"/>
          <a:ea typeface="+mn-ea"/>
          <a:cs typeface="+mn-cs"/>
        </a:defRPr>
      </a:lvl3pPr>
      <a:lvl4pPr marL="1230730">
        <a:defRPr>
          <a:latin typeface="+mn-lt"/>
          <a:ea typeface="+mn-ea"/>
          <a:cs typeface="+mn-cs"/>
        </a:defRPr>
      </a:lvl4pPr>
      <a:lvl5pPr marL="1640973">
        <a:defRPr>
          <a:latin typeface="+mn-lt"/>
          <a:ea typeface="+mn-ea"/>
          <a:cs typeface="+mn-cs"/>
        </a:defRPr>
      </a:lvl5pPr>
      <a:lvl6pPr marL="2051216">
        <a:defRPr>
          <a:latin typeface="+mn-lt"/>
          <a:ea typeface="+mn-ea"/>
          <a:cs typeface="+mn-cs"/>
        </a:defRPr>
      </a:lvl6pPr>
      <a:lvl7pPr marL="2461461">
        <a:defRPr>
          <a:latin typeface="+mn-lt"/>
          <a:ea typeface="+mn-ea"/>
          <a:cs typeface="+mn-cs"/>
        </a:defRPr>
      </a:lvl7pPr>
      <a:lvl8pPr marL="2871703">
        <a:defRPr>
          <a:latin typeface="+mn-lt"/>
          <a:ea typeface="+mn-ea"/>
          <a:cs typeface="+mn-cs"/>
        </a:defRPr>
      </a:lvl8pPr>
      <a:lvl9pPr marL="328194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0243">
        <a:defRPr>
          <a:latin typeface="+mn-lt"/>
          <a:ea typeface="+mn-ea"/>
          <a:cs typeface="+mn-cs"/>
        </a:defRPr>
      </a:lvl2pPr>
      <a:lvl3pPr marL="820487">
        <a:defRPr>
          <a:latin typeface="+mn-lt"/>
          <a:ea typeface="+mn-ea"/>
          <a:cs typeface="+mn-cs"/>
        </a:defRPr>
      </a:lvl3pPr>
      <a:lvl4pPr marL="1230730">
        <a:defRPr>
          <a:latin typeface="+mn-lt"/>
          <a:ea typeface="+mn-ea"/>
          <a:cs typeface="+mn-cs"/>
        </a:defRPr>
      </a:lvl4pPr>
      <a:lvl5pPr marL="1640973">
        <a:defRPr>
          <a:latin typeface="+mn-lt"/>
          <a:ea typeface="+mn-ea"/>
          <a:cs typeface="+mn-cs"/>
        </a:defRPr>
      </a:lvl5pPr>
      <a:lvl6pPr marL="2051216">
        <a:defRPr>
          <a:latin typeface="+mn-lt"/>
          <a:ea typeface="+mn-ea"/>
          <a:cs typeface="+mn-cs"/>
        </a:defRPr>
      </a:lvl6pPr>
      <a:lvl7pPr marL="2461461">
        <a:defRPr>
          <a:latin typeface="+mn-lt"/>
          <a:ea typeface="+mn-ea"/>
          <a:cs typeface="+mn-cs"/>
        </a:defRPr>
      </a:lvl7pPr>
      <a:lvl8pPr marL="2871703">
        <a:defRPr>
          <a:latin typeface="+mn-lt"/>
          <a:ea typeface="+mn-ea"/>
          <a:cs typeface="+mn-cs"/>
        </a:defRPr>
      </a:lvl8pPr>
      <a:lvl9pPr marL="328194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list-style-image.asp" TargetMode="External"/><Relationship Id="rId2" Type="http://schemas.openxmlformats.org/officeDocument/2006/relationships/hyperlink" Target="http://www.w3schools.com/cssref/pr_list-styl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ref/pr_list-style-type.asp" TargetMode="External"/><Relationship Id="rId4" Type="http://schemas.openxmlformats.org/officeDocument/2006/relationships/hyperlink" Target="http://www.w3schools.com/cssref/pr_list-style-position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order-collapse.asp" TargetMode="External"/><Relationship Id="rId2" Type="http://schemas.openxmlformats.org/officeDocument/2006/relationships/hyperlink" Target="http://www.w3schools.com/cssref/pr_border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ref/pr_tab_caption-side.asp" TargetMode="External"/><Relationship Id="rId4" Type="http://schemas.openxmlformats.org/officeDocument/2006/relationships/hyperlink" Target="http://www.w3schools.com/cssref/pr_border-spacing.asp" TargetMode="Externa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tab_table-layout.asp" TargetMode="External"/><Relationship Id="rId2" Type="http://schemas.openxmlformats.org/officeDocument/2006/relationships/hyperlink" Target="http://www.w3schools.com/cssref/pr_tab_empty-cells.as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background-attachment.asp" TargetMode="External"/><Relationship Id="rId7" Type="http://schemas.openxmlformats.org/officeDocument/2006/relationships/hyperlink" Target="http://www.w3schools.com/cssref/pr_background-repeat.asp" TargetMode="External"/><Relationship Id="rId2" Type="http://schemas.openxmlformats.org/officeDocument/2006/relationships/hyperlink" Target="http://www.w3schools.com/cssref/css3_pr_backgrou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background-position.asp" TargetMode="External"/><Relationship Id="rId5" Type="http://schemas.openxmlformats.org/officeDocument/2006/relationships/hyperlink" Target="http://www.w3schools.com/cssref/pr_background-image.asp" TargetMode="External"/><Relationship Id="rId4" Type="http://schemas.openxmlformats.org/officeDocument/2006/relationships/hyperlink" Target="http://www.w3schools.com/cssref/pr_background-color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margin-bottom.asp" TargetMode="External"/><Relationship Id="rId2" Type="http://schemas.openxmlformats.org/officeDocument/2006/relationships/hyperlink" Target="http://www.w3schools.com/cssref/pr_margi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margin-top.asp" TargetMode="External"/><Relationship Id="rId5" Type="http://schemas.openxmlformats.org/officeDocument/2006/relationships/hyperlink" Target="http://www.w3schools.com/cssref/pr_margin-right.asp" TargetMode="External"/><Relationship Id="rId4" Type="http://schemas.openxmlformats.org/officeDocument/2006/relationships/hyperlink" Target="http://www.w3schools.com/cssref/pr_margin-left.asp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padding-bottom.asp" TargetMode="External"/><Relationship Id="rId2" Type="http://schemas.openxmlformats.org/officeDocument/2006/relationships/hyperlink" Target="http://www.w3schools.com/cssref/pr_paddin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padding-top.asp" TargetMode="External"/><Relationship Id="rId5" Type="http://schemas.openxmlformats.org/officeDocument/2006/relationships/hyperlink" Target="http://www.w3schools.com/cssref/pr_padding-right.asp" TargetMode="External"/><Relationship Id="rId4" Type="http://schemas.openxmlformats.org/officeDocument/2006/relationships/hyperlink" Target="http://www.w3schools.com/cssref/pr_padding-left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colors_legal.asp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dim_max-height.asp" TargetMode="External"/><Relationship Id="rId7" Type="http://schemas.openxmlformats.org/officeDocument/2006/relationships/hyperlink" Target="http://www.w3schools.com/cssref/pr_dim_width.asp" TargetMode="External"/><Relationship Id="rId2" Type="http://schemas.openxmlformats.org/officeDocument/2006/relationships/hyperlink" Target="http://www.w3schools.com/cssref/pr_dim_heigh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dim_min-width.asp" TargetMode="External"/><Relationship Id="rId5" Type="http://schemas.openxmlformats.org/officeDocument/2006/relationships/hyperlink" Target="http://www.w3schools.com/cssref/pr_dim_min-height.asp" TargetMode="External"/><Relationship Id="rId4" Type="http://schemas.openxmlformats.org/officeDocument/2006/relationships/hyperlink" Target="http://www.w3schools.com/cssref/pr_dim_max-width.asp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colors_legal.asp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text_direction.asp" TargetMode="External"/><Relationship Id="rId2" Type="http://schemas.openxmlformats.org/officeDocument/2006/relationships/hyperlink" Target="http://www.w3schools.com/cssref/pr_text_color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ref/pr_dim_line-height.asp" TargetMode="External"/><Relationship Id="rId4" Type="http://schemas.openxmlformats.org/officeDocument/2006/relationships/hyperlink" Target="http://www.w3schools.com/cssref/pr_text_letter-spacing.asp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text_text-decoration.asp" TargetMode="External"/><Relationship Id="rId2" Type="http://schemas.openxmlformats.org/officeDocument/2006/relationships/hyperlink" Target="http://www.w3schools.com/cssref/pr_text_text-align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3schools.com/cssref/pr_text_text-transform.asp" TargetMode="External"/><Relationship Id="rId5" Type="http://schemas.openxmlformats.org/officeDocument/2006/relationships/hyperlink" Target="http://www.w3schools.com/cssref/css3_pr_text-shadow.asp" TargetMode="External"/><Relationship Id="rId4" Type="http://schemas.openxmlformats.org/officeDocument/2006/relationships/hyperlink" Target="http://www.w3schools.com/cssref/pr_text_text-indent.asp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text_direction.asp" TargetMode="External"/><Relationship Id="rId2" Type="http://schemas.openxmlformats.org/officeDocument/2006/relationships/hyperlink" Target="http://www.w3schools.com/cssref/pr_text_unicode-bidi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3schools.com/cssref/pr_text_word-spacing.asp" TargetMode="External"/><Relationship Id="rId5" Type="http://schemas.openxmlformats.org/officeDocument/2006/relationships/hyperlink" Target="http://www.w3schools.com/cssref/pr_text_white-space.asp" TargetMode="External"/><Relationship Id="rId4" Type="http://schemas.openxmlformats.org/officeDocument/2006/relationships/hyperlink" Target="http://www.w3schools.com/cssref/pr_pos_vertical-align.asp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font_font-family.asp" TargetMode="External"/><Relationship Id="rId7" Type="http://schemas.openxmlformats.org/officeDocument/2006/relationships/hyperlink" Target="http://www.w3schools.com/cssref/pr_font_weight.asp" TargetMode="External"/><Relationship Id="rId2" Type="http://schemas.openxmlformats.org/officeDocument/2006/relationships/hyperlink" Target="http://www.w3schools.com/cssref/pr_font_fo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font_font-variant.asp" TargetMode="External"/><Relationship Id="rId5" Type="http://schemas.openxmlformats.org/officeDocument/2006/relationships/hyperlink" Target="http://www.w3schools.com/cssref/pr_font_font-style.asp" TargetMode="External"/><Relationship Id="rId4" Type="http://schemas.openxmlformats.org/officeDocument/2006/relationships/hyperlink" Target="http://www.w3schools.com/cssref/pr_font_font-size.asp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7772400" cy="2492990"/>
          </a:xfrm>
        </p:spPr>
        <p:txBody>
          <a:bodyPr/>
          <a:lstStyle/>
          <a:p>
            <a:pPr marL="11397" lvl="0" algn="ctr">
              <a:spcBef>
                <a:spcPts val="785"/>
              </a:spcBef>
            </a:pPr>
            <a:r>
              <a:rPr lang="en-US" sz="5400" dirty="0" smtClean="0"/>
              <a:t>CSS </a:t>
            </a:r>
            <a:r>
              <a:rPr lang="en-US" sz="5400" dirty="0"/>
              <a:t>COLOR </a:t>
            </a:r>
            <a:r>
              <a:rPr lang="en-US" sz="5400" dirty="0" smtClean="0"/>
              <a:t>and </a:t>
            </a:r>
            <a:r>
              <a:rPr lang="en-US" sz="5400" dirty="0"/>
              <a:t>LAYOUT PROPERTIES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14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612" y="1004719"/>
            <a:ext cx="1398155" cy="313765"/>
          </a:xfrm>
          <a:custGeom>
            <a:avLst/>
            <a:gdLst/>
            <a:ahLst/>
            <a:cxnLst/>
            <a:rect l="l" t="t" r="r" b="b"/>
            <a:pathLst>
              <a:path w="1537970" h="355600">
                <a:moveTo>
                  <a:pt x="0" y="355092"/>
                </a:moveTo>
                <a:lnTo>
                  <a:pt x="1537970" y="355092"/>
                </a:lnTo>
                <a:lnTo>
                  <a:pt x="1537970" y="0"/>
                </a:lnTo>
                <a:lnTo>
                  <a:pt x="0" y="0"/>
                </a:lnTo>
                <a:lnTo>
                  <a:pt x="0" y="355092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8" y="1010995"/>
            <a:ext cx="7506855" cy="11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68"/>
              </a:lnSpc>
              <a:tabLst>
                <a:tab pos="337880" algn="l"/>
                <a:tab pos="817067" algn="l"/>
                <a:tab pos="1629006" algn="l"/>
                <a:tab pos="2427273" algn="l"/>
                <a:tab pos="2752619" algn="l"/>
                <a:tab pos="3824379" algn="l"/>
                <a:tab pos="4454558" algn="l"/>
                <a:tab pos="5921179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	the	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age	above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peated	o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ly	horizontally	</a:t>
            </a:r>
            <a:r>
              <a:rPr sz="2200" spc="31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ackgroun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  repeat: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repeat-x;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),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background will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look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better: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9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156" y="2254287"/>
            <a:ext cx="7613073" cy="144244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2400493" defTabSz="820487">
              <a:lnSpc>
                <a:spcPct val="110400"/>
              </a:lnSpc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background-image: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url("gradient_bg.png");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background-repeat:</a:t>
            </a:r>
            <a:r>
              <a:rPr sz="2200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repeat-x;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3538"/>
            <a:ext cx="8693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bject 6"/>
          <p:cNvSpPr/>
          <p:nvPr/>
        </p:nvSpPr>
        <p:spPr>
          <a:xfrm>
            <a:off x="4419601" y="2975510"/>
            <a:ext cx="4114800" cy="341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1"/>
            <a:ext cx="215207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2.9 </a:t>
            </a:r>
            <a:r>
              <a:rPr sz="2400" b="1" spc="-4" dirty="0">
                <a:solidFill>
                  <a:srgbClr val="538DD3"/>
                </a:solidFill>
                <a:latin typeface="Times New Roman"/>
                <a:cs typeface="Times New Roman"/>
              </a:rPr>
              <a:t>CSS</a:t>
            </a:r>
            <a:r>
              <a:rPr sz="2400" b="1" spc="-90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Lists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015" y="1521087"/>
            <a:ext cx="7033491" cy="948978"/>
          </a:xfrm>
          <a:prstGeom prst="rect">
            <a:avLst/>
          </a:prstGeom>
          <a:solidFill>
            <a:srgbClr val="FFE4E4"/>
          </a:solidFill>
        </p:spPr>
        <p:txBody>
          <a:bodyPr vert="horz" wrap="square" lIns="0" tIns="0" rIns="0" bIns="0" rtlCol="0">
            <a:spAutoFit/>
          </a:bodyPr>
          <a:lstStyle/>
          <a:p>
            <a:pPr marL="15954" marR="5566774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1.Coffee  2.Tea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954" defTabSz="820487">
              <a:lnSpc>
                <a:spcPts val="2414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3.Coca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Cola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1536" y="2606600"/>
            <a:ext cx="7230341" cy="1036181"/>
          </a:xfrm>
          <a:prstGeom prst="rect">
            <a:avLst/>
          </a:prstGeom>
          <a:solidFill>
            <a:srgbClr val="CCE4FF"/>
          </a:solidFill>
        </p:spPr>
        <p:txBody>
          <a:bodyPr vert="horz" wrap="square" lIns="0" tIns="0" rIns="0" bIns="0" rtlCol="0">
            <a:spAutoFit/>
          </a:bodyPr>
          <a:lstStyle/>
          <a:p>
            <a:pPr marL="182901" indent="-166947" defTabSz="820487">
              <a:lnSpc>
                <a:spcPts val="2423"/>
              </a:lnSpc>
              <a:buSzPct val="41666"/>
              <a:buFont typeface="Symbol"/>
              <a:buChar char=""/>
              <a:tabLst>
                <a:tab pos="182901" algn="l"/>
                <a:tab pos="183470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Coffee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82901" indent="-166947" defTabSz="820487">
              <a:spcBef>
                <a:spcPts val="193"/>
              </a:spcBef>
              <a:buSzPct val="41666"/>
              <a:buFont typeface="Symbol"/>
              <a:buChar char=""/>
              <a:tabLst>
                <a:tab pos="182901" algn="l"/>
                <a:tab pos="183470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Tea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82901" indent="-166947" defTabSz="820487">
              <a:spcBef>
                <a:spcPts val="193"/>
              </a:spcBef>
              <a:buSzPct val="41666"/>
              <a:buFont typeface="Symbol"/>
              <a:buChar char=""/>
              <a:tabLst>
                <a:tab pos="182901" algn="l"/>
                <a:tab pos="183470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Coca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Cola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729" y="3705450"/>
            <a:ext cx="7502235" cy="236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lvl="2" defTabSz="820487">
              <a:buClr>
                <a:srgbClr val="4F81BC"/>
              </a:buClr>
              <a:tabLst>
                <a:tab pos="831883" algn="l"/>
                <a:tab pos="832452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2.9.1 </a:t>
            </a:r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HTML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Lists and CSS List</a:t>
            </a:r>
            <a:r>
              <a:rPr sz="2400" b="1" spc="13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Properties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48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HTML, there are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two main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types of</a:t>
            </a:r>
            <a:r>
              <a:rPr sz="24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lists:</a:t>
            </a:r>
          </a:p>
          <a:p>
            <a:pPr marL="421639" lvl="3" indent="-205122" defTabSz="820487">
              <a:lnSpc>
                <a:spcPts val="2531"/>
              </a:lnSpc>
              <a:spcBef>
                <a:spcPts val="1140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unordered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lists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(&lt;ul&gt;) -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list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items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with</a:t>
            </a:r>
            <a:r>
              <a:rPr sz="2400" spc="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bullets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marR="4559" lvl="3" indent="-205122" defTabSz="820487">
              <a:lnSpc>
                <a:spcPts val="2477"/>
              </a:lnSpc>
              <a:spcBef>
                <a:spcPts val="117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ordered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lists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(&lt;ol&gt;) -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list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items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marked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numbers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or  letters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7239"/>
            <a:ext cx="5846041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list properties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allow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you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spcBef>
                <a:spcPts val="1149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different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list item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markers for ordered</a:t>
            </a:r>
            <a:r>
              <a:rPr sz="220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lists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different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list item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markers for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unordered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 lists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as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list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item</a:t>
            </a:r>
            <a:r>
              <a:rPr sz="2200" spc="-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marker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Add background colors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lists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list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items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525574"/>
            <a:ext cx="586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96" lvl="2" defTabSz="820487">
              <a:buClr>
                <a:srgbClr val="4F81BC"/>
              </a:buClr>
              <a:tabLst>
                <a:tab pos="831883" algn="l"/>
                <a:tab pos="832452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2.9.1 HTML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Lists and CSS List</a:t>
            </a:r>
            <a:r>
              <a:rPr lang="en-US" sz="2400" b="1" spc="13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Properties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45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9328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2.9.2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2" y="991271"/>
            <a:ext cx="46733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Different List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Item</a:t>
            </a:r>
            <a:r>
              <a:rPr sz="2400" b="1" spc="-31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Markers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8" y="1499572"/>
            <a:ext cx="7504545" cy="1146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list-style-type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specifies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type of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list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item</a:t>
            </a:r>
            <a:r>
              <a:rPr sz="2200" spc="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marker.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324"/>
              </a:spcBef>
              <a:tabLst>
                <a:tab pos="585167" algn="l"/>
                <a:tab pos="1797664" algn="l"/>
                <a:tab pos="2872273" algn="l"/>
                <a:tab pos="3704725" algn="l"/>
                <a:tab pos="4428918" algn="l"/>
                <a:tab pos="4806114" algn="l"/>
                <a:tab pos="5289289" algn="l"/>
                <a:tab pos="6425436" algn="l"/>
                <a:tab pos="6909180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following	exa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shows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so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	the	ava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lable	l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	item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markers: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1001" y="2743200"/>
            <a:ext cx="3606916" cy="345222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ul.a</a:t>
            </a:r>
            <a:r>
              <a:rPr sz="1600"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defTabSz="820487">
              <a:spcBef>
                <a:spcPts val="269"/>
              </a:spcBef>
            </a:pP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list-style-type:</a:t>
            </a:r>
            <a:r>
              <a:rPr sz="1600" spc="-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CD"/>
                </a:solidFill>
                <a:latin typeface="Times New Roman"/>
                <a:cs typeface="Times New Roman"/>
              </a:rPr>
              <a:t>circle;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marL="61537" defTabSz="820487">
              <a:spcBef>
                <a:spcPts val="269"/>
              </a:spcBef>
            </a:pP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ul.b</a:t>
            </a:r>
            <a:r>
              <a:rPr sz="16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defTabSz="820487">
              <a:spcBef>
                <a:spcPts val="256"/>
              </a:spcBef>
            </a:pP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list-style-type:</a:t>
            </a:r>
            <a:r>
              <a:rPr sz="1600" spc="-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CD"/>
                </a:solidFill>
                <a:latin typeface="Times New Roman"/>
                <a:cs typeface="Times New Roman"/>
              </a:rPr>
              <a:t>square;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marL="61537" defTabSz="820487">
              <a:spcBef>
                <a:spcPts val="260"/>
              </a:spcBef>
            </a:pP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ol.c</a:t>
            </a:r>
            <a:r>
              <a:rPr sz="1600"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defTabSz="820487">
              <a:spcBef>
                <a:spcPts val="269"/>
              </a:spcBef>
            </a:pP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list-style-type: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upper-roman;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marL="61537" defTabSz="820487">
              <a:spcBef>
                <a:spcPts val="269"/>
              </a:spcBef>
            </a:pPr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ol.d</a:t>
            </a:r>
            <a:r>
              <a:rPr sz="16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defTabSz="820487">
              <a:spcBef>
                <a:spcPts val="260"/>
              </a:spcBef>
            </a:pP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list-style-type:</a:t>
            </a:r>
            <a:r>
              <a:rPr sz="1600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lower-alpha;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7" name="object 4"/>
          <p:cNvSpPr/>
          <p:nvPr/>
        </p:nvSpPr>
        <p:spPr>
          <a:xfrm>
            <a:off x="4046911" y="2717122"/>
            <a:ext cx="4639889" cy="3478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37379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2.9.3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2" y="991272"/>
            <a:ext cx="53591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An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Image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as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The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List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Item</a:t>
            </a:r>
            <a:r>
              <a:rPr sz="2400" b="1" spc="-27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Marker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8" y="1499571"/>
            <a:ext cx="4543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652" y="1515708"/>
            <a:ext cx="1944948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s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-sty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e-i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age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231" y="1499571"/>
            <a:ext cx="52150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071190" algn="l"/>
                <a:tab pos="2161184" algn="l"/>
                <a:tab pos="2552056" algn="l"/>
                <a:tab pos="3351460" algn="l"/>
                <a:tab pos="3712132" algn="l"/>
                <a:tab pos="4181063" algn="l"/>
                <a:tab pos="4648284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	specifies	an	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age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the	l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	i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em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727" y="1808854"/>
            <a:ext cx="1070264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marker: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85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156" y="2767965"/>
            <a:ext cx="7613073" cy="109481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ul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list-style-image:</a:t>
            </a:r>
            <a:r>
              <a:rPr sz="2200" spc="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url('sqpurple.gif');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bject 2"/>
          <p:cNvSpPr/>
          <p:nvPr/>
        </p:nvSpPr>
        <p:spPr>
          <a:xfrm>
            <a:off x="5105401" y="2057400"/>
            <a:ext cx="3886200" cy="4284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090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2.9.4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0" y="991272"/>
            <a:ext cx="47495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Position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List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Item</a:t>
            </a:r>
            <a:r>
              <a:rPr sz="2400" b="1" spc="-72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Markers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8492" y="1499571"/>
            <a:ext cx="9496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22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-item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727" y="1521087"/>
            <a:ext cx="6558765" cy="11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  <a:tabLst>
                <a:tab pos="3640339" algn="l"/>
                <a:tab pos="4821498" algn="l"/>
                <a:tab pos="5925737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list-style-position</a:t>
            </a:r>
            <a:r>
              <a:rPr sz="2200" spc="27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	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specifies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whether	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markers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should appear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inside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outside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content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flow:</a:t>
            </a:r>
          </a:p>
          <a:p>
            <a:pPr marL="11396" defTabSz="820487">
              <a:spcBef>
                <a:spcPts val="1122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156" y="2767965"/>
            <a:ext cx="7613073" cy="109481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ul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list-style-position:</a:t>
            </a:r>
            <a:r>
              <a:rPr sz="2200" spc="-1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inside;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bject 2"/>
          <p:cNvSpPr/>
          <p:nvPr/>
        </p:nvSpPr>
        <p:spPr>
          <a:xfrm>
            <a:off x="4122674" y="2286000"/>
            <a:ext cx="4205432" cy="403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8315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2.9.5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2" y="991271"/>
            <a:ext cx="42161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List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-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Shorthand</a:t>
            </a:r>
            <a:r>
              <a:rPr sz="2400" b="1" spc="-31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9" y="1499571"/>
            <a:ext cx="14668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list-style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3958" y="1499572"/>
            <a:ext cx="626664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shorthand property. 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used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  </a:t>
            </a:r>
            <a:r>
              <a:rPr sz="2200" spc="26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9727" y="1808855"/>
            <a:ext cx="4512772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list properties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one</a:t>
            </a:r>
            <a:r>
              <a:rPr sz="220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declaration: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85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156" y="2767965"/>
            <a:ext cx="7613073" cy="109481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ul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list-style: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square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inside</a:t>
            </a:r>
            <a:r>
              <a:rPr sz="2200" spc="-76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url("sqpurple.gif");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object 3"/>
          <p:cNvSpPr/>
          <p:nvPr/>
        </p:nvSpPr>
        <p:spPr>
          <a:xfrm>
            <a:off x="5638800" y="1981200"/>
            <a:ext cx="3352800" cy="4269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728" y="1010995"/>
            <a:ext cx="7504545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>
              <a:lnSpc>
                <a:spcPts val="2468"/>
              </a:lnSpc>
              <a:tabLst>
                <a:tab pos="810800" algn="l"/>
                <a:tab pos="1551518" algn="l"/>
                <a:tab pos="2033553" algn="l"/>
                <a:tab pos="3262004" algn="l"/>
                <a:tab pos="4404988" algn="l"/>
                <a:tab pos="4887023" algn="l"/>
                <a:tab pos="5611217" algn="l"/>
                <a:tab pos="5986133" algn="l"/>
                <a:tab pos="6468169" algn="l"/>
              </a:tabLst>
            </a:pPr>
            <a:r>
              <a:rPr b="0" spc="-9" dirty="0">
                <a:solidFill>
                  <a:srgbClr val="000000"/>
                </a:solidFill>
              </a:rPr>
              <a:t>W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hen	using	the	short</a:t>
            </a:r>
            <a:r>
              <a:rPr b="0" spc="-9" dirty="0">
                <a:solidFill>
                  <a:srgbClr val="000000"/>
                </a:solidFill>
              </a:rPr>
              <a:t>h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and	prop</a:t>
            </a:r>
            <a:r>
              <a:rPr b="0" spc="4" dirty="0">
                <a:solidFill>
                  <a:srgbClr val="000000"/>
                </a:solidFill>
              </a:rPr>
              <a:t>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rty,	the	order	of	the	prop</a:t>
            </a:r>
            <a:r>
              <a:rPr b="0" spc="4" dirty="0">
                <a:solidFill>
                  <a:srgbClr val="000000"/>
                </a:solidFill>
              </a:rPr>
              <a:t>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rty  values</a:t>
            </a:r>
            <a:r>
              <a:rPr b="0" spc="-90" dirty="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are: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822" y="1920015"/>
            <a:ext cx="762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900" spc="-4" dirty="0">
                <a:solidFill>
                  <a:prstClr val="black"/>
                </a:solidFill>
                <a:latin typeface="Symbol"/>
                <a:cs typeface="Symbol"/>
              </a:rPr>
              <a:t></a:t>
            </a:r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141" y="1779270"/>
            <a:ext cx="7076786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  <a:tabLst>
                <a:tab pos="1962900" algn="l"/>
                <a:tab pos="2217023" algn="l"/>
                <a:tab pos="4050014" algn="l"/>
                <a:tab pos="4365672" algn="l"/>
                <a:tab pos="5553668" algn="l"/>
                <a:tab pos="6020890" algn="l"/>
                <a:tab pos="6745084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s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-style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-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ty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	a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lis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ty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le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age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spe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ified,	the	va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ue	of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7822" y="2094266"/>
            <a:ext cx="7299036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48" marR="10255" defTabSz="820487">
              <a:lnSpc>
                <a:spcPts val="2477"/>
              </a:lnSpc>
              <a:tabLst>
                <a:tab pos="2304199" algn="l"/>
                <a:tab pos="5349117" algn="l"/>
                <a:tab pos="5782152" algn="l"/>
                <a:tab pos="647215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1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19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will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be </a:t>
            </a:r>
            <a:r>
              <a:rPr sz="2200" spc="-1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disp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ayed </a:t>
            </a:r>
            <a:r>
              <a:rPr sz="2200" spc="-1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200" spc="-18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1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age	for	so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ason  cannot be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displayed)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15948" marR="4559" indent="-20455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215948" algn="l"/>
                <a:tab pos="216517" algn="l"/>
                <a:tab pos="3481370" algn="l"/>
                <a:tab pos="4596434" algn="l"/>
                <a:tab pos="5165077" algn="l"/>
                <a:tab pos="6312619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s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-style-p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o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si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tion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(s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pe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whether	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lis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-i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em	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ke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should appear inside or outside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content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flow)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822" y="3466763"/>
            <a:ext cx="762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900" spc="-4" dirty="0">
                <a:solidFill>
                  <a:prstClr val="black"/>
                </a:solidFill>
                <a:latin typeface="Symbol"/>
                <a:cs typeface="Symbol"/>
              </a:rPr>
              <a:t></a:t>
            </a:r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141" y="3325974"/>
            <a:ext cx="6566477" cy="6412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list-style-image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(specifies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as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list item</a:t>
            </a:r>
            <a:r>
              <a:rPr sz="2200" spc="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marker)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727" y="3796890"/>
            <a:ext cx="749934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one of the 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above are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missing,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default value  for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missing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inserted,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any.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1573" y="563091"/>
            <a:ext cx="4281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2.9.5 List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-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Shorthand</a:t>
            </a:r>
            <a:r>
              <a:rPr lang="en-US" sz="2400" b="1" spc="-31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87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2"/>
            <a:ext cx="7502235" cy="2326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algn="just" defTabSz="820487"/>
            <a:r>
              <a:rPr sz="2200" b="1" dirty="0">
                <a:solidFill>
                  <a:srgbClr val="4F81BC"/>
                </a:solidFill>
                <a:latin typeface="Times New Roman"/>
                <a:cs typeface="Times New Roman"/>
              </a:rPr>
              <a:t>2.9.6    Styling </a:t>
            </a:r>
            <a:r>
              <a:rPr sz="22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List </a:t>
            </a:r>
            <a:r>
              <a:rPr sz="2200" b="1" dirty="0">
                <a:solidFill>
                  <a:srgbClr val="4F81BC"/>
                </a:solidFill>
                <a:latin typeface="Times New Roman"/>
                <a:cs typeface="Times New Roman"/>
              </a:rPr>
              <a:t>With</a:t>
            </a:r>
            <a:r>
              <a:rPr sz="2200" b="1" spc="-54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Colors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5698" algn="just" defTabSz="820487">
              <a:lnSpc>
                <a:spcPts val="2477"/>
              </a:lnSpc>
              <a:spcBef>
                <a:spcPts val="16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can also style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lists with colors,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make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them look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little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more  interesting.</a:t>
            </a:r>
          </a:p>
          <a:p>
            <a:pPr marL="11396" marR="4559" algn="just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Anything added to the &lt;ol&gt; or &lt;ul&gt; tag, affects the entire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list,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while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properties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added to the &lt;li&gt; tag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will affect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individual list  items: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/>
            <a:r>
              <a:rPr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0"/>
            <a:ext cx="7613073" cy="406101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1678"/>
              </a:lnSpc>
            </a:pPr>
            <a:r>
              <a:rPr sz="1400" dirty="0">
                <a:solidFill>
                  <a:srgbClr val="A42A2A"/>
                </a:solidFill>
                <a:latin typeface="Times New Roman"/>
                <a:cs typeface="Times New Roman"/>
              </a:rPr>
              <a:t>ol</a:t>
            </a:r>
            <a:r>
              <a:rPr sz="14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1588" marR="5671044" defTabSz="820487">
              <a:lnSpc>
                <a:spcPct val="110000"/>
              </a:lnSpc>
              <a:spcBef>
                <a:spcPts val="9"/>
              </a:spcBef>
            </a:pPr>
            <a:r>
              <a:rPr sz="14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background: </a:t>
            </a:r>
            <a:r>
              <a:rPr sz="1400" dirty="0">
                <a:solidFill>
                  <a:srgbClr val="0000CD"/>
                </a:solidFill>
                <a:latin typeface="Times New Roman"/>
                <a:cs typeface="Times New Roman"/>
              </a:rPr>
              <a:t>#ff9999;  </a:t>
            </a:r>
            <a:r>
              <a:rPr sz="1400" spc="-4" dirty="0">
                <a:solidFill>
                  <a:srgbClr val="FF0000"/>
                </a:solidFill>
                <a:latin typeface="Times New Roman"/>
                <a:cs typeface="Times New Roman"/>
              </a:rPr>
              <a:t>padding:</a:t>
            </a:r>
            <a:r>
              <a:rPr sz="1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CD"/>
                </a:solidFill>
                <a:latin typeface="Times New Roman"/>
                <a:cs typeface="Times New Roman"/>
              </a:rPr>
              <a:t>20px;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175"/>
              </a:spcBef>
            </a:pPr>
            <a:r>
              <a:rPr sz="1400" spc="-4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179"/>
              </a:spcBef>
            </a:pPr>
            <a:r>
              <a:rPr sz="1400" dirty="0">
                <a:solidFill>
                  <a:srgbClr val="A42A2A"/>
                </a:solidFill>
                <a:latin typeface="Times New Roman"/>
                <a:cs typeface="Times New Roman"/>
              </a:rPr>
              <a:t>ul</a:t>
            </a:r>
            <a:r>
              <a:rPr sz="14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1588" marR="5671614" defTabSz="820487">
              <a:lnSpc>
                <a:spcPct val="110000"/>
              </a:lnSpc>
            </a:pPr>
            <a:r>
              <a:rPr sz="14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background: </a:t>
            </a:r>
            <a:r>
              <a:rPr sz="1400" spc="-4" dirty="0">
                <a:solidFill>
                  <a:srgbClr val="0000CD"/>
                </a:solidFill>
                <a:latin typeface="Times New Roman"/>
                <a:cs typeface="Times New Roman"/>
              </a:rPr>
              <a:t>#3399ff;  </a:t>
            </a:r>
            <a:r>
              <a:rPr sz="1400" spc="-4" dirty="0">
                <a:solidFill>
                  <a:srgbClr val="FF0000"/>
                </a:solidFill>
                <a:latin typeface="Times New Roman"/>
                <a:cs typeface="Times New Roman"/>
              </a:rPr>
              <a:t>padding:</a:t>
            </a:r>
            <a:r>
              <a:rPr sz="1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CD"/>
                </a:solidFill>
                <a:latin typeface="Times New Roman"/>
                <a:cs typeface="Times New Roman"/>
              </a:rPr>
              <a:t>20px;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179"/>
              </a:spcBef>
            </a:pPr>
            <a:r>
              <a:rPr sz="1400" spc="-4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171"/>
              </a:spcBef>
            </a:pPr>
            <a:r>
              <a:rPr sz="1400" spc="-4" dirty="0">
                <a:solidFill>
                  <a:srgbClr val="A42A2A"/>
                </a:solidFill>
                <a:latin typeface="Times New Roman"/>
                <a:cs typeface="Times New Roman"/>
              </a:rPr>
              <a:t>ol li</a:t>
            </a:r>
            <a:r>
              <a:rPr sz="1400"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1588" marR="5692695" defTabSz="820487">
              <a:lnSpc>
                <a:spcPct val="110000"/>
              </a:lnSpc>
            </a:pPr>
            <a:r>
              <a:rPr sz="14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background: </a:t>
            </a:r>
            <a:r>
              <a:rPr sz="1400" spc="-4" dirty="0">
                <a:solidFill>
                  <a:srgbClr val="0000CD"/>
                </a:solidFill>
                <a:latin typeface="Times New Roman"/>
                <a:cs typeface="Times New Roman"/>
              </a:rPr>
              <a:t>#ffe5e5;  </a:t>
            </a:r>
            <a:r>
              <a:rPr sz="1400" spc="-4" dirty="0">
                <a:solidFill>
                  <a:srgbClr val="FF0000"/>
                </a:solidFill>
                <a:latin typeface="Times New Roman"/>
                <a:cs typeface="Times New Roman"/>
              </a:rPr>
              <a:t>padding:</a:t>
            </a:r>
            <a:r>
              <a:rPr sz="1400" spc="-4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CD"/>
                </a:solidFill>
                <a:latin typeface="Times New Roman"/>
                <a:cs typeface="Times New Roman"/>
              </a:rPr>
              <a:t>5px;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4437" defTabSz="820487">
              <a:spcBef>
                <a:spcPts val="179"/>
              </a:spcBef>
            </a:pPr>
            <a:r>
              <a:rPr sz="1400" spc="-4" dirty="0">
                <a:solidFill>
                  <a:srgbClr val="FF0000"/>
                </a:solidFill>
                <a:latin typeface="Times New Roman"/>
                <a:cs typeface="Times New Roman"/>
              </a:rPr>
              <a:t>margin-left:</a:t>
            </a:r>
            <a:r>
              <a:rPr sz="1400" spc="-4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CD"/>
                </a:solidFill>
                <a:latin typeface="Times New Roman"/>
                <a:cs typeface="Times New Roman"/>
              </a:rPr>
              <a:t>35px;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171"/>
              </a:spcBef>
            </a:pPr>
            <a:r>
              <a:rPr sz="1400" spc="-4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171"/>
              </a:spcBef>
            </a:pPr>
            <a:r>
              <a:rPr sz="1400" spc="-4" dirty="0">
                <a:solidFill>
                  <a:srgbClr val="A42A2A"/>
                </a:solidFill>
                <a:latin typeface="Times New Roman"/>
                <a:cs typeface="Times New Roman"/>
              </a:rPr>
              <a:t>ul li</a:t>
            </a:r>
            <a:r>
              <a:rPr sz="1400"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4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4437" marR="5702382" indent="-2848" defTabSz="820487">
              <a:lnSpc>
                <a:spcPct val="110200"/>
              </a:lnSpc>
              <a:spcBef>
                <a:spcPts val="4"/>
              </a:spcBef>
            </a:pPr>
            <a:r>
              <a:rPr sz="14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background: </a:t>
            </a:r>
            <a:r>
              <a:rPr sz="1400" dirty="0">
                <a:solidFill>
                  <a:srgbClr val="0000CD"/>
                </a:solidFill>
                <a:latin typeface="Times New Roman"/>
                <a:cs typeface="Times New Roman"/>
              </a:rPr>
              <a:t>#cce5ff;  </a:t>
            </a:r>
            <a:r>
              <a:rPr sz="1400" spc="-4" dirty="0">
                <a:solidFill>
                  <a:srgbClr val="FF0000"/>
                </a:solidFill>
                <a:latin typeface="Times New Roman"/>
                <a:cs typeface="Times New Roman"/>
              </a:rPr>
              <a:t>margin:</a:t>
            </a:r>
            <a:r>
              <a:rPr sz="1400" spc="-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CD"/>
                </a:solidFill>
                <a:latin typeface="Times New Roman"/>
                <a:cs typeface="Times New Roman"/>
              </a:rPr>
              <a:t>5px;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179"/>
              </a:spcBef>
            </a:pPr>
            <a:r>
              <a:rPr sz="1400" spc="-4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8447" y="533400"/>
            <a:ext cx="4301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algn="just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2.9.6    Styling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List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With</a:t>
            </a:r>
            <a:r>
              <a:rPr lang="en-US" sz="2400" b="1" spc="-54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Colors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3506014" y="2029609"/>
            <a:ext cx="4790094" cy="3510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2376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2.9.7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727" y="985015"/>
            <a:ext cx="75045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83"/>
            <a:r>
              <a:rPr sz="2400" spc="-4" dirty="0"/>
              <a:t>All CSS List</a:t>
            </a:r>
            <a:r>
              <a:rPr sz="2400" spc="-40" dirty="0"/>
              <a:t> </a:t>
            </a:r>
            <a:r>
              <a:rPr sz="2400" dirty="0"/>
              <a:t>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2325" y="1363755"/>
          <a:ext cx="6795193" cy="4484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622"/>
                <a:gridCol w="5006571"/>
              </a:tblGrid>
              <a:tr h="68042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Property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989367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list-style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60325">
                        <a:lnSpc>
                          <a:spcPts val="2760"/>
                        </a:lnSpc>
                        <a:spcBef>
                          <a:spcPts val="1645"/>
                        </a:spcBef>
                        <a:tabLst>
                          <a:tab pos="753745" algn="l"/>
                          <a:tab pos="1235075" algn="l"/>
                          <a:tab pos="1784985" algn="l"/>
                          <a:tab pos="3181985" algn="l"/>
                          <a:tab pos="3714750" algn="l"/>
                          <a:tab pos="4028440" algn="l"/>
                          <a:tab pos="4578350" algn="l"/>
                          <a:tab pos="499427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Sets	all	the	prop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rties	for	a	list	in	o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declaration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65405" marR="734695">
                        <a:lnSpc>
                          <a:spcPts val="2760"/>
                        </a:lnSpc>
                        <a:spcBef>
                          <a:spcPts val="1370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l</a:t>
                      </a:r>
                      <a:r>
                        <a:rPr sz="2100" u="heavy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i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s</a:t>
                      </a: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t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-style- </a:t>
                      </a:r>
                      <a:r>
                        <a:rPr sz="21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image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an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image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as the list-item</a:t>
                      </a:r>
                      <a:r>
                        <a:rPr sz="2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marker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65405" marR="734695">
                        <a:lnSpc>
                          <a:spcPts val="2770"/>
                        </a:lnSpc>
                        <a:spcBef>
                          <a:spcPts val="162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l</a:t>
                      </a:r>
                      <a:r>
                        <a:rPr sz="2100" u="heavy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i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s</a:t>
                      </a: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t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-style- </a:t>
                      </a:r>
                      <a:r>
                        <a:rPr sz="21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position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57785">
                        <a:lnSpc>
                          <a:spcPts val="2770"/>
                        </a:lnSpc>
                        <a:spcBef>
                          <a:spcPts val="1625"/>
                        </a:spcBef>
                        <a:tabLst>
                          <a:tab pos="1360170" algn="l"/>
                          <a:tab pos="1722120" algn="l"/>
                          <a:tab pos="2270125" algn="l"/>
                          <a:tab pos="3463925" algn="l"/>
                          <a:tab pos="4621530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fies	if	the	l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100" spc="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m	marke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	shou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d  appear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inside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outside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content</a:t>
                      </a:r>
                      <a:r>
                        <a:rPr sz="2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flow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68109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list-style-type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type of list-item</a:t>
                      </a: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marker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8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7503391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2.1.2.2 Background Image - </a:t>
            </a:r>
            <a:r>
              <a:rPr sz="2400" b="1" i="1" spc="-9" dirty="0">
                <a:solidFill>
                  <a:srgbClr val="4F81BC"/>
                </a:solidFill>
                <a:latin typeface="Times New Roman"/>
                <a:cs typeface="Times New Roman"/>
              </a:rPr>
              <a:t>Set </a:t>
            </a:r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position </a:t>
            </a:r>
            <a:r>
              <a:rPr sz="2400" b="1" i="1" spc="-9" dirty="0">
                <a:solidFill>
                  <a:srgbClr val="4F81BC"/>
                </a:solidFill>
                <a:latin typeface="Times New Roman"/>
                <a:cs typeface="Times New Roman"/>
              </a:rPr>
              <a:t>and</a:t>
            </a:r>
            <a:r>
              <a:rPr sz="2400" b="1" i="1" spc="-4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no-repeat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  <a:tabLst>
                <a:tab pos="1131017" algn="l"/>
                <a:tab pos="1612484" algn="l"/>
                <a:tab pos="2958879" algn="l"/>
                <a:tab pos="3773668" algn="l"/>
                <a:tab pos="4407837" algn="l"/>
                <a:tab pos="5071063" algn="l"/>
                <a:tab pos="5398688" algn="l"/>
                <a:tab pos="5987843" algn="l"/>
                <a:tab pos="7120570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Showing	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	backgou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	i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age	only	once	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ec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ed	by  the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background-repeat</a:t>
            </a:r>
            <a:r>
              <a:rPr sz="2200" spc="9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9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2699431"/>
            <a:ext cx="7613073" cy="144244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marR="2735525" defTabSz="820487">
              <a:lnSpc>
                <a:spcPct val="110100"/>
              </a:lnSpc>
              <a:spcBef>
                <a:spcPts val="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background-image: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url("img_tree.png");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background-repeat:</a:t>
            </a:r>
            <a:r>
              <a:rPr sz="2200" spc="1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no-repeat;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5085158" y="1980598"/>
            <a:ext cx="4039177" cy="4322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6" y="991272"/>
            <a:ext cx="7638473" cy="2187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2.10.1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Table</a:t>
            </a:r>
            <a:r>
              <a:rPr sz="2400" b="1" spc="-72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Borders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485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specify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table borders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CSS, use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</a:t>
            </a:r>
            <a:r>
              <a:rPr sz="2200" spc="40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lnSpc>
                <a:spcPts val="2531"/>
              </a:lnSpc>
              <a:spcBef>
                <a:spcPts val="1153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below specifies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black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 for &lt;table&gt;,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&lt;th&gt;, </a:t>
            </a:r>
            <a:r>
              <a:rPr sz="2200" spc="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</a:p>
          <a:p>
            <a:pPr marL="11396" defTabSz="820487">
              <a:lnSpc>
                <a:spcPts val="2531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&lt;td&gt;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71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3233233"/>
            <a:ext cx="7613073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table, th, td</a:t>
            </a:r>
            <a:r>
              <a:rPr sz="2200" spc="-99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66658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1px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solid</a:t>
            </a:r>
            <a:r>
              <a:rPr sz="2200" spc="-54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black;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3962400" y="2723926"/>
            <a:ext cx="4939838" cy="3211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8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1"/>
            <a:ext cx="49001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2.10.2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Collapse Table</a:t>
            </a:r>
            <a:r>
              <a:rPr sz="2400" b="1" spc="-31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Borders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9" y="1499571"/>
            <a:ext cx="223693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border-collapse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4616" y="1499572"/>
            <a:ext cx="549598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sets whether the table borders</a:t>
            </a:r>
            <a:r>
              <a:rPr sz="2200" spc="53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should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9728" y="1808855"/>
            <a:ext cx="4438071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collapsed into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single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border:</a:t>
            </a:r>
          </a:p>
          <a:p>
            <a:pPr marL="11396" defTabSz="820487">
              <a:spcBef>
                <a:spcPts val="1185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156" y="2767964"/>
            <a:ext cx="7613073" cy="25827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table</a:t>
            </a:r>
            <a:r>
              <a:rPr sz="2200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border-collapse: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collapse;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table, th, td</a:t>
            </a:r>
            <a:r>
              <a:rPr sz="2200" spc="-99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56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1px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solid</a:t>
            </a:r>
            <a:r>
              <a:rPr sz="2200" spc="-54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black;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83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bject 3"/>
          <p:cNvSpPr/>
          <p:nvPr/>
        </p:nvSpPr>
        <p:spPr>
          <a:xfrm>
            <a:off x="4114800" y="2189940"/>
            <a:ext cx="4690572" cy="4291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4785" y="988583"/>
            <a:ext cx="79201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round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1554" y="988583"/>
            <a:ext cx="11695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542433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6830" y="988583"/>
            <a:ext cx="5160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only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3778"/>
            <a:r>
              <a:rPr b="0" spc="-4" dirty="0">
                <a:solidFill>
                  <a:srgbClr val="000000"/>
                </a:solidFill>
              </a:rPr>
              <a:t>s</a:t>
            </a:r>
            <a:r>
              <a:rPr b="0" spc="-13" dirty="0">
                <a:solidFill>
                  <a:srgbClr val="000000"/>
                </a:solidFill>
              </a:rPr>
              <a:t>p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ec</a:t>
            </a:r>
            <a:r>
              <a:rPr b="0" spc="4" dirty="0">
                <a:solidFill>
                  <a:srgbClr val="000000"/>
                </a:solidFill>
              </a:rPr>
              <a:t>i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7" y="1010995"/>
            <a:ext cx="375296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68"/>
              </a:lnSpc>
              <a:tabLst>
                <a:tab pos="389732" algn="l"/>
                <a:tab pos="996549" algn="l"/>
                <a:tab pos="1679718" algn="l"/>
                <a:tab pos="2408470" algn="l"/>
                <a:tab pos="272697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	you	only	want	a	border  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&lt;table&gt;: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9727" y="1767168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156" y="2254288"/>
            <a:ext cx="7613073" cy="109593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table</a:t>
            </a:r>
            <a:r>
              <a:rPr sz="2200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1px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solid</a:t>
            </a:r>
            <a:r>
              <a:rPr sz="2200" spc="-54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black;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819729" y="619251"/>
            <a:ext cx="49001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2.10.2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Collapse Table</a:t>
            </a:r>
            <a:r>
              <a:rPr sz="2400" b="1" spc="-31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Borders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3803823" y="1797648"/>
            <a:ext cx="4897928" cy="4254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50476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2.10.3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Table Width and</a:t>
            </a:r>
            <a:r>
              <a:rPr sz="2400" b="1" spc="-4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Height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7" y="1499571"/>
            <a:ext cx="7146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id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8410" y="1499571"/>
            <a:ext cx="562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6313" y="1499572"/>
            <a:ext cx="230966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761229" algn="l"/>
                <a:tab pos="1994239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defi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ed	by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9" y="1808853"/>
            <a:ext cx="105236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width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9708" y="1521086"/>
            <a:ext cx="2729345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570" defTabSz="820487">
              <a:lnSpc>
                <a:spcPts val="2477"/>
              </a:lnSpc>
              <a:tabLst>
                <a:tab pos="822196" algn="l"/>
                <a:tab pos="1919597" algn="l"/>
                <a:tab pos="256060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	he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ght	of	a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height</a:t>
            </a:r>
            <a:r>
              <a:rPr sz="2200" spc="-22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properties.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729" y="2297318"/>
            <a:ext cx="750165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below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width of the table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100%, and the </a:t>
            </a:r>
            <a:r>
              <a:rPr sz="2200" spc="52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height of the &lt;th&gt;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 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50px: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0"/>
            <a:ext cx="7613073" cy="25827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table</a:t>
            </a:r>
            <a:r>
              <a:rPr sz="2200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width:</a:t>
            </a:r>
            <a:r>
              <a:rPr sz="22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100%;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th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height:</a:t>
            </a:r>
            <a:r>
              <a:rPr sz="2200" spc="-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50px;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766156" y="643392"/>
            <a:ext cx="50476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2.10.3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Table Width and</a:t>
            </a:r>
            <a:r>
              <a:rPr sz="2400" b="1" spc="-4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Height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289992" y="1329825"/>
            <a:ext cx="4610677" cy="4284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0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1"/>
            <a:ext cx="7503968" cy="3008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2.10.4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Horizontal</a:t>
            </a:r>
            <a:r>
              <a:rPr sz="2400" b="1" spc="-54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Alignment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  <a:tabLst>
                <a:tab pos="2708745" algn="l"/>
                <a:tab pos="3280806" algn="l"/>
                <a:tab pos="3777088" algn="l"/>
                <a:tab pos="5046563" algn="l"/>
                <a:tab pos="6298945" algn="l"/>
                <a:tab pos="6961601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x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-al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gn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the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zontal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lign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ent	(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l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ft,  right, 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center)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content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&lt;th&gt; or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&lt;td&gt;.</a:t>
            </a:r>
          </a:p>
          <a:p>
            <a:pPr marL="11396" marR="4559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By default,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content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&lt;th&gt;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 are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center-aligned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 content of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&lt;td&gt; elements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left-aligned.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77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following 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left-aligns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 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&lt;th&gt;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 elements:</a:t>
            </a:r>
          </a:p>
          <a:p>
            <a:pPr marL="11396" defTabSz="820487">
              <a:spcBef>
                <a:spcPts val="1185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4009354"/>
            <a:ext cx="7613073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th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sz="2200" spc="-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left;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4104987" y="3567102"/>
            <a:ext cx="4218709" cy="4322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3"/>
            <a:ext cx="7559501" cy="3311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2.10.5	Vertical</a:t>
            </a:r>
            <a:r>
              <a:rPr sz="2400" b="1" spc="-67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Alignment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  <a:tabLst>
                <a:tab pos="3103035" algn="l"/>
                <a:tab pos="3656294" algn="l"/>
                <a:tab pos="4132062" algn="l"/>
                <a:tab pos="5095564" algn="l"/>
                <a:tab pos="6330851" algn="l"/>
                <a:tab pos="6975846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ve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tica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-a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ign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roperty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ve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tical	al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ent	(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top,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bottom,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middle)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the content in &lt;th&gt; or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&lt;td&gt;.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261"/>
              </a:spcBef>
              <a:tabLst>
                <a:tab pos="472920" algn="l"/>
                <a:tab pos="1443259" algn="l"/>
                <a:tab pos="1921306" algn="l"/>
                <a:tab pos="2883668" algn="l"/>
                <a:tab pos="4119526" algn="l"/>
                <a:tab pos="4489885" algn="l"/>
                <a:tab pos="4967932" algn="l"/>
                <a:tab pos="5914911" algn="l"/>
                <a:tab pos="6271595" algn="l"/>
                <a:tab pos="6535403" algn="l"/>
                <a:tab pos="7210596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By	defaul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,	the	v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rtical	align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ent	of	the	co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nt	in	a	table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 middle (for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both &lt;th&gt; and &lt;td&gt;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elements).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5129" defTabSz="820487">
              <a:lnSpc>
                <a:spcPts val="2477"/>
              </a:lnSpc>
              <a:spcBef>
                <a:spcPts val="124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following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sets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vertical text alignment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bottom  for &lt;td&gt;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17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4318635"/>
            <a:ext cx="7613073" cy="145172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td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height:</a:t>
            </a:r>
            <a:r>
              <a:rPr sz="2200" spc="-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50px;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0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vertical-align:</a:t>
            </a:r>
            <a:r>
              <a:rPr sz="2200" spc="-8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bottom;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4168832" y="3505200"/>
            <a:ext cx="4344785" cy="4253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508008" cy="1708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2.10.6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Table</a:t>
            </a:r>
            <a:r>
              <a:rPr sz="2400" b="1" spc="-72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Padding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control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space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between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border 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content in a 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table,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padding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on &lt;td&gt; and &lt;th&gt;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22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2767964"/>
            <a:ext cx="7613073" cy="144244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th, td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5517772" defTabSz="820487">
              <a:lnSpc>
                <a:spcPct val="110100"/>
              </a:lnSpc>
              <a:spcBef>
                <a:spcPts val="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padding: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15px; 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sz="2200" spc="-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left;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2"/>
          <p:cNvSpPr/>
          <p:nvPr/>
        </p:nvSpPr>
        <p:spPr>
          <a:xfrm>
            <a:off x="3764466" y="2286001"/>
            <a:ext cx="4652126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728" y="991271"/>
            <a:ext cx="428567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>
              <a:tabLst>
                <a:tab pos="831883" algn="l"/>
              </a:tabLst>
            </a:pPr>
            <a:r>
              <a:rPr sz="2400" dirty="0"/>
              <a:t>2.10.7	</a:t>
            </a:r>
            <a:r>
              <a:rPr sz="2400" spc="-4" dirty="0"/>
              <a:t>Horizontal</a:t>
            </a:r>
            <a:r>
              <a:rPr sz="2400" spc="-54" dirty="0"/>
              <a:t> </a:t>
            </a:r>
            <a:r>
              <a:rPr sz="2400" dirty="0"/>
              <a:t>Dividers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81792"/>
              </p:ext>
            </p:extLst>
          </p:nvPr>
        </p:nvGraphicFramePr>
        <p:xfrm>
          <a:off x="1750061" y="1363756"/>
          <a:ext cx="4932794" cy="3576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/>
                <a:gridCol w="1995285"/>
                <a:gridCol w="1535429"/>
              </a:tblGrid>
              <a:tr h="89456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1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sz="21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Savings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422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Peter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Griffin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$100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3108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Lois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Griffin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$150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422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Joe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Swanson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$300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41501" y="5097555"/>
            <a:ext cx="1610591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border-bo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tom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9774" y="5081419"/>
            <a:ext cx="482426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061505" algn="l"/>
                <a:tab pos="1395967" algn="l"/>
                <a:tab pos="2040960" algn="l"/>
                <a:tab pos="2557753" algn="l"/>
                <a:tab pos="3201607" algn="l"/>
                <a:tab pos="364261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	to	&lt;th&gt;	and	&lt;td&gt;	for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horizontal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7" y="5102935"/>
            <a:ext cx="994064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  <a:tabLst>
                <a:tab pos="604539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Add	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 div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ders: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10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th, td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border-bottom: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1px solid</a:t>
            </a:r>
            <a:r>
              <a:rPr sz="2200" spc="-36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#ddd;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745374" y="621939"/>
            <a:ext cx="428567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1396">
              <a:tabLst>
                <a:tab pos="831883" algn="l"/>
              </a:tabLst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2.10.7	</a:t>
            </a:r>
            <a:r>
              <a:rPr lang="en-US" sz="2400" b="1" spc="-4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Horizontal</a:t>
            </a:r>
            <a:r>
              <a:rPr lang="en-US" sz="2400" b="1" spc="-54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Dividers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4708929" y="1160548"/>
            <a:ext cx="4404591" cy="4253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1002784"/>
            <a:ext cx="7502814" cy="97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algn="just" defTabSz="820487">
              <a:lnSpc>
                <a:spcPct val="95600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the example above,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background image is shown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same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place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text. 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want to change the position of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image, so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that it does not disturb the text too</a:t>
            </a:r>
            <a:r>
              <a:rPr sz="2200" spc="-10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much.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5611" y="2088620"/>
            <a:ext cx="1409700" cy="6412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9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backgroun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7" y="2094267"/>
            <a:ext cx="603307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  <a:tabLst>
                <a:tab pos="638726" algn="l"/>
                <a:tab pos="1721883" algn="l"/>
                <a:tab pos="2150929" algn="l"/>
                <a:tab pos="2688233" algn="l"/>
                <a:tab pos="3557721" algn="l"/>
                <a:tab pos="3942894" algn="l"/>
                <a:tab pos="5134309" algn="l"/>
                <a:tab pos="560893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pos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	of	the	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age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spec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fied	by	the 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position</a:t>
            </a:r>
            <a:r>
              <a:rPr sz="2200" spc="-49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969" y="2788143"/>
            <a:ext cx="7613073" cy="181485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13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marR="2735525" defTabSz="820487">
              <a:lnSpc>
                <a:spcPct val="110200"/>
              </a:lnSpc>
              <a:spcBef>
                <a:spcPts val="4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background-image: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url("img_tree.png");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background-repeat: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no-repeat;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background-position: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right</a:t>
            </a:r>
            <a:r>
              <a:rPr sz="2200" spc="-13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top;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86938" y="55739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96" defTabSz="820487"/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2.1.2.2 Background Image - </a:t>
            </a:r>
            <a:r>
              <a:rPr lang="en-US" sz="2400" b="1" i="1" spc="-9" dirty="0" smtClean="0">
                <a:solidFill>
                  <a:srgbClr val="4F81BC"/>
                </a:solidFill>
                <a:latin typeface="Times New Roman"/>
                <a:cs typeface="Times New Roman"/>
              </a:rPr>
              <a:t>Set </a:t>
            </a: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position </a:t>
            </a:r>
            <a:r>
              <a:rPr lang="en-US" sz="2400" b="1" i="1" spc="-9" dirty="0" smtClean="0">
                <a:solidFill>
                  <a:srgbClr val="4F81BC"/>
                </a:solidFill>
                <a:latin typeface="Times New Roman"/>
                <a:cs typeface="Times New Roman"/>
              </a:rPr>
              <a:t>and</a:t>
            </a:r>
            <a:r>
              <a:rPr lang="en-US" sz="2400" b="1" i="1" spc="-4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no-repeat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bject 2"/>
          <p:cNvSpPr/>
          <p:nvPr/>
        </p:nvSpPr>
        <p:spPr>
          <a:xfrm>
            <a:off x="4876801" y="2627281"/>
            <a:ext cx="4038600" cy="377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6" y="991271"/>
            <a:ext cx="41332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2.10.8	Hoverable</a:t>
            </a:r>
            <a:r>
              <a:rPr sz="2400" b="1" spc="-76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Table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2079" y="1499572"/>
            <a:ext cx="577907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selector</a:t>
            </a:r>
            <a:r>
              <a:rPr sz="2200" spc="27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</a:t>
            </a:r>
            <a:r>
              <a:rPr sz="2200" spc="26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&lt;tr&gt;</a:t>
            </a:r>
            <a:r>
              <a:rPr sz="2200" spc="27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2200" spc="2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highlight</a:t>
            </a:r>
            <a:r>
              <a:rPr sz="2200" spc="27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table</a:t>
            </a:r>
            <a:r>
              <a:rPr sz="2200" spc="27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rows</a:t>
            </a:r>
            <a:r>
              <a:rPr sz="2200" spc="27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</a:t>
            </a:r>
            <a:r>
              <a:rPr sz="2200" spc="2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mouse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8" y="1521086"/>
            <a:ext cx="192347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lnSpc>
                <a:spcPts val="2477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</a:t>
            </a:r>
            <a:r>
              <a:rPr sz="2200" spc="24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:hover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over: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1460" y="2297317"/>
          <a:ext cx="6096923" cy="2681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208"/>
                <a:gridCol w="2228041"/>
                <a:gridCol w="1683674"/>
              </a:tblGrid>
              <a:tr h="89288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1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sz="21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Savings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4454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Peter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Griffin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$100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422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Lois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Griffin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$150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32126"/>
              </p:ext>
            </p:extLst>
          </p:nvPr>
        </p:nvGraphicFramePr>
        <p:xfrm>
          <a:off x="1524000" y="4953000"/>
          <a:ext cx="6096923" cy="894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208"/>
                <a:gridCol w="2228041"/>
                <a:gridCol w="1683674"/>
              </a:tblGrid>
              <a:tr h="89422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Joe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Swanson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$300</a:t>
                      </a: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8" y="5943600"/>
            <a:ext cx="77311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7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729" y="991271"/>
            <a:ext cx="413327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>
              <a:tabLst>
                <a:tab pos="831883" algn="l"/>
              </a:tabLst>
            </a:pPr>
            <a:r>
              <a:rPr sz="2400" dirty="0"/>
              <a:t>2.10.9	Striped</a:t>
            </a:r>
            <a:r>
              <a:rPr sz="2400" spc="-72" dirty="0"/>
              <a:t> </a:t>
            </a:r>
            <a:r>
              <a:rPr sz="2400" spc="-4" dirty="0"/>
              <a:t>Tables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08743" y="1363757"/>
          <a:ext cx="5922356" cy="3575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575"/>
                <a:gridCol w="1826260"/>
                <a:gridCol w="1812521"/>
              </a:tblGrid>
              <a:tr h="89456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1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sz="21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Savings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1F1F1"/>
                      </a:solidFill>
                      <a:prstDash val="solid"/>
                    </a:lnB>
                  </a:tcPr>
                </a:tc>
              </a:tr>
              <a:tr h="893557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Peter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Griffin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$100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89378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Lois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Griffin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$150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1F1F1"/>
                      </a:solidFill>
                      <a:prstDash val="solid"/>
                    </a:lnB>
                  </a:tcPr>
                </a:tc>
              </a:tr>
              <a:tr h="893557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Joe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Swanson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$300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19729" y="5081419"/>
            <a:ext cx="20637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594852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For	zeb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6981" y="5081419"/>
            <a:ext cx="10287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60852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	add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6" y="5390701"/>
            <a:ext cx="276167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background-color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1925" y="5102936"/>
            <a:ext cx="4062268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12536" defTabSz="820487">
              <a:lnSpc>
                <a:spcPts val="2477"/>
              </a:lnSpc>
              <a:tabLst>
                <a:tab pos="933874" algn="l"/>
                <a:tab pos="1502516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tables,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	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nth-child()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selector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 to all even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(or odd)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table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rows: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61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300" y="1905000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5" y="2438400"/>
            <a:ext cx="7613073" cy="3206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22"/>
              </a:lnSpc>
            </a:pP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tr:nth-child(even)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background-color:</a:t>
            </a:r>
            <a:r>
              <a:rPr sz="2200" spc="6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#f2f2f2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19727" y="772640"/>
            <a:ext cx="413327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1396">
              <a:tabLst>
                <a:tab pos="831883" algn="l"/>
              </a:tabLst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2.10.9	Striped</a:t>
            </a:r>
            <a:r>
              <a:rPr lang="en-US" sz="2400" b="1" spc="-72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4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  <a:endParaRPr lang="en-US" sz="2400" b="1" spc="-4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91272"/>
            <a:ext cx="7500505" cy="122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2.10.10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Table</a:t>
            </a:r>
            <a:r>
              <a:rPr sz="2400" b="1" spc="-72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Color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below specifies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background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 and text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color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&lt;th&gt;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8017" y="2297319"/>
          <a:ext cx="5785195" cy="2991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327"/>
                <a:gridCol w="2767329"/>
                <a:gridCol w="1715539"/>
              </a:tblGrid>
              <a:tr h="1201495">
                <a:tc>
                  <a:txBody>
                    <a:bodyPr/>
                    <a:lstStyle/>
                    <a:p>
                      <a:pPr marL="65405" marR="591185">
                        <a:lnSpc>
                          <a:spcPts val="2770"/>
                        </a:lnSpc>
                        <a:spcBef>
                          <a:spcPts val="1925"/>
                        </a:spcBef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First  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199">
                      <a:solidFill>
                        <a:srgbClr val="F1F1F1"/>
                      </a:solidFill>
                      <a:prstDash val="solid"/>
                    </a:lnB>
                    <a:solidFill>
                      <a:srgbClr val="4B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sz="21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199">
                      <a:solidFill>
                        <a:srgbClr val="F1F1F1"/>
                      </a:solidFill>
                      <a:prstDash val="solid"/>
                    </a:lnB>
                    <a:solidFill>
                      <a:srgbClr val="4B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Savings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199">
                      <a:solidFill>
                        <a:srgbClr val="F1F1F1"/>
                      </a:solidFill>
                      <a:prstDash val="solid"/>
                    </a:lnB>
                    <a:solidFill>
                      <a:srgbClr val="4BAE50"/>
                    </a:solidFill>
                  </a:tcPr>
                </a:tc>
              </a:tr>
              <a:tr h="894453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Peter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Griffin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$100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895237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Lois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Griffin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$150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04096"/>
              </p:ext>
            </p:extLst>
          </p:nvPr>
        </p:nvGraphicFramePr>
        <p:xfrm>
          <a:off x="781395" y="1371600"/>
          <a:ext cx="5785195" cy="893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327"/>
                <a:gridCol w="2767329"/>
                <a:gridCol w="1715539"/>
              </a:tblGrid>
              <a:tr h="893557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Joe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Swanson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$300</a:t>
                      </a: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66155" y="2766372"/>
            <a:ext cx="100734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Ex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6155" y="3104926"/>
            <a:ext cx="7613073" cy="145116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th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marR="3924091" defTabSz="820487">
              <a:lnSpc>
                <a:spcPct val="110000"/>
              </a:lnSpc>
              <a:spcBef>
                <a:spcPts val="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background-color: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#4CAF50; 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z="2200" spc="-6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white;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6155" y="692497"/>
            <a:ext cx="297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2.10.10	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Table</a:t>
            </a:r>
            <a:r>
              <a:rPr lang="en-US" sz="2400" b="1" spc="-72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Color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4724400" y="2286001"/>
            <a:ext cx="4218709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2"/>
            <a:ext cx="7501659" cy="122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2.10.11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Responsive</a:t>
            </a:r>
            <a:r>
              <a:rPr sz="2400" b="1" spc="-49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Table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 responsive table will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display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horizontal scroll bar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screen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small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display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full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content: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2769" y="2297317"/>
          <a:ext cx="7114072" cy="3328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358"/>
                <a:gridCol w="793865"/>
                <a:gridCol w="453390"/>
                <a:gridCol w="451657"/>
                <a:gridCol w="451658"/>
                <a:gridCol w="451657"/>
                <a:gridCol w="453044"/>
                <a:gridCol w="451889"/>
                <a:gridCol w="451657"/>
                <a:gridCol w="451658"/>
                <a:gridCol w="453044"/>
                <a:gridCol w="451657"/>
                <a:gridCol w="452004"/>
                <a:gridCol w="501534"/>
              </a:tblGrid>
              <a:tr h="1276126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First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5890" marR="153670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Nam  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Last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5405" marR="16827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Nam  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Po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5255" marR="9334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ts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Po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3985" marR="9334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ts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Po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3985" marR="9334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ts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Po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3985" marR="9334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ts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Po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5255" marR="9334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ts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Po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3985" marR="9334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ts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Po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3985" marR="9334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ts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Po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3985" marR="9334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ts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Po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5255" marR="9334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ts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Po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3985" marR="9334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ts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Po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3985" marR="9334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spc="5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ts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Po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33985" marR="4762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int 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000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Jill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921460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Eve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132715">
                        <a:lnSpc>
                          <a:spcPts val="3170"/>
                        </a:lnSpc>
                        <a:spcBef>
                          <a:spcPts val="1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Ja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ks  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94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6121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Ada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Johns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67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12769" y="1008754"/>
          <a:ext cx="7114072" cy="564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358"/>
                <a:gridCol w="793865"/>
                <a:gridCol w="453390"/>
                <a:gridCol w="451657"/>
                <a:gridCol w="451658"/>
                <a:gridCol w="451657"/>
                <a:gridCol w="453044"/>
                <a:gridCol w="451889"/>
                <a:gridCol w="451657"/>
                <a:gridCol w="451658"/>
                <a:gridCol w="453044"/>
                <a:gridCol w="451657"/>
                <a:gridCol w="452004"/>
                <a:gridCol w="501534"/>
              </a:tblGrid>
              <a:tr h="564776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692256" y="1878846"/>
            <a:ext cx="2003944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ov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rf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o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-x: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uto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34795" y="1862642"/>
            <a:ext cx="79201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/>
            <a:r>
              <a:rPr b="0" spc="-9" dirty="0">
                <a:solidFill>
                  <a:srgbClr val="000000"/>
                </a:solidFill>
              </a:rPr>
              <a:t>a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round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727" y="1884156"/>
            <a:ext cx="4810991" cy="11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Add a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container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(like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&lt;div&gt;) with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&lt;table&gt; 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make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responsive:</a:t>
            </a:r>
          </a:p>
          <a:p>
            <a:pPr marL="11396" defTabSz="820487">
              <a:spcBef>
                <a:spcPts val="1108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156" y="3129691"/>
            <a:ext cx="7613073" cy="25827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2200" spc="13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style=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"overflow-x:auto;"</a:t>
            </a:r>
            <a:r>
              <a:rPr sz="2200" spc="-4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27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table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... table content</a:t>
            </a:r>
            <a:r>
              <a:rPr sz="2200" spc="-9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...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/table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27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/div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7575" y="457200"/>
            <a:ext cx="3693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1242125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2.10.11	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Responsive</a:t>
            </a:r>
            <a:r>
              <a:rPr lang="en-US" sz="2400" b="1" spc="-49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Table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4572692" y="2580878"/>
            <a:ext cx="4511386" cy="3667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6" y="991271"/>
            <a:ext cx="12376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2.10.12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728" y="1010995"/>
            <a:ext cx="75045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2125"/>
            <a:r>
              <a:rPr sz="2400" spc="-4" dirty="0"/>
              <a:t>CSS Table</a:t>
            </a:r>
            <a:r>
              <a:rPr sz="2400" spc="-54" dirty="0"/>
              <a:t> </a:t>
            </a:r>
            <a:r>
              <a:rPr sz="2400" dirty="0"/>
              <a:t>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5740" y="1363755"/>
          <a:ext cx="6188363" cy="4840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321"/>
                <a:gridCol w="4452042"/>
              </a:tblGrid>
              <a:tr h="68042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Property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989367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border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61594">
                        <a:lnSpc>
                          <a:spcPts val="2760"/>
                        </a:lnSpc>
                        <a:spcBef>
                          <a:spcPts val="1645"/>
                        </a:spcBef>
                        <a:tabLst>
                          <a:tab pos="720090" algn="l"/>
                          <a:tab pos="1172210" algn="l"/>
                          <a:tab pos="1689735" algn="l"/>
                          <a:tab pos="2632710" algn="l"/>
                          <a:tab pos="3999229" algn="l"/>
                          <a:tab pos="4382770" algn="l"/>
                        </a:tabLst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ets	a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l	the	bord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	prop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ies	in	o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declaration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65405" marR="831850">
                        <a:lnSpc>
                          <a:spcPts val="2760"/>
                        </a:lnSpc>
                        <a:spcBef>
                          <a:spcPts val="1370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border- 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co</a:t>
                      </a:r>
                      <a:r>
                        <a:rPr sz="2100" u="heavy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l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l</a:t>
                      </a:r>
                      <a:r>
                        <a:rPr sz="2100" u="heavy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a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p</a:t>
                      </a:r>
                      <a:r>
                        <a:rPr sz="2100" u="heavy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s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62230">
                        <a:lnSpc>
                          <a:spcPts val="2760"/>
                        </a:lnSpc>
                        <a:spcBef>
                          <a:spcPts val="137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whether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not table borders 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should be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collapsed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1422400">
                <a:tc>
                  <a:txBody>
                    <a:bodyPr/>
                    <a:lstStyle/>
                    <a:p>
                      <a:pPr marL="65405" marR="898525">
                        <a:lnSpc>
                          <a:spcPts val="2770"/>
                        </a:lnSpc>
                        <a:spcBef>
                          <a:spcPts val="162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border- 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spa</a:t>
                      </a:r>
                      <a:r>
                        <a:rPr sz="2100" u="heavy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c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ing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60325">
                        <a:lnSpc>
                          <a:spcPts val="2770"/>
                        </a:lnSpc>
                        <a:spcBef>
                          <a:spcPts val="1625"/>
                        </a:spcBef>
                        <a:tabLst>
                          <a:tab pos="1403985" algn="l"/>
                          <a:tab pos="1996439" algn="l"/>
                          <a:tab pos="3215640" algn="l"/>
                          <a:tab pos="4452620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fies	t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	distance	be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ween	t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  borders of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adjacent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cells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68109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caption-side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65"/>
                        </a:spcBef>
                        <a:tabLst>
                          <a:tab pos="1390650" algn="l"/>
                          <a:tab pos="1969135" algn="l"/>
                          <a:tab pos="3428365" algn="l"/>
                          <a:tab pos="3888104" algn="l"/>
                          <a:tab pos="423100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	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the	placement	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	a	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0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07937"/>
              </p:ext>
            </p:extLst>
          </p:nvPr>
        </p:nvGraphicFramePr>
        <p:xfrm>
          <a:off x="1524000" y="1295400"/>
          <a:ext cx="6188363" cy="2847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321"/>
                <a:gridCol w="4452042"/>
              </a:tblGrid>
              <a:tr h="558052">
                <a:tc>
                  <a:txBody>
                    <a:bodyPr/>
                    <a:lstStyle/>
                    <a:p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caption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129865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empty-cells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60325" algn="just">
                        <a:lnSpc>
                          <a:spcPct val="95900"/>
                        </a:lnSpc>
                        <a:spcBef>
                          <a:spcPts val="157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whether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display 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borders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background on empty  cells in a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table-layout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61594">
                        <a:lnSpc>
                          <a:spcPts val="2760"/>
                        </a:lnSpc>
                        <a:spcBef>
                          <a:spcPts val="1400"/>
                        </a:spcBef>
                        <a:tabLst>
                          <a:tab pos="715645" algn="l"/>
                          <a:tab pos="1228725" algn="l"/>
                          <a:tab pos="2131695" algn="l"/>
                          <a:tab pos="3454400" algn="l"/>
                          <a:tab pos="3833495" algn="l"/>
                          <a:tab pos="426275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Sets	the	l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out	a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rit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m	to	be	used  for a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table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533400"/>
            <a:ext cx="3967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4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2.10.12 CSS Table</a:t>
            </a:r>
            <a:r>
              <a:rPr lang="en-US" sz="2400" b="1" spc="-54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3"/>
            <a:ext cx="7499927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2.1.2.3 Background Image -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Fixed</a:t>
            </a:r>
            <a:r>
              <a:rPr sz="2400" b="1" i="1" spc="-58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position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485"/>
              </a:spcBef>
              <a:tabLst>
                <a:tab pos="431895" algn="l"/>
                <a:tab pos="1337848" algn="l"/>
                <a:tab pos="1865467" algn="l"/>
                <a:tab pos="2317305" algn="l"/>
                <a:tab pos="3724098" algn="l"/>
                <a:tab pos="4509257" algn="l"/>
                <a:tab pos="5353675" algn="l"/>
                <a:tab pos="5729162" algn="l"/>
                <a:tab pos="6408912" algn="l"/>
                <a:tab pos="7041371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	spe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ify	th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	the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ac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ground	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age	shou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	be	fixed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	not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9728" y="1808853"/>
            <a:ext cx="60336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91140" algn="l"/>
                <a:tab pos="1648380" algn="l"/>
                <a:tab pos="2255199" algn="l"/>
                <a:tab pos="2920704" algn="l"/>
                <a:tab pos="3419834" algn="l"/>
                <a:tab pos="4024942" algn="l"/>
                <a:tab pos="4973630" algn="l"/>
                <a:tab pos="560893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ro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	with	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rest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of	the	page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,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the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5611" y="1824991"/>
            <a:ext cx="1409700" cy="6412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back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g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roun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274" y="2134341"/>
            <a:ext cx="2242705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9"/>
              </a:lnSpc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attachment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9" y="2586429"/>
            <a:ext cx="100734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Ex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" y="3077248"/>
            <a:ext cx="7613073" cy="218726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marR="2735525" defTabSz="820487">
              <a:lnSpc>
                <a:spcPct val="110100"/>
              </a:lnSpc>
              <a:spcBef>
                <a:spcPts val="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background-image: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url("img_tree.png");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background-repeat: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no-repeat;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background-position: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right top;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background-attachment:</a:t>
            </a:r>
            <a:r>
              <a:rPr sz="2200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fixed;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5181600" y="2394966"/>
            <a:ext cx="3657600" cy="3929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2376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2.1.3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1" y="991272"/>
            <a:ext cx="672799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Background - Shorthand</a:t>
            </a:r>
            <a:r>
              <a:rPr sz="2400" b="1" spc="-58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7" y="1512803"/>
            <a:ext cx="7505122" cy="1956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algn="just" defTabSz="820487">
              <a:lnSpc>
                <a:spcPct val="95900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shorten the code, 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also possible to specify all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background properties in one single property. This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called a  shorthand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1386850" defTabSz="820487">
              <a:lnSpc>
                <a:spcPct val="144600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shorthand property for background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background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:  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289" y="3443092"/>
            <a:ext cx="4736689" cy="141320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13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#ffffffurl("img_tree.png") no-repeat right</a:t>
            </a:r>
            <a:r>
              <a:rPr sz="2200" spc="108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top;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bject 3"/>
          <p:cNvSpPr/>
          <p:nvPr/>
        </p:nvSpPr>
        <p:spPr>
          <a:xfrm>
            <a:off x="4724400" y="2895601"/>
            <a:ext cx="4291445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39" y="1779270"/>
            <a:ext cx="1970809" cy="313765"/>
          </a:xfrm>
          <a:custGeom>
            <a:avLst/>
            <a:gdLst/>
            <a:ahLst/>
            <a:cxnLst/>
            <a:rect l="l" t="t" r="r" b="b"/>
            <a:pathLst>
              <a:path w="2167890" h="355600">
                <a:moveTo>
                  <a:pt x="0" y="355091"/>
                </a:moveTo>
                <a:lnTo>
                  <a:pt x="2167382" y="355091"/>
                </a:lnTo>
                <a:lnTo>
                  <a:pt x="216738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141" y="2088619"/>
            <a:ext cx="2078759" cy="313765"/>
          </a:xfrm>
          <a:custGeom>
            <a:avLst/>
            <a:gdLst/>
            <a:ahLst/>
            <a:cxnLst/>
            <a:rect l="l" t="t" r="r" b="b"/>
            <a:pathLst>
              <a:path w="2286635" h="355600">
                <a:moveTo>
                  <a:pt x="0" y="355396"/>
                </a:moveTo>
                <a:lnTo>
                  <a:pt x="2286254" y="355396"/>
                </a:lnTo>
                <a:lnTo>
                  <a:pt x="2286254" y="0"/>
                </a:lnTo>
                <a:lnTo>
                  <a:pt x="0" y="0"/>
                </a:lnTo>
                <a:lnTo>
                  <a:pt x="0" y="355396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7141" y="2398171"/>
            <a:ext cx="2078759" cy="313765"/>
          </a:xfrm>
          <a:custGeom>
            <a:avLst/>
            <a:gdLst/>
            <a:ahLst/>
            <a:cxnLst/>
            <a:rect l="l" t="t" r="r" b="b"/>
            <a:pathLst>
              <a:path w="2286635" h="355600">
                <a:moveTo>
                  <a:pt x="0" y="355091"/>
                </a:moveTo>
                <a:lnTo>
                  <a:pt x="2286254" y="355091"/>
                </a:lnTo>
                <a:lnTo>
                  <a:pt x="2286254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7139" y="2707453"/>
            <a:ext cx="2616200" cy="313765"/>
          </a:xfrm>
          <a:custGeom>
            <a:avLst/>
            <a:gdLst/>
            <a:ahLst/>
            <a:cxnLst/>
            <a:rect l="l" t="t" r="r" b="b"/>
            <a:pathLst>
              <a:path w="2877820" h="355600">
                <a:moveTo>
                  <a:pt x="0" y="355091"/>
                </a:moveTo>
                <a:lnTo>
                  <a:pt x="2877566" y="355091"/>
                </a:lnTo>
                <a:lnTo>
                  <a:pt x="2877566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7141" y="3016735"/>
            <a:ext cx="2294659" cy="313765"/>
          </a:xfrm>
          <a:custGeom>
            <a:avLst/>
            <a:gdLst/>
            <a:ahLst/>
            <a:cxnLst/>
            <a:rect l="l" t="t" r="r" b="b"/>
            <a:pathLst>
              <a:path w="2524125" h="355600">
                <a:moveTo>
                  <a:pt x="0" y="355091"/>
                </a:moveTo>
                <a:lnTo>
                  <a:pt x="2523998" y="355091"/>
                </a:lnTo>
                <a:lnTo>
                  <a:pt x="2523998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728" y="1010995"/>
            <a:ext cx="7500505" cy="3193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68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When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using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shorthand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order of the 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values  is: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spcBef>
                <a:spcPts val="1086"/>
              </a:spcBef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background-color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background-image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background-repeat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background-attachment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background-position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315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It does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not matter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one of the 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values is missing, as long  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other ones are 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order.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646" y="547200"/>
            <a:ext cx="5391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2.1.3 Background - Shorthand</a:t>
            </a:r>
            <a:r>
              <a:rPr lang="en-US" sz="2400" b="1" spc="-58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75045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83"/>
            <a:r>
              <a:rPr sz="2400" spc="-4" dirty="0"/>
              <a:t>All CSS Background</a:t>
            </a:r>
            <a:r>
              <a:rPr sz="2400" spc="27" dirty="0"/>
              <a:t> </a:t>
            </a:r>
            <a:r>
              <a:rPr sz="2400" spc="-4" dirty="0"/>
              <a:t>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81750"/>
              </p:ext>
            </p:extLst>
          </p:nvPr>
        </p:nvGraphicFramePr>
        <p:xfrm>
          <a:off x="1295400" y="990600"/>
          <a:ext cx="6184206" cy="2777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401"/>
                <a:gridCol w="4188805"/>
              </a:tblGrid>
              <a:tr h="3126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Property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6784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background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363345" marR="64135" indent="-1295400">
                        <a:lnSpc>
                          <a:spcPts val="2760"/>
                        </a:lnSpc>
                        <a:spcBef>
                          <a:spcPts val="164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all the background properties</a:t>
                      </a:r>
                      <a:r>
                        <a:rPr sz="2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in  one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declaration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984221">
                <a:tc>
                  <a:txBody>
                    <a:bodyPr/>
                    <a:lstStyle/>
                    <a:p>
                      <a:pPr marL="426084" marR="314325" indent="-102235">
                        <a:lnSpc>
                          <a:spcPts val="2760"/>
                        </a:lnSpc>
                        <a:spcBef>
                          <a:spcPts val="1370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backg</a:t>
                      </a:r>
                      <a:r>
                        <a:rPr sz="2100" u="heavy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r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ound- </a:t>
                      </a:r>
                      <a:r>
                        <a:rPr sz="21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attachment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 marR="98425" algn="ctr">
                        <a:lnSpc>
                          <a:spcPct val="95900"/>
                        </a:lnSpc>
                        <a:spcBef>
                          <a:spcPts val="130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whether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 background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is  fixed or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scrolls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with 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rest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 the  page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781685" marR="314325" indent="-457200">
                        <a:lnSpc>
                          <a:spcPts val="2780"/>
                        </a:lnSpc>
                        <a:spcBef>
                          <a:spcPts val="1614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backg</a:t>
                      </a:r>
                      <a:r>
                        <a:rPr sz="2100" u="heavy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r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ound- </a:t>
                      </a:r>
                      <a:r>
                        <a:rPr sz="21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color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816100" marR="360680" indent="-1450975">
                        <a:lnSpc>
                          <a:spcPts val="2780"/>
                        </a:lnSpc>
                        <a:spcBef>
                          <a:spcPts val="1614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background color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 an 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84425"/>
              </p:ext>
            </p:extLst>
          </p:nvPr>
        </p:nvGraphicFramePr>
        <p:xfrm>
          <a:off x="1295400" y="3733800"/>
          <a:ext cx="6184206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401"/>
                <a:gridCol w="4188805"/>
              </a:tblGrid>
              <a:tr h="838200">
                <a:tc>
                  <a:txBody>
                    <a:bodyPr/>
                    <a:lstStyle/>
                    <a:p>
                      <a:pPr marL="721995" marR="314325" indent="-398145">
                        <a:lnSpc>
                          <a:spcPts val="2760"/>
                        </a:lnSpc>
                        <a:spcBef>
                          <a:spcPts val="1639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backg</a:t>
                      </a:r>
                      <a:r>
                        <a:rPr sz="2100" u="heavy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r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ound- </a:t>
                      </a:r>
                      <a:r>
                        <a:rPr sz="21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image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0" marR="251460" indent="-1562100">
                        <a:lnSpc>
                          <a:spcPts val="2760"/>
                        </a:lnSpc>
                        <a:spcBef>
                          <a:spcPts val="1639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background image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for an 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989366">
                <a:tc>
                  <a:txBody>
                    <a:bodyPr/>
                    <a:lstStyle/>
                    <a:p>
                      <a:pPr marL="603250" marR="314325" indent="-279400">
                        <a:lnSpc>
                          <a:spcPts val="2770"/>
                        </a:lnSpc>
                        <a:spcBef>
                          <a:spcPts val="162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6"/>
                        </a:rPr>
                        <a:t>backg</a:t>
                      </a:r>
                      <a:r>
                        <a:rPr sz="2100" u="heavy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6"/>
                        </a:rPr>
                        <a:t>r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6"/>
                        </a:rPr>
                        <a:t>ound- </a:t>
                      </a:r>
                      <a:r>
                        <a:rPr sz="21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6"/>
                        </a:rPr>
                        <a:t>position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168400" marR="522605" indent="-643255">
                        <a:lnSpc>
                          <a:spcPts val="2770"/>
                        </a:lnSpc>
                        <a:spcBef>
                          <a:spcPts val="162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starting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position of</a:t>
                      </a:r>
                      <a:r>
                        <a:rPr sz="2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  background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image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839434">
                <a:tc>
                  <a:txBody>
                    <a:bodyPr/>
                    <a:lstStyle/>
                    <a:p>
                      <a:pPr marL="721995" marR="314325" indent="-398145">
                        <a:lnSpc>
                          <a:spcPts val="2770"/>
                        </a:lnSpc>
                        <a:spcBef>
                          <a:spcPts val="135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7"/>
                        </a:rPr>
                        <a:t>backg</a:t>
                      </a:r>
                      <a:r>
                        <a:rPr sz="2100" u="heavy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7"/>
                        </a:rPr>
                        <a:t>r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7"/>
                        </a:rPr>
                        <a:t>ound- </a:t>
                      </a:r>
                      <a:r>
                        <a:rPr sz="21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7"/>
                        </a:rPr>
                        <a:t>repeat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1470" marR="191135" indent="-1407160">
                        <a:lnSpc>
                          <a:spcPts val="2770"/>
                        </a:lnSpc>
                        <a:spcBef>
                          <a:spcPts val="135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how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 background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image will 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repeated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8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728" y="1010995"/>
            <a:ext cx="75045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/>
            <a:r>
              <a:rPr sz="2400" dirty="0">
                <a:solidFill>
                  <a:srgbClr val="538DD3"/>
                </a:solidFill>
              </a:rPr>
              <a:t>2.2 </a:t>
            </a:r>
            <a:r>
              <a:rPr sz="2400" spc="-4" dirty="0">
                <a:solidFill>
                  <a:srgbClr val="538DD3"/>
                </a:solidFill>
              </a:rPr>
              <a:t>CSS</a:t>
            </a:r>
            <a:r>
              <a:rPr sz="2400" spc="-90" dirty="0">
                <a:solidFill>
                  <a:srgbClr val="538DD3"/>
                </a:solidFill>
              </a:rPr>
              <a:t> </a:t>
            </a:r>
            <a:r>
              <a:rPr sz="2400" dirty="0">
                <a:solidFill>
                  <a:srgbClr val="538DD3"/>
                </a:solidFill>
              </a:rPr>
              <a:t>Borders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7" y="1457886"/>
            <a:ext cx="7499927" cy="3257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lvl="2" defTabSz="820487">
              <a:buClr>
                <a:srgbClr val="4F81BC"/>
              </a:buClr>
              <a:tabLst>
                <a:tab pos="831883" algn="l"/>
                <a:tab pos="832452" algn="l"/>
              </a:tabLst>
            </a:pP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2.2.1  </a:t>
            </a:r>
            <a:r>
              <a:rPr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CSS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Border</a:t>
            </a:r>
            <a:r>
              <a:rPr sz="2400" b="1" spc="-54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Properties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properties allow you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specify the style, width,  and color of 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element's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border.</a:t>
            </a:r>
          </a:p>
          <a:p>
            <a:pPr marL="11396" defTabSz="820487">
              <a:spcBef>
                <a:spcPts val="108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element has a groove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that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15px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wide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200" spc="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green.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lvl="2" defTabSz="820487">
              <a:spcBef>
                <a:spcPts val="1171"/>
              </a:spcBef>
              <a:buClr>
                <a:srgbClr val="4F81BC"/>
              </a:buClr>
              <a:tabLst>
                <a:tab pos="831883" algn="l"/>
                <a:tab pos="832452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2.2.2 </a:t>
            </a:r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Border</a:t>
            </a:r>
            <a:r>
              <a:rPr sz="2400" b="1" spc="-9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Style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107688" defTabSz="820487">
              <a:lnSpc>
                <a:spcPct val="144200"/>
              </a:lnSpc>
              <a:spcBef>
                <a:spcPts val="354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border-style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specifies what kind of border to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display.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following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allowed: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7822" y="4811694"/>
            <a:ext cx="762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900" spc="-4" dirty="0">
                <a:solidFill>
                  <a:prstClr val="black"/>
                </a:solidFill>
                <a:latin typeface="Symbol"/>
                <a:cs typeface="Symbol"/>
              </a:rPr>
              <a:t></a:t>
            </a:r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8980" y="4654812"/>
            <a:ext cx="35636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dotted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822" y="5121313"/>
            <a:ext cx="762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900" spc="-4" dirty="0">
                <a:solidFill>
                  <a:prstClr val="black"/>
                </a:solidFill>
                <a:latin typeface="Symbol"/>
                <a:cs typeface="Symbol"/>
              </a:rPr>
              <a:t></a:t>
            </a:r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822" y="5430594"/>
            <a:ext cx="762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900" spc="-4" dirty="0">
                <a:solidFill>
                  <a:prstClr val="black"/>
                </a:solidFill>
                <a:latin typeface="Symbol"/>
                <a:cs typeface="Symbol"/>
              </a:rPr>
              <a:t></a:t>
            </a:r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62516"/>
              </p:ext>
            </p:extLst>
          </p:nvPr>
        </p:nvGraphicFramePr>
        <p:xfrm>
          <a:off x="1247139" y="4670947"/>
          <a:ext cx="770312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27"/>
                <a:gridCol w="153785"/>
                <a:gridCol w="76200"/>
              </a:tblGrid>
              <a:tr h="342900">
                <a:tc gridSpan="2">
                  <a:txBody>
                    <a:bodyPr/>
                    <a:lstStyle/>
                    <a:p>
                      <a:pPr>
                        <a:lnSpc>
                          <a:spcPts val="2735"/>
                        </a:lnSpc>
                      </a:pPr>
                      <a:r>
                        <a:rPr sz="2100" dirty="0">
                          <a:solidFill>
                            <a:srgbClr val="DC133B"/>
                          </a:solidFill>
                          <a:latin typeface="Times New Roman"/>
                          <a:cs typeface="Times New Roman"/>
                        </a:rPr>
                        <a:t>dot</a:t>
                      </a:r>
                      <a:r>
                        <a:rPr sz="2100" spc="5" dirty="0">
                          <a:solidFill>
                            <a:srgbClr val="DC13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dirty="0">
                          <a:solidFill>
                            <a:srgbClr val="DC133B"/>
                          </a:solidFill>
                          <a:latin typeface="Times New Roman"/>
                          <a:cs typeface="Times New Roman"/>
                        </a:rPr>
                        <a:t>ed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449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449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0153">
                <a:tc gridSpan="3">
                  <a:txBody>
                    <a:bodyPr/>
                    <a:lstStyle/>
                    <a:p>
                      <a:pPr>
                        <a:lnSpc>
                          <a:spcPts val="2705"/>
                        </a:lnSpc>
                      </a:pPr>
                      <a:r>
                        <a:rPr sz="2100" dirty="0">
                          <a:solidFill>
                            <a:srgbClr val="DC133B"/>
                          </a:solidFill>
                          <a:latin typeface="Times New Roman"/>
                          <a:cs typeface="Times New Roman"/>
                        </a:rPr>
                        <a:t>dash</a:t>
                      </a:r>
                      <a:r>
                        <a:rPr sz="2100" spc="5" dirty="0">
                          <a:solidFill>
                            <a:srgbClr val="DC133B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dirty="0">
                          <a:solidFill>
                            <a:srgbClr val="DC133B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4495">
                      <a:solidFill>
                        <a:srgbClr val="FFFFFF"/>
                      </a:solidFill>
                      <a:prstDash val="solid"/>
                    </a:lnT>
                    <a:lnB w="4572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ts val="2700"/>
                        </a:lnSpc>
                      </a:pPr>
                      <a:r>
                        <a:rPr sz="2100" dirty="0">
                          <a:solidFill>
                            <a:srgbClr val="DC133B"/>
                          </a:solidFill>
                          <a:latin typeface="Times New Roman"/>
                          <a:cs typeface="Times New Roman"/>
                        </a:rPr>
                        <a:t>sol</a:t>
                      </a:r>
                      <a:r>
                        <a:rPr sz="2100" spc="10" dirty="0">
                          <a:solidFill>
                            <a:srgbClr val="DC133B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dirty="0">
                          <a:solidFill>
                            <a:srgbClr val="DC133B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4572">
                      <a:solidFill>
                        <a:srgbClr val="FFFFF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00">
                        <a:lnSpc>
                          <a:spcPts val="270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0" marB="0">
                    <a:lnT w="4572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007292" y="4985945"/>
            <a:ext cx="4317307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indent="66664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dashed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solid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border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2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822" y="1144121"/>
            <a:ext cx="762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900" spc="-4" dirty="0">
                <a:solidFill>
                  <a:prstClr val="black"/>
                </a:solidFill>
                <a:latin typeface="Symbol"/>
                <a:cs typeface="Symbol"/>
              </a:rPr>
              <a:t></a:t>
            </a:r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822" y="1453403"/>
            <a:ext cx="762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900" spc="-4" dirty="0">
                <a:solidFill>
                  <a:prstClr val="black"/>
                </a:solidFill>
                <a:latin typeface="Symbol"/>
                <a:cs typeface="Symbol"/>
              </a:rPr>
              <a:t></a:t>
            </a:r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141" y="1003376"/>
            <a:ext cx="1027833" cy="64638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5129" rIns="0" bIns="0" rtlCol="0">
            <a:spAutoFit/>
          </a:bodyPr>
          <a:lstStyle/>
          <a:p>
            <a:pPr defTabSz="820487">
              <a:lnSpc>
                <a:spcPts val="2477"/>
              </a:lnSpc>
              <a:spcBef>
                <a:spcPts val="40"/>
              </a:spcBef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double  groove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9941" y="987238"/>
            <a:ext cx="670305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935" indent="-159540">
              <a:lnSpc>
                <a:spcPts val="2531"/>
              </a:lnSpc>
              <a:buChar char="-"/>
              <a:tabLst>
                <a:tab pos="171505" algn="l"/>
              </a:tabLst>
            </a:pPr>
            <a:r>
              <a:rPr b="0" spc="-4" dirty="0">
                <a:solidFill>
                  <a:srgbClr val="000000"/>
                </a:solidFill>
              </a:rPr>
              <a:t>Defines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 double</a:t>
            </a:r>
            <a:r>
              <a:rPr b="0" spc="-58" dirty="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border</a:t>
            </a:r>
          </a:p>
          <a:p>
            <a:pPr marL="211960" indent="-185749">
              <a:lnSpc>
                <a:spcPts val="2531"/>
              </a:lnSpc>
              <a:buChar char="-"/>
              <a:tabLst>
                <a:tab pos="212529" algn="l"/>
              </a:tabLst>
            </a:pPr>
            <a:r>
              <a:rPr b="0" spc="-4" dirty="0">
                <a:solidFill>
                  <a:srgbClr val="000000"/>
                </a:solidFill>
              </a:rPr>
              <a:t>Defines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b="0" spc="-4" dirty="0">
                <a:solidFill>
                  <a:srgbClr val="000000"/>
                </a:solidFill>
              </a:rPr>
              <a:t>3D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grooved border. The effect depends  </a:t>
            </a:r>
            <a:r>
              <a:rPr b="0" spc="498" dirty="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594" y="1605802"/>
            <a:ext cx="248573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border-color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822" y="2072303"/>
            <a:ext cx="762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900" spc="-4" dirty="0">
                <a:solidFill>
                  <a:prstClr val="black"/>
                </a:solidFill>
                <a:latin typeface="Symbol"/>
                <a:cs typeface="Symbol"/>
              </a:rPr>
              <a:t></a:t>
            </a:r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7140" y="1931290"/>
            <a:ext cx="1231322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9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dge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5676" y="1915420"/>
            <a:ext cx="703972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3D ridged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border.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effect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depends on   </a:t>
            </a:r>
            <a:r>
              <a:rPr sz="2200" spc="1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5595" y="2224703"/>
            <a:ext cx="207875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border-color</a:t>
            </a:r>
            <a:r>
              <a:rPr sz="22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7822" y="2690869"/>
            <a:ext cx="762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900" spc="-4" dirty="0">
                <a:solidFill>
                  <a:prstClr val="black"/>
                </a:solidFill>
                <a:latin typeface="Symbol"/>
                <a:cs typeface="Symbol"/>
              </a:rPr>
              <a:t></a:t>
            </a:r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7139" y="2550124"/>
            <a:ext cx="525318" cy="6412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ins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et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8571" y="2533986"/>
            <a:ext cx="649200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217656" algn="l"/>
                <a:tab pos="1181159" algn="l"/>
                <a:tab pos="1864328" algn="l"/>
                <a:tab pos="2495647" algn="l"/>
                <a:tab pos="3929219" algn="l"/>
                <a:tab pos="4664808" algn="l"/>
                <a:tab pos="5676173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Defines	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3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3D	inset	border.</a:t>
            </a:r>
            <a:r>
              <a:rPr sz="2200" spc="3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effect	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depends	on</a:t>
            </a:r>
            <a:r>
              <a:rPr sz="2200" spc="25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35595" y="2843268"/>
            <a:ext cx="207875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border-color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27822" y="3309433"/>
            <a:ext cx="762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900" spc="-4" dirty="0">
                <a:solidFill>
                  <a:prstClr val="black"/>
                </a:solidFill>
                <a:latin typeface="Symbol"/>
                <a:cs typeface="Symbol"/>
              </a:rPr>
              <a:t></a:t>
            </a:r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7138" y="3168687"/>
            <a:ext cx="1027835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outs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7116" y="3152550"/>
            <a:ext cx="694828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3D outset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border.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effect depends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  </a:t>
            </a:r>
            <a:r>
              <a:rPr sz="2200" spc="37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47140" y="3787475"/>
            <a:ext cx="539173" cy="313765"/>
          </a:xfrm>
          <a:custGeom>
            <a:avLst/>
            <a:gdLst/>
            <a:ahLst/>
            <a:cxnLst/>
            <a:rect l="l" t="t" r="r" b="b"/>
            <a:pathLst>
              <a:path w="593089" h="355600">
                <a:moveTo>
                  <a:pt x="0" y="355091"/>
                </a:moveTo>
                <a:lnTo>
                  <a:pt x="592835" y="355091"/>
                </a:lnTo>
                <a:lnTo>
                  <a:pt x="592835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47140" y="4096758"/>
            <a:ext cx="755073" cy="313765"/>
          </a:xfrm>
          <a:custGeom>
            <a:avLst/>
            <a:gdLst/>
            <a:ahLst/>
            <a:cxnLst/>
            <a:rect l="l" t="t" r="r" b="b"/>
            <a:pathLst>
              <a:path w="830580" h="355600">
                <a:moveTo>
                  <a:pt x="0" y="355091"/>
                </a:moveTo>
                <a:lnTo>
                  <a:pt x="830580" y="355091"/>
                </a:lnTo>
                <a:lnTo>
                  <a:pt x="830580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9729" y="3462059"/>
            <a:ext cx="7502235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39" defTabSz="820487">
              <a:lnSpc>
                <a:spcPts val="2531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border-color</a:t>
            </a:r>
            <a:r>
              <a:rPr sz="22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</a:t>
            </a:r>
          </a:p>
          <a:p>
            <a:pPr marL="421639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none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no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</a:t>
            </a:r>
          </a:p>
          <a:p>
            <a:pPr marL="421639" indent="-205122" defTabSz="820487">
              <a:lnSpc>
                <a:spcPts val="2531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hidden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hidden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</a:t>
            </a:r>
          </a:p>
          <a:p>
            <a:pPr marL="11396" marR="4559" defTabSz="820487">
              <a:lnSpc>
                <a:spcPts val="2477"/>
              </a:lnSpc>
              <a:spcBef>
                <a:spcPts val="1315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border-style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can have from one to four values (for the  top border, right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border,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bottom border, and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left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border).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6656" y="539479"/>
            <a:ext cx="2537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lvl="2" defTabSz="820487">
              <a:spcBef>
                <a:spcPts val="1171"/>
              </a:spcBef>
              <a:buClr>
                <a:srgbClr val="4F81BC"/>
              </a:buClr>
              <a:tabLst>
                <a:tab pos="831883" algn="l"/>
                <a:tab pos="832452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2.2.2 Border</a:t>
            </a:r>
            <a:r>
              <a:rPr lang="en-US" sz="2400" b="1" spc="-9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Style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05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5194" y="1143000"/>
            <a:ext cx="6876473" cy="382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1835838" defTabSz="820487">
              <a:lnSpc>
                <a:spcPct val="110300"/>
              </a:lnSpc>
              <a:spcBef>
                <a:spcPts val="1005"/>
              </a:spcBef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p.dotted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border-style: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dotted;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  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p.dashed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border-style:</a:t>
            </a:r>
            <a:r>
              <a:rPr sz="2200" spc="-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dashed;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  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p.solid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border-style: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solid;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  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p.double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border-style: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double;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  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p.groove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border-style:</a:t>
            </a:r>
            <a:r>
              <a:rPr sz="2200" spc="-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groove;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  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p.ridge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border-style: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ridge;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  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p.inset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border-style: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inset;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  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p.outset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border-style: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outset;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}  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p.none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border-style: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none;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}  </a:t>
            </a: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p.hidden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border-style:</a:t>
            </a:r>
            <a:r>
              <a:rPr sz="2200" spc="-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hidden;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marL="11396" defTabSz="820487">
              <a:spcBef>
                <a:spcPts val="269"/>
              </a:spcBef>
            </a:pP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p.mix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border-style: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dotted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dashed solid</a:t>
            </a:r>
            <a:r>
              <a:rPr sz="2200" spc="18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double;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6156" y="529608"/>
            <a:ext cx="2537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lvl="2" defTabSz="820487">
              <a:spcBef>
                <a:spcPts val="1171"/>
              </a:spcBef>
              <a:buClr>
                <a:srgbClr val="4F81BC"/>
              </a:buClr>
              <a:tabLst>
                <a:tab pos="831883" algn="l"/>
                <a:tab pos="832452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2.2.2 Border</a:t>
            </a:r>
            <a:r>
              <a:rPr lang="en-US" sz="2400" b="1" spc="-9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Style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object 4"/>
          <p:cNvSpPr/>
          <p:nvPr/>
        </p:nvSpPr>
        <p:spPr>
          <a:xfrm>
            <a:off x="5181600" y="966692"/>
            <a:ext cx="3733800" cy="3529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381000" y="5122914"/>
            <a:ext cx="6840105" cy="97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algn="just" defTabSz="820487">
              <a:lnSpc>
                <a:spcPct val="95900"/>
              </a:lnSpc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Note: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None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OTHER CSS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properties described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below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will have ANY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effect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unless 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border-style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set!</a:t>
            </a:r>
          </a:p>
        </p:txBody>
      </p:sp>
    </p:spTree>
    <p:extLst>
      <p:ext uri="{BB962C8B-B14F-4D97-AF65-F5344CB8AC3E}">
        <p14:creationId xmlns:p14="http://schemas.microsoft.com/office/powerpoint/2010/main" val="5885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7504545" cy="615553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7315200" cy="5016746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342860" lvl="1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Backgrounds</a:t>
            </a:r>
          </a:p>
          <a:p>
            <a:pPr marL="342860" lvl="1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 Borders</a:t>
            </a:r>
          </a:p>
          <a:p>
            <a:pPr marL="342860" lvl="1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 Syntax and Selectors</a:t>
            </a:r>
          </a:p>
          <a:p>
            <a:pPr marL="342860" lvl="1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 Margins</a:t>
            </a:r>
          </a:p>
          <a:p>
            <a:pPr marL="342860" lvl="1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 Padding</a:t>
            </a:r>
          </a:p>
          <a:p>
            <a:pPr marL="342860" lvl="1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 Height and Width Dimensions</a:t>
            </a:r>
          </a:p>
          <a:p>
            <a:pPr marL="342860" lvl="1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 Text</a:t>
            </a:r>
          </a:p>
          <a:p>
            <a:pPr marL="342860" lvl="1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 Fonts</a:t>
            </a:r>
          </a:p>
          <a:p>
            <a:pPr marL="342860" lvl="1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 Links</a:t>
            </a:r>
          </a:p>
          <a:p>
            <a:pPr marL="342860" lvl="1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 Lists</a:t>
            </a:r>
          </a:p>
          <a:p>
            <a:pPr marL="342860" lvl="1" indent="-34286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 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852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2.2.3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3" y="991271"/>
            <a:ext cx="253976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Border</a:t>
            </a:r>
            <a:r>
              <a:rPr sz="2400" b="1" spc="-94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Width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7" y="1499572"/>
            <a:ext cx="7503391" cy="2262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border-width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specifies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width of the four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7407" defTabSz="820487">
              <a:lnSpc>
                <a:spcPts val="2477"/>
              </a:lnSpc>
              <a:spcBef>
                <a:spcPts val="1324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width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specific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(in px, pt,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cm,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em, etc)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 by  using one of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three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pre-defined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values: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thin,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medium,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 thick.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24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border-width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can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have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from one to four values (for  the top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border, right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border, bottom border, 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left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border).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444942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p.one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5092714" defTabSz="820487">
              <a:lnSpc>
                <a:spcPct val="110100"/>
              </a:lnSpc>
              <a:spcBef>
                <a:spcPts val="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border-style:</a:t>
            </a:r>
            <a:r>
              <a:rPr sz="2200" spc="-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solid;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border-width:</a:t>
            </a:r>
            <a:r>
              <a:rPr sz="2200" spc="-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5px;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p.two</a:t>
            </a:r>
            <a:r>
              <a:rPr sz="2200" spc="-94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4620365" defTabSz="820487">
              <a:lnSpc>
                <a:spcPct val="110100"/>
              </a:lnSpc>
              <a:spcBef>
                <a:spcPts val="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border-style: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solid;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border-width:</a:t>
            </a:r>
            <a:r>
              <a:rPr sz="2200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medium;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p.three</a:t>
            </a:r>
            <a:r>
              <a:rPr sz="2200"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border-style:</a:t>
            </a:r>
            <a:r>
              <a:rPr sz="2200" spc="-8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solid;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0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border-width: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2px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10px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4px</a:t>
            </a:r>
            <a:r>
              <a:rPr sz="2200" spc="-18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20px;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1430" y="559685"/>
            <a:ext cx="2791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2.2.3  Border</a:t>
            </a:r>
            <a:r>
              <a:rPr lang="en-US" sz="2400" b="1" spc="-94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Width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3747324" y="790517"/>
            <a:ext cx="4624531" cy="4269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1614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2.2.4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0" y="991271"/>
            <a:ext cx="35303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Border</a:t>
            </a:r>
            <a:r>
              <a:rPr sz="2400" b="1" spc="-94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Color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7" y="1521088"/>
            <a:ext cx="7503391" cy="3036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  <a:tabLst>
                <a:tab pos="3024974" algn="l"/>
                <a:tab pos="3365134" algn="l"/>
                <a:tab pos="4022664" algn="l"/>
                <a:tab pos="4393022" algn="l"/>
                <a:tab pos="4853407" algn="l"/>
                <a:tab pos="5343419" algn="l"/>
                <a:tab pos="6063624" algn="l"/>
                <a:tab pos="6447656" algn="l"/>
                <a:tab pos="6938240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er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-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co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or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ty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used	to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the	co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	of	t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four  borders.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8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color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set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by: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spcBef>
                <a:spcPts val="1140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specify a color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like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"red"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RGB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specify a RGB value,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like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"rgb(255,0,0)"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Hex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specify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hex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like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"#ff0000"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transparent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  <a:tabLst>
                <a:tab pos="2983950" algn="l"/>
                <a:tab pos="3480230" algn="l"/>
                <a:tab pos="4111549" algn="l"/>
                <a:tab pos="5268778" algn="l"/>
                <a:tab pos="5598111" algn="l"/>
                <a:tab pos="6169603" algn="l"/>
                <a:tab pos="698553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er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-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co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or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ty	can	have	fr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m </a:t>
            </a:r>
            <a:r>
              <a:rPr sz="2200" spc="-1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one	to	four	va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ues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(f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729" y="4300778"/>
            <a:ext cx="7086599" cy="1472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ct val="144700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top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border, right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border, bottom border, 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left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border).  If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border-color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not set, 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inherits 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 of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444942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p.one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5092714" defTabSz="820487">
              <a:lnSpc>
                <a:spcPct val="110100"/>
              </a:lnSpc>
              <a:spcBef>
                <a:spcPts val="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border-style:</a:t>
            </a:r>
            <a:r>
              <a:rPr sz="2200" spc="-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solid;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border-color:</a:t>
            </a:r>
            <a:r>
              <a:rPr sz="2200" spc="-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p.two</a:t>
            </a:r>
            <a:r>
              <a:rPr sz="2200" spc="-94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4971352" defTabSz="820487">
              <a:lnSpc>
                <a:spcPct val="110100"/>
              </a:lnSpc>
              <a:spcBef>
                <a:spcPts val="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border-style: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solid;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border-color:</a:t>
            </a:r>
            <a:r>
              <a:rPr sz="2200" spc="-1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green;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p.three</a:t>
            </a:r>
            <a:r>
              <a:rPr sz="2200"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border-style:</a:t>
            </a:r>
            <a:r>
              <a:rPr sz="2200" spc="-8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solid;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0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border-color: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red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green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blue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yellow;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8447" y="529606"/>
            <a:ext cx="2639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2.2.4 Border</a:t>
            </a:r>
            <a:r>
              <a:rPr lang="en-US" sz="2400" b="1" spc="-94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Color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2"/>
          <p:cNvSpPr/>
          <p:nvPr/>
        </p:nvSpPr>
        <p:spPr>
          <a:xfrm>
            <a:off x="3657600" y="760438"/>
            <a:ext cx="4951268" cy="4284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7505122" cy="251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2.2.5	Border - Individual</a:t>
            </a:r>
            <a:r>
              <a:rPr sz="2400" b="1" spc="-76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Sides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  <a:tabLst>
                <a:tab pos="739578" algn="l"/>
                <a:tab pos="1210787" algn="l"/>
                <a:tab pos="2379410" algn="l"/>
                <a:tab pos="3171409" algn="l"/>
                <a:tab pos="3718400" algn="l"/>
                <a:tab pos="4371940" algn="l"/>
                <a:tab pos="4994712" algn="l"/>
                <a:tab pos="5541703" algn="l"/>
                <a:tab pos="5829443" algn="l"/>
                <a:tab pos="6149091" algn="l"/>
                <a:tab pos="7182677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From	the	exa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ab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ve	you	have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	that	it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possible	to  specify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different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 for each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side.</a:t>
            </a:r>
          </a:p>
          <a:p>
            <a:pPr marL="11396" marR="7407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also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properties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 specifying each of the borders  (top, right,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bottom,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left):</a:t>
            </a:r>
          </a:p>
          <a:p>
            <a:pPr marL="11396" defTabSz="820487">
              <a:spcBef>
                <a:spcPts val="1108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3542517"/>
            <a:ext cx="7613073" cy="218726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13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4072235" defTabSz="820487">
              <a:lnSpc>
                <a:spcPct val="110300"/>
              </a:lnSpc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border-top-style: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dotted;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border-right-style: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solid;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border-bottom-style: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dotted; 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border-left-style:</a:t>
            </a:r>
            <a:r>
              <a:rPr sz="2200" spc="-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solid;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4343401" y="2895600"/>
            <a:ext cx="4419600" cy="342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6" y="987239"/>
            <a:ext cx="649547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above gives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same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result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as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this:</a:t>
            </a:r>
          </a:p>
          <a:p>
            <a:pPr marL="11396" defTabSz="820487">
              <a:spcBef>
                <a:spcPts val="1185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944668"/>
            <a:ext cx="7613073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13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border-style: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dotted</a:t>
            </a:r>
            <a:r>
              <a:rPr sz="2200" spc="-45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solid;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6156" y="525574"/>
            <a:ext cx="4332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2.2.5	Border - Individual</a:t>
            </a:r>
            <a:r>
              <a:rPr lang="en-US" sz="2400" b="1" spc="-7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Sides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4191000" y="1818236"/>
            <a:ext cx="4543138" cy="4253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7239"/>
            <a:ext cx="6343071" cy="4503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here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how it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works: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4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border-style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has four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22"/>
              </a:lnSpc>
              <a:spcBef>
                <a:spcPts val="1167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border-style: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dotted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solid double</a:t>
            </a:r>
            <a:r>
              <a:rPr sz="2200" b="1" spc="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dashed;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68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top border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dotted</a:t>
            </a:r>
          </a:p>
          <a:p>
            <a:pPr marL="831883" lvl="1" indent="-205122" defTabSz="820487">
              <a:lnSpc>
                <a:spcPts val="2477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right border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solid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77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bottom border is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double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531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left border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dashed</a:t>
            </a:r>
          </a:p>
          <a:p>
            <a:pPr marL="11396" defTabSz="820487">
              <a:spcBef>
                <a:spcPts val="1153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border-style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has three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values:</a:t>
            </a:r>
          </a:p>
          <a:p>
            <a:pPr marL="421639" indent="-205122" defTabSz="820487">
              <a:lnSpc>
                <a:spcPts val="2513"/>
              </a:lnSpc>
              <a:spcBef>
                <a:spcPts val="1171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border-style: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dotted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solid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double;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59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top border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dotted</a:t>
            </a:r>
          </a:p>
          <a:p>
            <a:pPr marL="831883" lvl="1" indent="-205122" defTabSz="820487">
              <a:lnSpc>
                <a:spcPts val="2477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right and left borders are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solid</a:t>
            </a:r>
          </a:p>
          <a:p>
            <a:pPr marL="831883" lvl="1" indent="-205122" defTabSz="820487">
              <a:lnSpc>
                <a:spcPts val="2531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bottom border is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double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9" y="5483441"/>
            <a:ext cx="6159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</a:t>
            </a:r>
            <a:r>
              <a:rPr sz="22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3750" y="5499579"/>
            <a:ext cx="1706649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-style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1212" y="5483441"/>
            <a:ext cx="27385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two</a:t>
            </a:r>
            <a:r>
              <a:rPr sz="2200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6156" y="525574"/>
            <a:ext cx="4332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2.2.5	Border - Individual</a:t>
            </a:r>
            <a:r>
              <a:rPr lang="en-US" sz="2400" b="1" spc="-7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Sides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9927"/>
            <a:ext cx="4686877" cy="2587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39" indent="-205122" defTabSz="820487">
              <a:lnSpc>
                <a:spcPts val="2522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border-style: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dotted</a:t>
            </a:r>
            <a:r>
              <a:rPr sz="2200" b="1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solid;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68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top and bottom borders are</a:t>
            </a:r>
            <a:r>
              <a:rPr sz="2200" spc="-10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dotted</a:t>
            </a:r>
          </a:p>
          <a:p>
            <a:pPr marL="831883" lvl="1" indent="-205122" defTabSz="820487">
              <a:lnSpc>
                <a:spcPts val="2531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right and left borders are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solid</a:t>
            </a:r>
          </a:p>
          <a:p>
            <a:pPr marL="11396" defTabSz="820487">
              <a:spcBef>
                <a:spcPts val="1153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border-style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has one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22"/>
              </a:lnSpc>
              <a:spcBef>
                <a:spcPts val="1162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border-style:</a:t>
            </a:r>
            <a:r>
              <a:rPr sz="2200" b="1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dotted;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522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all four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borders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dotted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8" y="3314140"/>
            <a:ext cx="18530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border-style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501" y="3314140"/>
            <a:ext cx="559204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used in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above.  </a:t>
            </a:r>
            <a:r>
              <a:rPr sz="2200" spc="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However,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727" y="3623422"/>
            <a:ext cx="35075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also works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border-width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5078" y="3623422"/>
            <a:ext cx="194771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border-color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6156" y="525574"/>
            <a:ext cx="4332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2.2.5	Border - Individual</a:t>
            </a:r>
            <a:r>
              <a:rPr lang="en-US" sz="2400" b="1" spc="-7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Sides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8315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2.2.6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2" y="991271"/>
            <a:ext cx="46733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Border -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Shorthand</a:t>
            </a:r>
            <a:r>
              <a:rPr sz="2400" b="1" spc="-22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7139" y="3842610"/>
            <a:ext cx="1446645" cy="313765"/>
          </a:xfrm>
          <a:custGeom>
            <a:avLst/>
            <a:gdLst/>
            <a:ahLst/>
            <a:cxnLst/>
            <a:rect l="l" t="t" r="r" b="b"/>
            <a:pathLst>
              <a:path w="1591310" h="355600">
                <a:moveTo>
                  <a:pt x="0" y="355091"/>
                </a:moveTo>
                <a:lnTo>
                  <a:pt x="1591056" y="355091"/>
                </a:lnTo>
                <a:lnTo>
                  <a:pt x="1591056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7140" y="4151891"/>
            <a:ext cx="1339850" cy="313765"/>
          </a:xfrm>
          <a:custGeom>
            <a:avLst/>
            <a:gdLst/>
            <a:ahLst/>
            <a:cxnLst/>
            <a:rect l="l" t="t" r="r" b="b"/>
            <a:pathLst>
              <a:path w="1473835" h="355600">
                <a:moveTo>
                  <a:pt x="0" y="355092"/>
                </a:moveTo>
                <a:lnTo>
                  <a:pt x="1473708" y="355092"/>
                </a:lnTo>
                <a:lnTo>
                  <a:pt x="1473708" y="0"/>
                </a:lnTo>
                <a:lnTo>
                  <a:pt x="0" y="0"/>
                </a:lnTo>
                <a:lnTo>
                  <a:pt x="0" y="355092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7140" y="4461174"/>
            <a:ext cx="1385455" cy="313765"/>
          </a:xfrm>
          <a:custGeom>
            <a:avLst/>
            <a:gdLst/>
            <a:ahLst/>
            <a:cxnLst/>
            <a:rect l="l" t="t" r="r" b="b"/>
            <a:pathLst>
              <a:path w="1524000" h="355600">
                <a:moveTo>
                  <a:pt x="0" y="355091"/>
                </a:moveTo>
                <a:lnTo>
                  <a:pt x="1523999" y="355091"/>
                </a:lnTo>
                <a:lnTo>
                  <a:pt x="1523999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729" y="1521086"/>
            <a:ext cx="7502235" cy="334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5698" defTabSz="820487">
              <a:lnSpc>
                <a:spcPts val="2477"/>
              </a:lnSpc>
              <a:tabLst>
                <a:tab pos="497420" algn="l"/>
                <a:tab pos="1090564" algn="l"/>
                <a:tab pos="1654079" algn="l"/>
                <a:tab pos="2186825" algn="l"/>
                <a:tab pos="2900192" algn="l"/>
                <a:tab pos="3418124" algn="l"/>
                <a:tab pos="4634610" algn="l"/>
                <a:tab pos="5538284" algn="l"/>
                <a:tab pos="6268746" algn="l"/>
                <a:tab pos="678553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As	you	can	see	from	the	examples	above,	th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re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re	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any  properties to consider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when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dealing with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borders.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shorten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code, 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also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possible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specify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all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individual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properties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one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246"/>
              </a:spcBef>
              <a:tabLst>
                <a:tab pos="2378842" algn="l"/>
                <a:tab pos="2725839" algn="l"/>
                <a:tab pos="3013009" algn="l"/>
                <a:tab pos="4255704" algn="l"/>
                <a:tab pos="5346268" algn="l"/>
                <a:tab pos="5830013" algn="l"/>
                <a:tab pos="633028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r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	shortha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	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rty	for	the	fol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owing  individual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border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properties: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spcBef>
                <a:spcPts val="1086"/>
              </a:spcBef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border-width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border-style</a:t>
            </a:r>
            <a:r>
              <a:rPr sz="2200" spc="-94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(required)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border-color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5px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solid</a:t>
            </a:r>
            <a:r>
              <a:rPr sz="2200" spc="-72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6156" y="525574"/>
            <a:ext cx="48571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2.2.6	Border -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Shorthand</a:t>
            </a:r>
            <a:r>
              <a:rPr lang="en-US" sz="2400" b="1" spc="-22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tabLst>
                <a:tab pos="831883" algn="l"/>
              </a:tabLst>
            </a:pP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4114800" y="1375309"/>
            <a:ext cx="4431145" cy="4246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9928"/>
            <a:ext cx="4971471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 smtClean="0">
                <a:solidFill>
                  <a:srgbClr val="17365D"/>
                </a:solidFill>
                <a:latin typeface="Times New Roman"/>
                <a:cs typeface="Times New Roman"/>
              </a:rPr>
              <a:t>CSS </a:t>
            </a:r>
            <a:r>
              <a:rPr sz="2400" b="1" dirty="0">
                <a:solidFill>
                  <a:srgbClr val="17365D"/>
                </a:solidFill>
                <a:latin typeface="Times New Roman"/>
                <a:cs typeface="Times New Roman"/>
              </a:rPr>
              <a:t>Color </a:t>
            </a:r>
            <a:r>
              <a:rPr sz="2400" b="1" spc="-4" dirty="0">
                <a:solidFill>
                  <a:srgbClr val="17365D"/>
                </a:solidFill>
                <a:latin typeface="Times New Roman"/>
                <a:cs typeface="Times New Roman"/>
              </a:rPr>
              <a:t>and Layout</a:t>
            </a:r>
            <a:r>
              <a:rPr sz="2400" b="1" spc="-283" dirty="0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17365D"/>
                </a:solidFill>
                <a:latin typeface="Times New Roman"/>
                <a:cs typeface="Times New Roman"/>
              </a:rPr>
              <a:t>Properties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794"/>
              </a:spcBef>
            </a:pPr>
            <a:r>
              <a:rPr sz="2400" b="1" spc="-4" dirty="0" smtClean="0">
                <a:solidFill>
                  <a:srgbClr val="538DD3"/>
                </a:solidFill>
                <a:latin typeface="Times New Roman"/>
                <a:cs typeface="Times New Roman"/>
              </a:rPr>
              <a:t>CSS</a:t>
            </a:r>
            <a:r>
              <a:rPr sz="2400" b="1" spc="-90" dirty="0" smtClean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Backgrounds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4646" y="1943393"/>
            <a:ext cx="6339609" cy="969546"/>
          </a:xfrm>
          <a:prstGeom prst="rect">
            <a:avLst/>
          </a:prstGeom>
          <a:solidFill>
            <a:srgbClr val="E0EEBA"/>
          </a:solidFill>
        </p:spPr>
        <p:txBody>
          <a:bodyPr vert="horz" wrap="square" lIns="0" tIns="5129" rIns="0" bIns="0" rtlCol="0">
            <a:spAutoFit/>
          </a:bodyPr>
          <a:lstStyle/>
          <a:p>
            <a:pPr defTabSz="820487">
              <a:spcBef>
                <a:spcPts val="40"/>
              </a:spcBef>
            </a:pPr>
            <a:endParaRPr sz="21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954" marR="8547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background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properties are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used to define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background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effects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646" y="3027493"/>
            <a:ext cx="7516091" cy="309282"/>
          </a:xfrm>
          <a:prstGeom prst="rect">
            <a:avLst/>
          </a:prstGeom>
          <a:solidFill>
            <a:srgbClr val="E0EEBA"/>
          </a:solidFill>
        </p:spPr>
        <p:txBody>
          <a:bodyPr vert="horz" wrap="square" lIns="0" tIns="0" rIns="0" bIns="0" rtlCol="0">
            <a:spAutoFit/>
          </a:bodyPr>
          <a:lstStyle/>
          <a:p>
            <a:pPr marL="15954" defTabSz="820487">
              <a:lnSpc>
                <a:spcPts val="2414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background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properties: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464" y="3494062"/>
            <a:ext cx="7308273" cy="1590179"/>
          </a:xfrm>
          <a:prstGeom prst="rect">
            <a:avLst/>
          </a:prstGeom>
          <a:solidFill>
            <a:srgbClr val="E0EEBA"/>
          </a:solidFill>
        </p:spPr>
        <p:txBody>
          <a:bodyPr vert="horz" wrap="square" lIns="0" tIns="0" rIns="0" bIns="0" rtlCol="0">
            <a:spAutoFit/>
          </a:bodyPr>
          <a:lstStyle/>
          <a:p>
            <a:pPr marL="221645" indent="-205122" defTabSz="820487">
              <a:lnSpc>
                <a:spcPts val="2360"/>
              </a:lnSpc>
              <a:buSzPct val="41666"/>
              <a:buFont typeface="Symbol"/>
              <a:buChar char=""/>
              <a:tabLst>
                <a:tab pos="221645" algn="l"/>
                <a:tab pos="222215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background-color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21645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221645" algn="l"/>
                <a:tab pos="222215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background-image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21645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221645" algn="l"/>
                <a:tab pos="222215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background-repeat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21645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221645" algn="l"/>
                <a:tab pos="222215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background-attachment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21645" indent="-205122" defTabSz="820487">
              <a:lnSpc>
                <a:spcPts val="2531"/>
              </a:lnSpc>
              <a:buSzPct val="41666"/>
              <a:buFont typeface="Symbol"/>
              <a:buChar char=""/>
              <a:tabLst>
                <a:tab pos="221645" algn="l"/>
                <a:tab pos="222215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background-position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2"/>
            <a:ext cx="7501659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2.3 </a:t>
            </a:r>
            <a:r>
              <a:rPr sz="2400" b="1" spc="-4" dirty="0">
                <a:solidFill>
                  <a:srgbClr val="538DD3"/>
                </a:solidFill>
                <a:latin typeface="Times New Roman"/>
                <a:cs typeface="Times New Roman"/>
              </a:rPr>
              <a:t>CSS</a:t>
            </a:r>
            <a:r>
              <a:rPr sz="2400" b="1" spc="-90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Margins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2.3.1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CSS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Margin</a:t>
            </a:r>
            <a:r>
              <a:rPr sz="2400" b="1" spc="-81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Properties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69"/>
              </a:spcBef>
              <a:tabLst>
                <a:tab pos="577190" algn="l"/>
                <a:tab pos="1202810" algn="l"/>
                <a:tab pos="2117311" algn="l"/>
                <a:tab pos="3352600" algn="l"/>
                <a:tab pos="3825518" algn="l"/>
                <a:tab pos="4467664" algn="l"/>
                <a:tab pos="4821498" algn="l"/>
                <a:tab pos="5885852" algn="l"/>
                <a:tab pos="6632266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gin	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ies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re	used	to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space	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ound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5129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properties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size of the white space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OUTSIDE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border.</a:t>
            </a:r>
          </a:p>
          <a:p>
            <a:pPr marL="11396" defTabSz="820487">
              <a:spcBef>
                <a:spcPts val="1077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element has a 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200" spc="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80px.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0698" y="4497481"/>
            <a:ext cx="145645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489443" algn="l"/>
                <a:tab pos="100053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	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2259" y="4497481"/>
            <a:ext cx="156498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414232" algn="l"/>
                <a:tab pos="925327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	the	white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1885" y="4497481"/>
            <a:ext cx="63904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9" y="3989182"/>
            <a:ext cx="3376468" cy="122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2.3.2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CSS</a:t>
            </a:r>
            <a:r>
              <a:rPr sz="2400" b="1" spc="-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Margins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  <a:tabLst>
                <a:tab pos="612517" algn="l"/>
                <a:tab pos="1275173" algn="l"/>
                <a:tab pos="2225570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gin	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ies  OUTSIDE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1228388"/>
            <a:ext cx="7505700" cy="201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6447" marR="83188" defTabSz="820487">
              <a:lnSpc>
                <a:spcPts val="2486"/>
              </a:lnSpc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Note: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margins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completely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transparent 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and cannot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have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background</a:t>
            </a:r>
            <a:r>
              <a:rPr sz="2200" spc="-3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color!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algn="just" defTabSz="820487">
              <a:lnSpc>
                <a:spcPct val="95600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With CSS,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you have full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control over the margins.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There 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properties for setting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 each side of 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(top,  right,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bottom,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left).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100" y="1404994"/>
            <a:ext cx="274205" cy="266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9727" y="609600"/>
            <a:ext cx="2765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2.3.2	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CSS</a:t>
            </a:r>
            <a:r>
              <a:rPr lang="en-US" sz="2400" b="1" spc="-9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Margins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39" y="2291938"/>
            <a:ext cx="1231900" cy="313765"/>
          </a:xfrm>
          <a:custGeom>
            <a:avLst/>
            <a:gdLst/>
            <a:ahLst/>
            <a:cxnLst/>
            <a:rect l="l" t="t" r="r" b="b"/>
            <a:pathLst>
              <a:path w="1355089" h="355600">
                <a:moveTo>
                  <a:pt x="0" y="355091"/>
                </a:moveTo>
                <a:lnTo>
                  <a:pt x="1354836" y="355091"/>
                </a:lnTo>
                <a:lnTo>
                  <a:pt x="1354836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141" y="2601221"/>
            <a:ext cx="1401041" cy="313765"/>
          </a:xfrm>
          <a:custGeom>
            <a:avLst/>
            <a:gdLst/>
            <a:ahLst/>
            <a:cxnLst/>
            <a:rect l="l" t="t" r="r" b="b"/>
            <a:pathLst>
              <a:path w="1541145" h="355600">
                <a:moveTo>
                  <a:pt x="0" y="355091"/>
                </a:moveTo>
                <a:lnTo>
                  <a:pt x="1540763" y="355091"/>
                </a:lnTo>
                <a:lnTo>
                  <a:pt x="1540763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7139" y="2910505"/>
            <a:ext cx="1662545" cy="313765"/>
          </a:xfrm>
          <a:custGeom>
            <a:avLst/>
            <a:gdLst/>
            <a:ahLst/>
            <a:cxnLst/>
            <a:rect l="l" t="t" r="r" b="b"/>
            <a:pathLst>
              <a:path w="1828800" h="355600">
                <a:moveTo>
                  <a:pt x="0" y="355091"/>
                </a:moveTo>
                <a:lnTo>
                  <a:pt x="1828800" y="355091"/>
                </a:lnTo>
                <a:lnTo>
                  <a:pt x="1828800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7139" y="3219785"/>
            <a:ext cx="1246909" cy="313765"/>
          </a:xfrm>
          <a:custGeom>
            <a:avLst/>
            <a:gdLst/>
            <a:ahLst/>
            <a:cxnLst/>
            <a:rect l="l" t="t" r="r" b="b"/>
            <a:pathLst>
              <a:path w="1371600" h="355600">
                <a:moveTo>
                  <a:pt x="0" y="355091"/>
                </a:moveTo>
                <a:lnTo>
                  <a:pt x="1371599" y="355091"/>
                </a:lnTo>
                <a:lnTo>
                  <a:pt x="1371599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7" y="991272"/>
            <a:ext cx="7503391" cy="4549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lvl="3" defTabSz="820487">
              <a:tabLst>
                <a:tab pos="832452" algn="l"/>
              </a:tabLst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2.3.2.1 </a:t>
            </a:r>
            <a:r>
              <a:rPr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Margin </a:t>
            </a:r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-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Individual</a:t>
            </a:r>
            <a:r>
              <a:rPr sz="2400" b="1" i="1" spc="-4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Sides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6837" defTabSz="820487">
              <a:lnSpc>
                <a:spcPts val="2477"/>
              </a:lnSpc>
              <a:spcBef>
                <a:spcPts val="16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 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properties for specifying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 each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side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an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531"/>
              </a:lnSpc>
              <a:spcBef>
                <a:spcPts val="1089"/>
              </a:spcBef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margin-top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margin-right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margin-bottom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531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margin-left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40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properties can have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following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values:</a:t>
            </a:r>
          </a:p>
          <a:p>
            <a:pPr marL="421639" lvl="4" indent="-205122" defTabSz="820487">
              <a:lnSpc>
                <a:spcPts val="2531"/>
              </a:lnSpc>
              <a:spcBef>
                <a:spcPts val="1153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auto 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browser calculates the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length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specifies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px, pt,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cm,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etc.</a:t>
            </a:r>
          </a:p>
          <a:p>
            <a:pPr marL="421639" marR="4559" lvl="4" indent="-205122" defTabSz="820487">
              <a:lnSpc>
                <a:spcPts val="2477"/>
              </a:lnSpc>
              <a:spcBef>
                <a:spcPts val="117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  <a:tab pos="937292" algn="l"/>
                <a:tab pos="2019309" algn="l"/>
                <a:tab pos="2268304" algn="l"/>
                <a:tab pos="3167421" algn="l"/>
                <a:tab pos="3507579" algn="l"/>
                <a:tab pos="3861415" algn="l"/>
                <a:tab pos="4215250" algn="l"/>
                <a:tab pos="4676204" algn="l"/>
                <a:tab pos="5426607" algn="l"/>
                <a:tab pos="5779302" algn="l"/>
                <a:tab pos="6239687" algn="l"/>
              </a:tabLst>
            </a:pP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%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ec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	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gin	in	%	of	the	width	of	t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containing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822" y="1008754"/>
            <a:ext cx="7297304" cy="166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48" marR="4559" indent="-20455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215948" algn="l"/>
                <a:tab pos="216517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inherit - specifies that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should be inherited from the  parent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/>
            <a:endParaRPr sz="2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46140" marR="357823" defTabSz="820487">
              <a:lnSpc>
                <a:spcPts val="2486"/>
              </a:lnSpc>
              <a:tabLst>
                <a:tab pos="1505365" algn="l"/>
                <a:tab pos="1870025" algn="l"/>
                <a:tab pos="2495647" algn="l"/>
                <a:tab pos="3577093" algn="l"/>
                <a:tab pos="3974802" algn="l"/>
                <a:tab pos="4522932" algn="l"/>
                <a:tab pos="5634008" algn="l"/>
                <a:tab pos="6518311" algn="l"/>
              </a:tabLst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Note:</a:t>
            </a:r>
            <a:r>
              <a:rPr sz="2200" b="1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It	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possible	to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nega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ive	va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ues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for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margins;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overlap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content.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100" y="2157917"/>
            <a:ext cx="274205" cy="266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44857"/>
            <a:ext cx="43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lvl="3" defTabSz="820487">
              <a:tabLst>
                <a:tab pos="832452" algn="l"/>
              </a:tabLst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2.3.2.1 Margin -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Individual</a:t>
            </a:r>
            <a:r>
              <a:rPr lang="en-US" sz="2400" b="1" i="1" spc="-4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Sides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39097" y="2971800"/>
            <a:ext cx="7613073" cy="218726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6171" marR="4622075" defTabSz="820487">
              <a:lnSpc>
                <a:spcPct val="110300"/>
              </a:lnSpc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margin-top: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100px;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margin-bottom: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100px;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margin-right: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150px;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margin-left:</a:t>
            </a:r>
            <a:r>
              <a:rPr sz="2200" spc="-4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80px;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7" name="object 3"/>
          <p:cNvSpPr/>
          <p:nvPr/>
        </p:nvSpPr>
        <p:spPr>
          <a:xfrm>
            <a:off x="4676474" y="2389081"/>
            <a:ext cx="4251614" cy="3935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1010995"/>
            <a:ext cx="7498773" cy="11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68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following 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lets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left 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inherited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 parent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22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2254287"/>
            <a:ext cx="7613073" cy="295055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div.container</a:t>
            </a:r>
            <a:r>
              <a:rPr sz="2200" spc="-3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171" marR="4802695" indent="-1710" defTabSz="820487">
              <a:lnSpc>
                <a:spcPct val="110400"/>
              </a:lnSpc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1px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solid</a:t>
            </a:r>
            <a:r>
              <a:rPr sz="2200" spc="-67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red;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margin-left:</a:t>
            </a:r>
            <a:r>
              <a:rPr sz="2200" spc="-4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100px;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p.one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171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margin-left:</a:t>
            </a:r>
            <a:r>
              <a:rPr sz="2200" spc="-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inherit;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5091" y="549330"/>
            <a:ext cx="438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lvl="3" defTabSz="820487">
              <a:tabLst>
                <a:tab pos="832452" algn="l"/>
              </a:tabLst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2.3.2.1 Margin -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Individual</a:t>
            </a:r>
            <a:r>
              <a:rPr lang="en-US" sz="2400" b="1" i="1" spc="-4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Sides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2"/>
          <p:cNvSpPr/>
          <p:nvPr/>
        </p:nvSpPr>
        <p:spPr>
          <a:xfrm>
            <a:off x="3810000" y="1447800"/>
            <a:ext cx="5166822" cy="4253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39" y="3066490"/>
            <a:ext cx="1231900" cy="313765"/>
          </a:xfrm>
          <a:custGeom>
            <a:avLst/>
            <a:gdLst/>
            <a:ahLst/>
            <a:cxnLst/>
            <a:rect l="l" t="t" r="r" b="b"/>
            <a:pathLst>
              <a:path w="1355089" h="355600">
                <a:moveTo>
                  <a:pt x="0" y="355091"/>
                </a:moveTo>
                <a:lnTo>
                  <a:pt x="1354836" y="355091"/>
                </a:lnTo>
                <a:lnTo>
                  <a:pt x="1354836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141" y="3375728"/>
            <a:ext cx="1401041" cy="313765"/>
          </a:xfrm>
          <a:custGeom>
            <a:avLst/>
            <a:gdLst/>
            <a:ahLst/>
            <a:cxnLst/>
            <a:rect l="l" t="t" r="r" b="b"/>
            <a:pathLst>
              <a:path w="1541145" h="355600">
                <a:moveTo>
                  <a:pt x="0" y="355396"/>
                </a:moveTo>
                <a:lnTo>
                  <a:pt x="1540763" y="355396"/>
                </a:lnTo>
                <a:lnTo>
                  <a:pt x="1540763" y="0"/>
                </a:lnTo>
                <a:lnTo>
                  <a:pt x="0" y="0"/>
                </a:lnTo>
                <a:lnTo>
                  <a:pt x="0" y="355396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7139" y="3685278"/>
            <a:ext cx="1662545" cy="313765"/>
          </a:xfrm>
          <a:custGeom>
            <a:avLst/>
            <a:gdLst/>
            <a:ahLst/>
            <a:cxnLst/>
            <a:rect l="l" t="t" r="r" b="b"/>
            <a:pathLst>
              <a:path w="1828800" h="355600">
                <a:moveTo>
                  <a:pt x="0" y="355092"/>
                </a:moveTo>
                <a:lnTo>
                  <a:pt x="1828800" y="355092"/>
                </a:lnTo>
                <a:lnTo>
                  <a:pt x="1828800" y="0"/>
                </a:lnTo>
                <a:lnTo>
                  <a:pt x="0" y="0"/>
                </a:lnTo>
                <a:lnTo>
                  <a:pt x="0" y="355092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7139" y="3994562"/>
            <a:ext cx="1246909" cy="313765"/>
          </a:xfrm>
          <a:custGeom>
            <a:avLst/>
            <a:gdLst/>
            <a:ahLst/>
            <a:cxnLst/>
            <a:rect l="l" t="t" r="r" b="b"/>
            <a:pathLst>
              <a:path w="1371600" h="355600">
                <a:moveTo>
                  <a:pt x="0" y="355091"/>
                </a:moveTo>
                <a:lnTo>
                  <a:pt x="1371599" y="355091"/>
                </a:lnTo>
                <a:lnTo>
                  <a:pt x="1371599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9" y="991272"/>
            <a:ext cx="7502235" cy="3429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lvl="3" defTabSz="820487">
              <a:tabLst>
                <a:tab pos="832452" algn="l"/>
              </a:tabLst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2.3.2.2 </a:t>
            </a:r>
            <a:r>
              <a:rPr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Margin </a:t>
            </a:r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-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Shorthand</a:t>
            </a:r>
            <a:r>
              <a:rPr sz="2400" b="1" i="1" spc="-13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7407" defTabSz="820487">
              <a:lnSpc>
                <a:spcPts val="2477"/>
              </a:lnSpc>
              <a:spcBef>
                <a:spcPts val="1656"/>
              </a:spcBef>
              <a:tabLst>
                <a:tab pos="472920" algn="l"/>
                <a:tab pos="1436421" algn="l"/>
                <a:tab pos="1929283" algn="l"/>
                <a:tab pos="2670000" algn="l"/>
                <a:tab pos="2979961" algn="l"/>
                <a:tab pos="3321832" algn="l"/>
                <a:tab pos="4375358" algn="l"/>
                <a:tab pos="4745717" algn="l"/>
                <a:tab pos="5693265" algn="l"/>
                <a:tab pos="6124591" algn="l"/>
                <a:tab pos="6616313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	short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	the	co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e,	it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possi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	to	specify	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	the	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gin  properties in one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261"/>
              </a:spcBef>
              <a:tabLst>
                <a:tab pos="2432401" algn="l"/>
                <a:tab pos="2768572" algn="l"/>
                <a:tab pos="3045487" algn="l"/>
                <a:tab pos="4281345" algn="l"/>
                <a:tab pos="5364501" algn="l"/>
                <a:tab pos="5839131" algn="l"/>
                <a:tab pos="6329143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18" dirty="0">
                <a:solidFill>
                  <a:srgbClr val="DC133B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gin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	shorth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nd	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	for	the	following  individual margin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properties: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531"/>
              </a:lnSpc>
              <a:spcBef>
                <a:spcPts val="1077"/>
              </a:spcBef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margin-top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margin-right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margin-bottom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531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margin-left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6171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margin: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100px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150px 100px</a:t>
            </a:r>
            <a:r>
              <a:rPr sz="2200" spc="-45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80px;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560384"/>
            <a:ext cx="4847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lvl="3" defTabSz="820487">
              <a:tabLst>
                <a:tab pos="832452" algn="l"/>
              </a:tabLst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2.3.2.2 Margin -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Shorthand</a:t>
            </a:r>
            <a:r>
              <a:rPr lang="en-US" sz="2400" b="1" i="1" spc="-13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1873752" y="2743200"/>
            <a:ext cx="4551218" cy="3581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987239"/>
            <a:ext cx="4395355" cy="4842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here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how it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works: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4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the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four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22"/>
              </a:lnSpc>
              <a:spcBef>
                <a:spcPts val="1167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margin: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25px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50px 75px</a:t>
            </a:r>
            <a:r>
              <a:rPr sz="2200" b="1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100px;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68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top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25px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77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right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 is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50px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77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bottom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75px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531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left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100px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the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three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13"/>
              </a:lnSpc>
              <a:spcBef>
                <a:spcPts val="1171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margin: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25px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50px</a:t>
            </a:r>
            <a:r>
              <a:rPr sz="2200" b="1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75px;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59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top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25px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77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right and left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50px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531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bottom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75px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9" y="5483441"/>
            <a:ext cx="6159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</a:t>
            </a:r>
            <a:r>
              <a:rPr sz="22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3751" y="5499579"/>
            <a:ext cx="784514" cy="6412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spc="-18" dirty="0">
                <a:solidFill>
                  <a:srgbClr val="DC133B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gin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5645" y="5483441"/>
            <a:ext cx="274089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two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4646" y="526221"/>
            <a:ext cx="556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96" lvl="3" defTabSz="820487">
              <a:tabLst>
                <a:tab pos="832452" algn="l"/>
              </a:tabLst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2.3.2.2 Margin -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Shorthand</a:t>
            </a:r>
            <a:r>
              <a:rPr lang="en-US" sz="2400" b="1" i="1" spc="-13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89927"/>
            <a:ext cx="4525818" cy="2249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39" indent="-205122" defTabSz="820487">
              <a:lnSpc>
                <a:spcPts val="2522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margin: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25px</a:t>
            </a:r>
            <a:r>
              <a:rPr sz="2200" b="1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50px;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68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top and bottom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25px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531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right and left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50px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the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one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22"/>
              </a:lnSpc>
              <a:spcBef>
                <a:spcPts val="1162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margin:</a:t>
            </a:r>
            <a:r>
              <a:rPr sz="2200" b="1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25px;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522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all four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25px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4646" y="526221"/>
            <a:ext cx="556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96" lvl="3" defTabSz="820487">
              <a:tabLst>
                <a:tab pos="832452" algn="l"/>
              </a:tabLst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2.3.2.2 Margin -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Shorthand</a:t>
            </a:r>
            <a:r>
              <a:rPr lang="en-US" sz="2400" b="1" i="1" spc="-13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3401" y="1515708"/>
            <a:ext cx="877799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au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o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9340" y="1499572"/>
            <a:ext cx="31612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horizontally center </a:t>
            </a:r>
            <a:r>
              <a:rPr sz="2200" spc="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6" y="991272"/>
            <a:ext cx="4209473" cy="122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2.3.3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of The auto</a:t>
            </a:r>
            <a:r>
              <a:rPr sz="2400" b="1" spc="-54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Value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You can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set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to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within its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container.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9729" y="2297318"/>
            <a:ext cx="7502235" cy="1441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algn="just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will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then take up the specified width, 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 remaining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space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will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split equally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between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left and right  margins: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algn="just" defTabSz="820487">
              <a:spcBef>
                <a:spcPts val="108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156" y="3852024"/>
            <a:ext cx="7613073" cy="181947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6171" marR="5639137" indent="-1710" defTabSz="820487">
              <a:lnSpc>
                <a:spcPct val="110400"/>
              </a:lnSpc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width:</a:t>
            </a:r>
            <a:r>
              <a:rPr sz="2200" spc="-6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300px;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margin:</a:t>
            </a:r>
            <a:r>
              <a:rPr sz="2200" spc="-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auto;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0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1px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solid</a:t>
            </a:r>
            <a:r>
              <a:rPr sz="2200" spc="-72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bject 2"/>
          <p:cNvSpPr/>
          <p:nvPr/>
        </p:nvSpPr>
        <p:spPr>
          <a:xfrm>
            <a:off x="4550569" y="3018029"/>
            <a:ext cx="4038946" cy="3230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9751" y="806605"/>
            <a:ext cx="39875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Background</a:t>
            </a:r>
            <a:r>
              <a:rPr sz="2400" b="1" spc="-76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Color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8" y="1521087"/>
            <a:ext cx="7504545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  <a:tabLst>
                <a:tab pos="3561140" algn="l"/>
                <a:tab pos="4632900" algn="l"/>
                <a:tab pos="5083599" algn="l"/>
                <a:tab pos="6489251" algn="l"/>
                <a:tab pos="7167293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backg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r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und-co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or</a:t>
            </a:r>
            <a:r>
              <a:rPr sz="2200" spc="9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roperty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eci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the	b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kground	color	of  an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2261467" defTabSz="820487">
              <a:lnSpc>
                <a:spcPts val="3732"/>
              </a:lnSpc>
              <a:spcBef>
                <a:spcPts val="2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background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 of a page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like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231" y="2675249"/>
            <a:ext cx="7613073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background-color:</a:t>
            </a:r>
            <a:r>
              <a:rPr sz="2200" spc="1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lightblue;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bject 3"/>
          <p:cNvSpPr/>
          <p:nvPr/>
        </p:nvSpPr>
        <p:spPr>
          <a:xfrm>
            <a:off x="4343400" y="2566147"/>
            <a:ext cx="4577426" cy="3834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090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2.3.4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728" y="1010995"/>
            <a:ext cx="75045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83"/>
            <a:r>
              <a:rPr sz="2400" spc="-4" dirty="0"/>
              <a:t>All CSS </a:t>
            </a:r>
            <a:r>
              <a:rPr sz="2400" dirty="0"/>
              <a:t>Margin</a:t>
            </a:r>
            <a:r>
              <a:rPr sz="2400" spc="-22" dirty="0"/>
              <a:t> </a:t>
            </a:r>
            <a:r>
              <a:rPr sz="2400" spc="-4" dirty="0"/>
              <a:t>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6652" y="1363755"/>
          <a:ext cx="6885201" cy="4391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161"/>
                <a:gridCol w="5019040"/>
              </a:tblGrid>
              <a:tr h="680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Property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989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margin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016635" marR="95885" indent="-919480">
                        <a:lnSpc>
                          <a:spcPts val="2760"/>
                        </a:lnSpc>
                        <a:spcBef>
                          <a:spcPts val="164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shorthand property for setting the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margin 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properties in one</a:t>
                      </a:r>
                      <a:r>
                        <a:rPr sz="21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declaration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68131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margin-bottom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bottom margin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 an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67974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margin-left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left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margin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 an</a:t>
                      </a:r>
                      <a:r>
                        <a:rPr sz="2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681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margin-right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right margin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 an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679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6"/>
                        </a:rPr>
                        <a:t>margin-top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top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margin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 an</a:t>
                      </a:r>
                      <a:r>
                        <a:rPr sz="2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0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2"/>
            <a:ext cx="7501659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2.4 </a:t>
            </a:r>
            <a:r>
              <a:rPr sz="2400" b="1" spc="-4" dirty="0">
                <a:solidFill>
                  <a:srgbClr val="538DD3"/>
                </a:solidFill>
                <a:latin typeface="Times New Roman"/>
                <a:cs typeface="Times New Roman"/>
              </a:rPr>
              <a:t>CSS</a:t>
            </a:r>
            <a:r>
              <a:rPr sz="2400" b="1" spc="-90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Padding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2.4.1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CSS Padding</a:t>
            </a:r>
            <a:r>
              <a:rPr sz="2400" b="1" spc="-49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Properties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69"/>
              </a:spcBef>
              <a:tabLst>
                <a:tab pos="564654" algn="l"/>
                <a:tab pos="1178310" algn="l"/>
                <a:tab pos="2189674" algn="l"/>
                <a:tab pos="3411856" algn="l"/>
                <a:tab pos="3873381" algn="l"/>
                <a:tab pos="4502421" algn="l"/>
                <a:tab pos="4844290" algn="l"/>
                <a:tab pos="5898957" algn="l"/>
                <a:tab pos="6633977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add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ng	properties	are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sed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to	gen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ace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round  content.</a:t>
            </a:r>
          </a:p>
          <a:p>
            <a:pPr marL="11396" marR="4559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padding properties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the size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white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space between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content and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border.</a:t>
            </a:r>
          </a:p>
          <a:p>
            <a:pPr marL="11396" defTabSz="820487">
              <a:spcBef>
                <a:spcPts val="1077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element has a padding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20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50px.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501659" cy="4376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algn="just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2.4.2   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CSS</a:t>
            </a:r>
            <a:r>
              <a:rPr sz="2400" b="1" spc="-58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Padding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algn="just" defTabSz="820487">
              <a:lnSpc>
                <a:spcPts val="2477"/>
              </a:lnSpc>
              <a:spcBef>
                <a:spcPts val="16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padding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properties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define the white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space between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content and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border.</a:t>
            </a:r>
          </a:p>
          <a:p>
            <a:pPr marL="11396" marR="6837" algn="just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padding clears an area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around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content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(inside the border)  of an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4"/>
              </a:spcBef>
            </a:pPr>
            <a:endParaRPr sz="25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54110" marR="14244" defTabSz="820487">
              <a:lnSpc>
                <a:spcPts val="2477"/>
              </a:lnSpc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Note: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padding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affected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by the background color of the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element!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45"/>
              </a:spcBef>
            </a:pP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5129" algn="just" defTabSz="820487">
              <a:lnSpc>
                <a:spcPct val="95700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With CSS,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you have full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control over 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padding. There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are CSS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properties for setting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padding for each side of 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(top,  right,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bottom,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left).</a:t>
            </a:r>
          </a:p>
        </p:txBody>
      </p:sp>
      <p:sp>
        <p:nvSpPr>
          <p:cNvPr id="3" name="object 3"/>
          <p:cNvSpPr/>
          <p:nvPr/>
        </p:nvSpPr>
        <p:spPr>
          <a:xfrm>
            <a:off x="927100" y="3445809"/>
            <a:ext cx="274205" cy="266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40" y="2291938"/>
            <a:ext cx="1339850" cy="313765"/>
          </a:xfrm>
          <a:custGeom>
            <a:avLst/>
            <a:gdLst/>
            <a:ahLst/>
            <a:cxnLst/>
            <a:rect l="l" t="t" r="r" b="b"/>
            <a:pathLst>
              <a:path w="1473835" h="355600">
                <a:moveTo>
                  <a:pt x="0" y="355091"/>
                </a:moveTo>
                <a:lnTo>
                  <a:pt x="1473708" y="355091"/>
                </a:lnTo>
                <a:lnTo>
                  <a:pt x="1473708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140" y="2601221"/>
            <a:ext cx="1508990" cy="313765"/>
          </a:xfrm>
          <a:custGeom>
            <a:avLst/>
            <a:gdLst/>
            <a:ahLst/>
            <a:cxnLst/>
            <a:rect l="l" t="t" r="r" b="b"/>
            <a:pathLst>
              <a:path w="1659889" h="355600">
                <a:moveTo>
                  <a:pt x="0" y="355091"/>
                </a:moveTo>
                <a:lnTo>
                  <a:pt x="1659636" y="355091"/>
                </a:lnTo>
                <a:lnTo>
                  <a:pt x="1659636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7140" y="2910505"/>
            <a:ext cx="1771073" cy="313765"/>
          </a:xfrm>
          <a:custGeom>
            <a:avLst/>
            <a:gdLst/>
            <a:ahLst/>
            <a:cxnLst/>
            <a:rect l="l" t="t" r="r" b="b"/>
            <a:pathLst>
              <a:path w="1948179" h="355600">
                <a:moveTo>
                  <a:pt x="0" y="355091"/>
                </a:moveTo>
                <a:lnTo>
                  <a:pt x="1947672" y="355091"/>
                </a:lnTo>
                <a:lnTo>
                  <a:pt x="194767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7139" y="3219785"/>
            <a:ext cx="1355436" cy="313765"/>
          </a:xfrm>
          <a:custGeom>
            <a:avLst/>
            <a:gdLst/>
            <a:ahLst/>
            <a:cxnLst/>
            <a:rect l="l" t="t" r="r" b="b"/>
            <a:pathLst>
              <a:path w="1490980" h="355600">
                <a:moveTo>
                  <a:pt x="0" y="355091"/>
                </a:moveTo>
                <a:lnTo>
                  <a:pt x="1490472" y="355091"/>
                </a:lnTo>
                <a:lnTo>
                  <a:pt x="149047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9" y="991272"/>
            <a:ext cx="7506277" cy="4870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lvl="3" defTabSz="820487">
              <a:tabLst>
                <a:tab pos="832452" algn="l"/>
              </a:tabLst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2.4.2.1 </a:t>
            </a:r>
            <a:r>
              <a:rPr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Padding </a:t>
            </a:r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-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Individual</a:t>
            </a:r>
            <a:r>
              <a:rPr sz="2400" b="1" i="1" spc="-4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Sides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6267" defTabSz="820487">
              <a:lnSpc>
                <a:spcPts val="2477"/>
              </a:lnSpc>
              <a:spcBef>
                <a:spcPts val="165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 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properties for specifying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padding for each side of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  element: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531"/>
              </a:lnSpc>
              <a:spcBef>
                <a:spcPts val="1089"/>
              </a:spcBef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padding-top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padding-right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padding-bottom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531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padding-left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40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padding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properties can have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following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values:</a:t>
            </a:r>
          </a:p>
          <a:p>
            <a:pPr marL="421639" lvl="4" indent="-205122" defTabSz="820487">
              <a:lnSpc>
                <a:spcPts val="2531"/>
              </a:lnSpc>
              <a:spcBef>
                <a:spcPts val="1153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length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specifies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padding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px, pt,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cm,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etc.</a:t>
            </a:r>
          </a:p>
          <a:p>
            <a:pPr marL="421639" marR="4559" lvl="4" indent="-205122" defTabSz="820487">
              <a:lnSpc>
                <a:spcPts val="2477"/>
              </a:lnSpc>
              <a:spcBef>
                <a:spcPts val="117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  <a:tab pos="925897" algn="l"/>
                <a:tab pos="1998796" algn="l"/>
                <a:tab pos="2236965" algn="l"/>
                <a:tab pos="3234655" algn="l"/>
                <a:tab pos="3563988" algn="l"/>
                <a:tab pos="3908137" algn="l"/>
                <a:tab pos="4252856" algn="l"/>
                <a:tab pos="4703553" algn="l"/>
                <a:tab pos="5443130" algn="l"/>
                <a:tab pos="5786141" algn="l"/>
                <a:tab pos="6241966" algn="l"/>
              </a:tabLst>
            </a:pP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%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	spe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ifies	a	padding	in	%	of	the	width	of	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he	con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ni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marR="9117" lvl="4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inherit - specifies that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padding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should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inherited from the  parent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7239"/>
            <a:ext cx="7867071" cy="1133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lnSpc>
                <a:spcPts val="2531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following 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sets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different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padding for all four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sides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200" spc="3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</a:p>
          <a:p>
            <a:pPr marL="11396" defTabSz="820487">
              <a:lnSpc>
                <a:spcPts val="2531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&lt;p&gt;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85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2254287"/>
            <a:ext cx="7613073" cy="218726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4652273" defTabSz="820487">
              <a:lnSpc>
                <a:spcPct val="110300"/>
              </a:lnSpc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padding-top: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50px; 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padding-right: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30px;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padding-bottom: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50px;  </a:t>
            </a: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padding-left:</a:t>
            </a:r>
            <a:r>
              <a:rPr sz="2200" spc="-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80px;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523342"/>
            <a:ext cx="4481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lvl="3" defTabSz="820487">
              <a:tabLst>
                <a:tab pos="832452" algn="l"/>
              </a:tabLst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2.4.2.1 Padding -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Individual</a:t>
            </a:r>
            <a:r>
              <a:rPr lang="en-US" sz="2400" b="1" i="1" spc="-45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Sides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2"/>
          <p:cNvSpPr/>
          <p:nvPr/>
        </p:nvSpPr>
        <p:spPr>
          <a:xfrm>
            <a:off x="3962399" y="1371600"/>
            <a:ext cx="5181601" cy="430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40" y="3066490"/>
            <a:ext cx="1339850" cy="313765"/>
          </a:xfrm>
          <a:custGeom>
            <a:avLst/>
            <a:gdLst/>
            <a:ahLst/>
            <a:cxnLst/>
            <a:rect l="l" t="t" r="r" b="b"/>
            <a:pathLst>
              <a:path w="1473835" h="355600">
                <a:moveTo>
                  <a:pt x="0" y="355091"/>
                </a:moveTo>
                <a:lnTo>
                  <a:pt x="1473708" y="355091"/>
                </a:lnTo>
                <a:lnTo>
                  <a:pt x="1473708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140" y="3375728"/>
            <a:ext cx="1508990" cy="313765"/>
          </a:xfrm>
          <a:custGeom>
            <a:avLst/>
            <a:gdLst/>
            <a:ahLst/>
            <a:cxnLst/>
            <a:rect l="l" t="t" r="r" b="b"/>
            <a:pathLst>
              <a:path w="1659889" h="355600">
                <a:moveTo>
                  <a:pt x="0" y="355396"/>
                </a:moveTo>
                <a:lnTo>
                  <a:pt x="1659636" y="355396"/>
                </a:lnTo>
                <a:lnTo>
                  <a:pt x="1659636" y="0"/>
                </a:lnTo>
                <a:lnTo>
                  <a:pt x="0" y="0"/>
                </a:lnTo>
                <a:lnTo>
                  <a:pt x="0" y="355396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7140" y="3685278"/>
            <a:ext cx="1771073" cy="313765"/>
          </a:xfrm>
          <a:custGeom>
            <a:avLst/>
            <a:gdLst/>
            <a:ahLst/>
            <a:cxnLst/>
            <a:rect l="l" t="t" r="r" b="b"/>
            <a:pathLst>
              <a:path w="1948179" h="355600">
                <a:moveTo>
                  <a:pt x="0" y="355092"/>
                </a:moveTo>
                <a:lnTo>
                  <a:pt x="1947672" y="355092"/>
                </a:lnTo>
                <a:lnTo>
                  <a:pt x="1947672" y="0"/>
                </a:lnTo>
                <a:lnTo>
                  <a:pt x="0" y="0"/>
                </a:lnTo>
                <a:lnTo>
                  <a:pt x="0" y="355092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7139" y="3994562"/>
            <a:ext cx="1355436" cy="313765"/>
          </a:xfrm>
          <a:custGeom>
            <a:avLst/>
            <a:gdLst/>
            <a:ahLst/>
            <a:cxnLst/>
            <a:rect l="l" t="t" r="r" b="b"/>
            <a:pathLst>
              <a:path w="1490980" h="355600">
                <a:moveTo>
                  <a:pt x="0" y="355091"/>
                </a:moveTo>
                <a:lnTo>
                  <a:pt x="1490472" y="355091"/>
                </a:lnTo>
                <a:lnTo>
                  <a:pt x="149047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7" y="991272"/>
            <a:ext cx="7501082" cy="3429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lvl="3" defTabSz="820487">
              <a:tabLst>
                <a:tab pos="832452" algn="l"/>
              </a:tabLst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2.4.2.2 </a:t>
            </a:r>
            <a:r>
              <a:rPr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Padding </a:t>
            </a:r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-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Shorthand</a:t>
            </a:r>
            <a:r>
              <a:rPr sz="2400" b="1" i="1" spc="-22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  <a:tabLst>
                <a:tab pos="463232" algn="l"/>
                <a:tab pos="1417048" algn="l"/>
                <a:tab pos="1899085" algn="l"/>
                <a:tab pos="2631826" algn="l"/>
                <a:tab pos="2932100" algn="l"/>
                <a:tab pos="3264284" algn="l"/>
                <a:tab pos="4308694" algn="l"/>
                <a:tab pos="4669367" algn="l"/>
                <a:tab pos="5607228" algn="l"/>
                <a:tab pos="6028866" algn="l"/>
                <a:tab pos="651147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	short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	the	code,	it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possi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	to	specify	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	the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add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ng  properties in one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6267" defTabSz="820487">
              <a:lnSpc>
                <a:spcPts val="2477"/>
              </a:lnSpc>
              <a:spcBef>
                <a:spcPts val="1261"/>
              </a:spcBef>
              <a:tabLst>
                <a:tab pos="2522427" algn="l"/>
                <a:tab pos="2843783" algn="l"/>
                <a:tab pos="3105883" algn="l"/>
                <a:tab pos="4324649" algn="l"/>
                <a:tab pos="5391850" algn="l"/>
                <a:tab pos="5851095" algn="l"/>
                <a:tab pos="6326863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padding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	shorth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	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	for	the	following  individual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padding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properties: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531"/>
              </a:lnSpc>
              <a:spcBef>
                <a:spcPts val="1077"/>
              </a:spcBef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padding-top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padding-right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padding-bottom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lvl="4" indent="-205122" defTabSz="820487">
              <a:lnSpc>
                <a:spcPts val="2531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padding-left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padding: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50px 30px 50px</a:t>
            </a:r>
            <a:r>
              <a:rPr sz="2200" spc="-9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80px;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6156" y="529606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96" lvl="3" defTabSz="820487">
              <a:tabLst>
                <a:tab pos="832452" algn="l"/>
              </a:tabLst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2.4.2.2 Padding -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Shorthand</a:t>
            </a:r>
            <a:r>
              <a:rPr lang="en-US" sz="2400" b="1" i="1" spc="-22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3"/>
          <p:cNvSpPr/>
          <p:nvPr/>
        </p:nvSpPr>
        <p:spPr>
          <a:xfrm>
            <a:off x="1156738" y="2743200"/>
            <a:ext cx="5324417" cy="3584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87239"/>
            <a:ext cx="4502727" cy="4842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here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how it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works: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4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padding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four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22"/>
              </a:lnSpc>
              <a:spcBef>
                <a:spcPts val="1167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padding: 25px 50px 75px</a:t>
            </a:r>
            <a:r>
              <a:rPr sz="2200" b="1" spc="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100px;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68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top padding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25px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77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right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padding is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50px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77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bottom padding is</a:t>
            </a:r>
            <a:r>
              <a:rPr sz="2200" spc="-9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75px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531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left padding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100px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padding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three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13"/>
              </a:lnSpc>
              <a:spcBef>
                <a:spcPts val="1171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padding: 25px 50px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75px;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59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top padding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25px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77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right and left paddings are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50px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531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bottom padding is</a:t>
            </a:r>
            <a:r>
              <a:rPr sz="2200" spc="-9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75px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9" y="5483441"/>
            <a:ext cx="6159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</a:t>
            </a:r>
            <a:r>
              <a:rPr sz="22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3752" y="5499579"/>
            <a:ext cx="904009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padding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3712" y="5483441"/>
            <a:ext cx="274089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two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6156" y="529606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96" lvl="3" defTabSz="820487">
              <a:tabLst>
                <a:tab pos="832452" algn="l"/>
              </a:tabLst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2.4.2.2 Padding -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Shorthand</a:t>
            </a:r>
            <a:r>
              <a:rPr lang="en-US" sz="2400" b="1" i="1" spc="-22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89927"/>
            <a:ext cx="4635500" cy="2249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39" indent="-205122" defTabSz="820487">
              <a:lnSpc>
                <a:spcPts val="2522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padding: 25px</a:t>
            </a:r>
            <a:r>
              <a:rPr sz="2200" b="1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50px;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468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top and bottom paddings are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25px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531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right and left paddings are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50px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padding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one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22"/>
              </a:lnSpc>
              <a:spcBef>
                <a:spcPts val="1162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padding:</a:t>
            </a:r>
            <a:r>
              <a:rPr sz="2200" b="1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25px;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31883" lvl="1" indent="-205122" defTabSz="820487">
              <a:lnSpc>
                <a:spcPts val="2522"/>
              </a:lnSpc>
              <a:buSzPct val="41666"/>
              <a:buFont typeface="Courier New"/>
              <a:buChar char="o"/>
              <a:tabLst>
                <a:tab pos="831883" algn="l"/>
                <a:tab pos="83245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all four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paddings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25px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156" y="529606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96" lvl="3" defTabSz="820487">
              <a:tabLst>
                <a:tab pos="832452" algn="l"/>
              </a:tabLst>
            </a:pP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2.4.2.2 Padding -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Shorthand</a:t>
            </a:r>
            <a:r>
              <a:rPr lang="en-US" sz="2400" b="1" i="1" spc="-22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Property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5424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2.4.3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728" y="1010995"/>
            <a:ext cx="75045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83"/>
            <a:r>
              <a:rPr sz="2400" spc="-4" dirty="0"/>
              <a:t>All CSS Padding</a:t>
            </a:r>
            <a:r>
              <a:rPr sz="2400" spc="-22" dirty="0"/>
              <a:t> </a:t>
            </a:r>
            <a:r>
              <a:rPr sz="2400" dirty="0"/>
              <a:t>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00299" y="1363757"/>
          <a:ext cx="7139016" cy="4097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081"/>
                <a:gridCol w="5352935"/>
              </a:tblGrid>
              <a:tr h="68042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Property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989367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padding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60960">
                        <a:lnSpc>
                          <a:spcPts val="2760"/>
                        </a:lnSpc>
                        <a:spcBef>
                          <a:spcPts val="1645"/>
                        </a:spcBef>
                        <a:tabLst>
                          <a:tab pos="526415" algn="l"/>
                          <a:tab pos="1971675" algn="l"/>
                          <a:tab pos="3244850" algn="l"/>
                          <a:tab pos="3840479" algn="l"/>
                          <a:tab pos="4893945" algn="l"/>
                          <a:tab pos="5440680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	s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hand	prop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y	for	se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g	a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l	the  padding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properties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one declaration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67310" marR="798830">
                        <a:lnSpc>
                          <a:spcPts val="2760"/>
                        </a:lnSpc>
                        <a:spcBef>
                          <a:spcPts val="1370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paddin</a:t>
                      </a:r>
                      <a:r>
                        <a:rPr sz="2100" u="heavy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g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- </a:t>
                      </a:r>
                      <a:r>
                        <a:rPr sz="21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bottom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bottom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padding of an</a:t>
                      </a: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679748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padding-left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left padding of an</a:t>
                      </a:r>
                      <a:r>
                        <a:rPr sz="2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68142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padding-right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right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padding of an</a:t>
                      </a: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03008"/>
              </p:ext>
            </p:extLst>
          </p:nvPr>
        </p:nvGraphicFramePr>
        <p:xfrm>
          <a:off x="990600" y="5486400"/>
          <a:ext cx="7139016" cy="679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081"/>
                <a:gridCol w="5352935"/>
              </a:tblGrid>
              <a:tr h="679749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6"/>
                        </a:rPr>
                        <a:t>padding-top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top padding of an</a:t>
                      </a:r>
                      <a:r>
                        <a:rPr sz="2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5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87238"/>
            <a:ext cx="7503391" cy="3057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With CSS,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color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most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often specified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by: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spcBef>
                <a:spcPts val="1149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HEX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 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like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"#ff0000"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RGB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 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like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"rgb(255,0,0)"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valid color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like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"red"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310"/>
              </a:spcBef>
              <a:tabLst>
                <a:tab pos="715076" algn="l"/>
                <a:tab pos="1594820" algn="l"/>
                <a:tab pos="2345224" algn="l"/>
                <a:tab pos="3618687" algn="l"/>
                <a:tab pos="3865973" algn="l"/>
                <a:tab pos="4994712" algn="l"/>
                <a:tab pos="5455096" algn="l"/>
                <a:tab pos="5808932" algn="l"/>
                <a:tab pos="6832830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Look	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u="heavy" spc="-4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sz="2200" u="heavy" spc="-13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sz="2200" u="heavy" spc="-4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sz="2200" u="heavy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	Color	</a:t>
            </a:r>
            <a:r>
              <a:rPr sz="2200" u="heavy" spc="-4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V</a:t>
            </a:r>
            <a:r>
              <a:rPr sz="2200" u="heavy" spc="-18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sz="2200" u="heavy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lu</a:t>
            </a:r>
            <a:r>
              <a:rPr sz="2200" u="heavy" spc="4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sz="2200" u="heavy" spc="-4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sz="2200" spc="9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	a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list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of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poss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ible	co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  values.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5698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below,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&lt;h1&gt;,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&lt;p&gt;,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&lt;div&gt;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 have </a:t>
            </a:r>
            <a:r>
              <a:rPr sz="2200" spc="52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different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background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4646" y="546864"/>
            <a:ext cx="263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Background</a:t>
            </a:r>
            <a:r>
              <a:rPr lang="en-US" sz="2400" b="1" spc="-7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Color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503968" cy="358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lvl="1" defTabSz="820487">
              <a:tabLst>
                <a:tab pos="422208" algn="l"/>
              </a:tabLst>
            </a:pPr>
            <a:r>
              <a:rPr lang="en-US" sz="2400" b="1" spc="-4" dirty="0" smtClean="0">
                <a:solidFill>
                  <a:srgbClr val="538DD3"/>
                </a:solidFill>
                <a:latin typeface="Times New Roman"/>
                <a:cs typeface="Times New Roman"/>
              </a:rPr>
              <a:t>2.5 </a:t>
            </a:r>
            <a:r>
              <a:rPr sz="2400" b="1" spc="-4" dirty="0" smtClean="0">
                <a:solidFill>
                  <a:srgbClr val="538DD3"/>
                </a:solidFill>
                <a:latin typeface="Times New Roman"/>
                <a:cs typeface="Times New Roman"/>
              </a:rPr>
              <a:t>CSS </a:t>
            </a:r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Height </a:t>
            </a:r>
            <a:r>
              <a:rPr sz="2400" b="1" spc="-4" dirty="0">
                <a:solidFill>
                  <a:srgbClr val="538DD3"/>
                </a:solidFill>
                <a:latin typeface="Times New Roman"/>
                <a:cs typeface="Times New Roman"/>
              </a:rPr>
              <a:t>and Width</a:t>
            </a:r>
            <a:r>
              <a:rPr sz="2400" b="1" spc="-45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Dimensions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lvl="2" defTabSz="820487">
              <a:spcBef>
                <a:spcPts val="1153"/>
              </a:spcBef>
              <a:buClr>
                <a:srgbClr val="4F81BC"/>
              </a:buClr>
              <a:tabLst>
                <a:tab pos="831883" algn="l"/>
                <a:tab pos="832452" algn="l"/>
              </a:tabLst>
            </a:pP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2.5.1  </a:t>
            </a:r>
            <a:r>
              <a:rPr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CSS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Dimension</a:t>
            </a:r>
            <a:r>
              <a:rPr sz="2400" b="1" spc="-72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Properties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6837" defTabSz="820487">
              <a:lnSpc>
                <a:spcPts val="2477"/>
              </a:lnSpc>
              <a:spcBef>
                <a:spcPts val="16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CSS dimension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properties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allow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you to control the height and  width of an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8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element has a width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200" spc="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100%.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lvl="2" defTabSz="820487">
              <a:spcBef>
                <a:spcPts val="1171"/>
              </a:spcBef>
              <a:buClr>
                <a:srgbClr val="4F81BC"/>
              </a:buClr>
              <a:tabLst>
                <a:tab pos="831883" algn="l"/>
                <a:tab pos="832452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2.5.2 </a:t>
            </a:r>
            <a:r>
              <a:rPr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Setting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height and</a:t>
            </a:r>
            <a:r>
              <a:rPr sz="2400" b="1" spc="-49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width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68"/>
              </a:lnSpc>
              <a:spcBef>
                <a:spcPts val="1678"/>
              </a:spcBef>
              <a:tabLst>
                <a:tab pos="3667689" algn="l"/>
                <a:tab pos="4161121" algn="l"/>
                <a:tab pos="4823778" algn="l"/>
                <a:tab pos="5196985" algn="l"/>
                <a:tab pos="5661358" algn="l"/>
                <a:tab pos="6157638" algn="l"/>
                <a:tab pos="7000345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he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ght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nd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width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ties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re	used	to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the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ght	a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  width of an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8" y="4497481"/>
            <a:ext cx="268547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height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width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3163" y="4497481"/>
            <a:ext cx="535743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can be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auto (this is default. Means </a:t>
            </a:r>
            <a:r>
              <a:rPr sz="2200" spc="32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that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729" y="4828614"/>
            <a:ext cx="7790871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algn="just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 calculates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height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width), or be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specified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length values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, like px,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cm,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etc., or 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percent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(%) of the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containing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block.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1007857"/>
            <a:ext cx="7506277" cy="2578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11396" algn="just" defTabSz="820487">
              <a:lnSpc>
                <a:spcPts val="2486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&lt;div&gt;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has a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height of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100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pixels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width of 500  pixels.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5129" algn="just" defTabSz="820487">
              <a:lnSpc>
                <a:spcPct val="95900"/>
              </a:lnSpc>
              <a:spcBef>
                <a:spcPts val="1180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Note: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height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width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properties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not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include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padding,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borders, 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margins;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height/width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the area inside the  padding, border, 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the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element!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algn="just" defTabSz="820487">
              <a:lnSpc>
                <a:spcPts val="2477"/>
              </a:lnSpc>
              <a:spcBef>
                <a:spcPts val="131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following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shows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&lt;div&gt;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height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 100 pixels and a width of 500</a:t>
            </a:r>
            <a:r>
              <a:rPr sz="2200" spc="-10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pixels: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9729" y="530105"/>
            <a:ext cx="4099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lvl="2" defTabSz="820487">
              <a:spcBef>
                <a:spcPts val="1171"/>
              </a:spcBef>
              <a:buClr>
                <a:srgbClr val="4F81BC"/>
              </a:buClr>
              <a:tabLst>
                <a:tab pos="831883" algn="l"/>
                <a:tab pos="832452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2.5.2 Setting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height and</a:t>
            </a:r>
            <a:r>
              <a:rPr lang="en-US" sz="2400" b="1" spc="-49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width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02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8583"/>
            <a:ext cx="100734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Ex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181947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5577599" defTabSz="820487">
              <a:lnSpc>
                <a:spcPct val="110100"/>
              </a:lnSpc>
              <a:spcBef>
                <a:spcPts val="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width: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500px; 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height:</a:t>
            </a:r>
            <a:r>
              <a:rPr sz="2200" spc="-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100px;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3px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solid</a:t>
            </a:r>
            <a:r>
              <a:rPr sz="2200" spc="-49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#73AD21;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156" y="524686"/>
            <a:ext cx="4099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lvl="2" defTabSz="820487">
              <a:spcBef>
                <a:spcPts val="1171"/>
              </a:spcBef>
              <a:buClr>
                <a:srgbClr val="4F81BC"/>
              </a:buClr>
              <a:tabLst>
                <a:tab pos="831883" algn="l"/>
                <a:tab pos="832452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2.5.2 Setting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height and</a:t>
            </a:r>
            <a:r>
              <a:rPr lang="en-US" sz="2400" b="1" spc="-49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width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572692" y="1479402"/>
            <a:ext cx="4364644" cy="430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2376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2.5.3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2" y="991271"/>
            <a:ext cx="38054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Setting</a:t>
            </a:r>
            <a:r>
              <a:rPr sz="2400" b="1" spc="-76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max-width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8" y="1499571"/>
            <a:ext cx="4543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039" y="1515708"/>
            <a:ext cx="1200150" cy="6412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spc="-18" dirty="0">
                <a:solidFill>
                  <a:srgbClr val="DC133B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ax-width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0569" y="1499572"/>
            <a:ext cx="573231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</a:t>
            </a:r>
            <a:r>
              <a:rPr sz="2200" spc="27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30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used</a:t>
            </a:r>
            <a:r>
              <a:rPr sz="2200" spc="28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2200" spc="30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</a:t>
            </a:r>
            <a:r>
              <a:rPr sz="2200" spc="30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29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maximum</a:t>
            </a:r>
            <a:r>
              <a:rPr sz="2200" spc="29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width</a:t>
            </a:r>
            <a:r>
              <a:rPr sz="2200" spc="29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200" spc="28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727" y="1808854"/>
            <a:ext cx="7505122" cy="3390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algn="just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algn="just" defTabSz="820487">
              <a:lnSpc>
                <a:spcPts val="2477"/>
              </a:lnSpc>
              <a:spcBef>
                <a:spcPts val="1324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max-width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can be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specified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length values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, like px, cm, etc.,  or 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percent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(%) of the containing block, 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none (this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default.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Means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that there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maximum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width).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6837" algn="just" defTabSz="820487">
              <a:lnSpc>
                <a:spcPts val="2477"/>
              </a:lnSpc>
              <a:spcBef>
                <a:spcPts val="124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problem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&lt;div&gt;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above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occurs when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  window is smaller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than the width of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(500px). The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then adds a horizontal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scrollbar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the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page.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6267" algn="just" defTabSz="820487">
              <a:lnSpc>
                <a:spcPts val="2477"/>
              </a:lnSpc>
              <a:spcBef>
                <a:spcPts val="1255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Using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max-width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instead,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this situation,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will improve the  browser's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handling of small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windows.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1008755"/>
            <a:ext cx="7507432" cy="2723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8547" defTabSz="820487">
              <a:lnSpc>
                <a:spcPts val="2477"/>
              </a:lnSpc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Tip: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Drag 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browser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window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smaller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500px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wide, to see 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difference between 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two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divs!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95"/>
              </a:lnSpc>
              <a:spcBef>
                <a:spcPts val="1243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&lt;div&gt;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 has a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height of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100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pixels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max-width of  500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pixels.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59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Note: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value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the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max-width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overrides</a:t>
            </a:r>
            <a:r>
              <a:rPr sz="2200" spc="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width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5129" defTabSz="820487">
              <a:lnSpc>
                <a:spcPts val="2477"/>
              </a:lnSpc>
              <a:spcBef>
                <a:spcPts val="1324"/>
              </a:spcBef>
              <a:tabLst>
                <a:tab pos="558956" algn="l"/>
                <a:tab pos="1745812" algn="l"/>
                <a:tab pos="2795353" algn="l"/>
                <a:tab pos="3602164" algn="l"/>
                <a:tab pos="5510365" algn="l"/>
                <a:tab pos="6120031" algn="l"/>
                <a:tab pos="6364468" algn="l"/>
                <a:tab pos="716957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following	exa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shows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&lt;d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v&gt;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nt	with	a	h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ht	of  100 pixels and a max-width of 500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pixels: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9729" y="563315"/>
            <a:ext cx="3294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2.5.3 Setting</a:t>
            </a:r>
            <a:r>
              <a:rPr lang="en-US" sz="2400" b="1" spc="-7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max-width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33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88583"/>
            <a:ext cx="100734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Ex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181947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marR="5076192" indent="1140" defTabSz="820487">
              <a:lnSpc>
                <a:spcPct val="110100"/>
              </a:lnSpc>
              <a:spcBef>
                <a:spcPts val="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max-width: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500px; 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height:</a:t>
            </a:r>
            <a:r>
              <a:rPr sz="2200" spc="-6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100px;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border: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3px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solid</a:t>
            </a:r>
            <a:r>
              <a:rPr sz="2200" spc="-49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#73AD21;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729" y="563315"/>
            <a:ext cx="3294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2.5.3 Setting</a:t>
            </a:r>
            <a:r>
              <a:rPr lang="en-US" sz="2400" b="1" spc="-7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max-width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16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9328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2.5.4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728" y="1010995"/>
            <a:ext cx="75045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83"/>
            <a:r>
              <a:rPr sz="2400" spc="-4" dirty="0"/>
              <a:t>All CSS </a:t>
            </a:r>
            <a:r>
              <a:rPr sz="2400" dirty="0"/>
              <a:t>Dimension</a:t>
            </a:r>
            <a:r>
              <a:rPr sz="2400" spc="-54" dirty="0"/>
              <a:t> </a:t>
            </a:r>
            <a:r>
              <a:rPr sz="2400" dirty="0"/>
              <a:t>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8705" y="1363755"/>
          <a:ext cx="6562435" cy="4082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2777"/>
                <a:gridCol w="4769658"/>
              </a:tblGrid>
              <a:tr h="68042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Property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68008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height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height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 an</a:t>
                      </a:r>
                      <a:r>
                        <a:rPr sz="2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68109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max-height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maximum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height of an</a:t>
                      </a: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67997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max-width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maximum width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 an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 element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681093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min-height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minimum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height of an</a:t>
                      </a: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68008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6"/>
                        </a:rPr>
                        <a:t>min-width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minimum width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 an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 element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77417"/>
              </p:ext>
            </p:extLst>
          </p:nvPr>
        </p:nvGraphicFramePr>
        <p:xfrm>
          <a:off x="1286163" y="5486400"/>
          <a:ext cx="6562435" cy="680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2777"/>
                <a:gridCol w="4769658"/>
              </a:tblGrid>
              <a:tr h="68042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7"/>
                        </a:rPr>
                        <a:t>width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width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 an</a:t>
                      </a:r>
                      <a:r>
                        <a:rPr sz="2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1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6" y="991271"/>
            <a:ext cx="26092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2.6 </a:t>
            </a:r>
            <a:r>
              <a:rPr sz="2400" b="1" spc="-4" dirty="0">
                <a:solidFill>
                  <a:srgbClr val="538DD3"/>
                </a:solidFill>
                <a:latin typeface="Times New Roman"/>
                <a:cs typeface="Times New Roman"/>
              </a:rPr>
              <a:t>CSS</a:t>
            </a:r>
            <a:r>
              <a:rPr sz="2400" b="1" spc="-94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Text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7" y="1457885"/>
            <a:ext cx="9328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2.6.1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233" y="1457885"/>
            <a:ext cx="246356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Text</a:t>
            </a:r>
            <a:r>
              <a:rPr sz="2400" b="1" spc="-94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Color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727" y="1823928"/>
            <a:ext cx="7503391" cy="3372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1583424" defTabSz="820487">
              <a:lnSpc>
                <a:spcPct val="144600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color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used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color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text.  With CSS,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color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most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often specified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by: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spcBef>
                <a:spcPts val="1140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HEX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 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like</a:t>
            </a:r>
            <a:r>
              <a:rPr sz="2200" spc="-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"#ff0000"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RGB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 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like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"rgb(255,0,0)"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color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name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like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"red"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324"/>
              </a:spcBef>
              <a:tabLst>
                <a:tab pos="715076" algn="l"/>
                <a:tab pos="1594820" algn="l"/>
                <a:tab pos="2345224" algn="l"/>
                <a:tab pos="3618687" algn="l"/>
                <a:tab pos="3865973" algn="l"/>
                <a:tab pos="4994712" algn="l"/>
                <a:tab pos="5455096" algn="l"/>
                <a:tab pos="5808932" algn="l"/>
                <a:tab pos="6832830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Look	at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u="heavy" spc="-4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C</a:t>
            </a:r>
            <a:r>
              <a:rPr sz="2200" u="heavy" spc="-13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sz="2200" u="heavy" spc="-4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sz="2200" u="heavy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	Color	</a:t>
            </a:r>
            <a:r>
              <a:rPr sz="2200" u="heavy" spc="-4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V</a:t>
            </a:r>
            <a:r>
              <a:rPr sz="2200" u="heavy" spc="-18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a</a:t>
            </a:r>
            <a:r>
              <a:rPr sz="2200" u="heavy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lu</a:t>
            </a:r>
            <a:r>
              <a:rPr sz="2200" u="heavy" spc="4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sz="2200" u="heavy" spc="-4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sz="2200" spc="9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	a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pl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list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of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poss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ible	co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  values.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77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default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text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color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page is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defined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the body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selector.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0"/>
            <a:ext cx="7613073" cy="25827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z="22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blue;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z="2200" spc="-6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green;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7292" y="573540"/>
            <a:ext cx="2269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2.6.1 Text</a:t>
            </a:r>
            <a:r>
              <a:rPr lang="en-US" sz="2400" b="1" spc="-94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Color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394710" y="1479400"/>
            <a:ext cx="4984519" cy="430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485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2.6.2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1" y="991271"/>
            <a:ext cx="24635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Text</a:t>
            </a:r>
            <a:r>
              <a:rPr sz="2400" b="1" spc="-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Alignment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652" y="1515708"/>
            <a:ext cx="1073150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x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-al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gn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0639" y="1499572"/>
            <a:ext cx="587375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used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horizontal alignment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 </a:t>
            </a:r>
            <a:r>
              <a:rPr sz="2200" spc="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9" y="1521087"/>
            <a:ext cx="508577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 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xt.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728" y="2275802"/>
            <a:ext cx="7506855" cy="1792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algn="just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 can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left 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right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aligned, centered,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or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justified.</a:t>
            </a:r>
          </a:p>
          <a:p>
            <a:pPr marL="11396" marR="4559" algn="just" defTabSz="820487">
              <a:lnSpc>
                <a:spcPct val="95900"/>
              </a:lnSpc>
              <a:spcBef>
                <a:spcPts val="124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following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shows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center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aligned,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left 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right </a:t>
            </a:r>
            <a:r>
              <a:rPr sz="2200" spc="52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aligned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text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(left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alignment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default if text direction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left-to-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right, and right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alignment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default if text direction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right-to-  left):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409086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background-color: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green;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background-color:</a:t>
            </a:r>
            <a:r>
              <a:rPr sz="2200" spc="1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lightblue;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background-color:</a:t>
            </a:r>
            <a:r>
              <a:rPr sz="2200" spc="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yellow;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4646" y="546864"/>
            <a:ext cx="263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Background</a:t>
            </a:r>
            <a:r>
              <a:rPr lang="en-US" sz="2400" b="1" spc="-7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Color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2"/>
          <p:cNvSpPr/>
          <p:nvPr/>
        </p:nvSpPr>
        <p:spPr>
          <a:xfrm>
            <a:off x="4343400" y="1329825"/>
            <a:ext cx="4550872" cy="430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409086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sz="2200" spc="-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center;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h2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sz="2200" spc="-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left;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h3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sz="22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right;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374" y="545831"/>
            <a:ext cx="2886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2.6.2 Text</a:t>
            </a:r>
            <a:r>
              <a:rPr lang="en-US" sz="2400" b="1" spc="-9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Alignment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31549" y="1279261"/>
            <a:ext cx="4457700" cy="4268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8" y="1002783"/>
            <a:ext cx="7504545" cy="1467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algn="just" defTabSz="820487">
              <a:lnSpc>
                <a:spcPct val="95600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When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text-align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is 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"justify",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each line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spc="52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stretched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that every line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equal width, and the left and right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margins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 straight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(like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magazines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newspapers):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algn="just" defTabSz="820487">
              <a:spcBef>
                <a:spcPts val="1185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2563571"/>
            <a:ext cx="7613073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text-align:</a:t>
            </a:r>
            <a:r>
              <a:rPr sz="2200" spc="-9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justify;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374" y="545831"/>
            <a:ext cx="2886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2.6.2 Text</a:t>
            </a:r>
            <a:r>
              <a:rPr lang="en-US" sz="2400" b="1" spc="-9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Alignment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077854" y="2057400"/>
            <a:ext cx="4331855" cy="4277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83150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2.6.3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1" y="991271"/>
            <a:ext cx="31983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Text</a:t>
            </a:r>
            <a:r>
              <a:rPr sz="2400" b="1" spc="-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Decoration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8" y="1499571"/>
            <a:ext cx="4543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653" y="1515708"/>
            <a:ext cx="2097347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x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-de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or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on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8550" y="1499572"/>
            <a:ext cx="56182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used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 remove   </a:t>
            </a:r>
            <a:r>
              <a:rPr sz="2200" spc="29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decorations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9727" y="1664593"/>
            <a:ext cx="1384762" cy="98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ct val="144700"/>
              </a:lnSpc>
              <a:tabLst>
                <a:tab pos="705391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from text.  The	va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04489" y="2291938"/>
            <a:ext cx="2645064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  <a:tabLst>
                <a:tab pos="2001646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x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ecoration:	none;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6011" y="2275802"/>
            <a:ext cx="105005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462093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	o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5520" y="2275802"/>
            <a:ext cx="52993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sed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5255" y="2275802"/>
            <a:ext cx="13404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49229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	re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ove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9727" y="2585087"/>
            <a:ext cx="246957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underlines from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links:</a:t>
            </a:r>
          </a:p>
          <a:p>
            <a:pPr marL="11396" defTabSz="820487">
              <a:spcBef>
                <a:spcPts val="1171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6156" y="3542517"/>
            <a:ext cx="7613073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13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a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text-decoration:</a:t>
            </a:r>
            <a:r>
              <a:rPr sz="22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none;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object 3"/>
          <p:cNvSpPr/>
          <p:nvPr/>
        </p:nvSpPr>
        <p:spPr>
          <a:xfrm>
            <a:off x="4107411" y="2743200"/>
            <a:ext cx="42718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1733" y="1003376"/>
            <a:ext cx="1675245" cy="6412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spc="-18" dirty="0">
                <a:solidFill>
                  <a:srgbClr val="DC133B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x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-dec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ti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n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8598"/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values are used to decorate</a:t>
            </a:r>
            <a:r>
              <a:rPr b="0" spc="-85" dirty="0">
                <a:solidFill>
                  <a:srgbClr val="000000"/>
                </a:solidFill>
              </a:rPr>
              <a:t> </a:t>
            </a:r>
            <a:r>
              <a:rPr b="0" spc="-4" dirty="0">
                <a:solidFill>
                  <a:srgbClr val="000000"/>
                </a:solidFill>
              </a:rPr>
              <a:t>text: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9" y="987239"/>
            <a:ext cx="109277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other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85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156" y="1944669"/>
            <a:ext cx="7613073" cy="409086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13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text-decoration:</a:t>
            </a:r>
            <a:r>
              <a:rPr sz="2200" spc="-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overline;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8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h2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56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text-decoration:</a:t>
            </a:r>
            <a:r>
              <a:rPr sz="2200" spc="-4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line-through;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8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h3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56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text-decoration:</a:t>
            </a:r>
            <a:r>
              <a:rPr sz="2200" spc="-5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underline;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4646" y="512228"/>
            <a:ext cx="297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2.6.3 Text</a:t>
            </a:r>
            <a:r>
              <a:rPr lang="en-US" sz="2400" b="1" spc="-9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Decoration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4543195" y="2057400"/>
            <a:ext cx="3991205" cy="3028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2376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2.6.4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2" y="991271"/>
            <a:ext cx="33017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Text</a:t>
            </a:r>
            <a:r>
              <a:rPr sz="2400" b="1" spc="-81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Transformation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8" y="1521087"/>
            <a:ext cx="7504545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6837" defTabSz="820487">
              <a:lnSpc>
                <a:spcPts val="2477"/>
              </a:lnSpc>
              <a:tabLst>
                <a:tab pos="3256876" algn="l"/>
                <a:tab pos="3631222" algn="l"/>
                <a:tab pos="4324078" algn="l"/>
                <a:tab pos="4730333" algn="l"/>
                <a:tab pos="5711498" algn="l"/>
                <a:tab pos="6997497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x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-tr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nsfo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m</a:t>
            </a:r>
            <a:r>
              <a:rPr sz="2200" spc="-18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used	to	spe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	uppe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case	and  lowercase letters in a</a:t>
            </a:r>
            <a:r>
              <a:rPr sz="22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text.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261"/>
              </a:spcBef>
              <a:tabLst>
                <a:tab pos="319648" algn="l"/>
                <a:tab pos="841567" algn="l"/>
                <a:tab pos="1240986" algn="l"/>
                <a:tab pos="1883131" algn="l"/>
                <a:tab pos="2236965" algn="l"/>
                <a:tab pos="2820423" algn="l"/>
                <a:tab pos="4130922" algn="l"/>
                <a:tab pos="4697856" algn="l"/>
                <a:tab pos="5933713" algn="l"/>
                <a:tab pos="6301223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It	can	be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sed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to	t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rn	eve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ng	in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	uppercase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	lowercase  letters,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capitalize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first letter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each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word: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409086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p.uppercase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text-transform:</a:t>
            </a:r>
            <a:r>
              <a:rPr sz="2200" spc="-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uppercase;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p.lowercase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text-transform:</a:t>
            </a:r>
            <a:r>
              <a:rPr sz="2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lowercase;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p.capitalize</a:t>
            </a:r>
            <a:r>
              <a:rPr sz="2200" spc="-4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text-transform:</a:t>
            </a:r>
            <a:r>
              <a:rPr sz="2200" spc="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capitalize;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156" y="529606"/>
            <a:ext cx="3594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2.6.4 Text</a:t>
            </a:r>
            <a:r>
              <a:rPr lang="en-US" sz="2400" b="1" spc="-81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Transformation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355301" y="1386414"/>
            <a:ext cx="4417867" cy="4276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047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2.6.5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1" y="991271"/>
            <a:ext cx="26159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Text</a:t>
            </a:r>
            <a:r>
              <a:rPr sz="2400" b="1" spc="-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Indentation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7" y="1499572"/>
            <a:ext cx="17133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text-indent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0571" y="1499572"/>
            <a:ext cx="573058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</a:t>
            </a:r>
            <a:r>
              <a:rPr sz="2200" spc="3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33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used</a:t>
            </a:r>
            <a:r>
              <a:rPr sz="2200" spc="33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2200" spc="32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specify</a:t>
            </a:r>
            <a:r>
              <a:rPr sz="2200" spc="3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32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indentation</a:t>
            </a:r>
            <a:r>
              <a:rPr sz="2200" spc="32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200" spc="32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9" y="1808854"/>
            <a:ext cx="200948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first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line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a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85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156" y="2767965"/>
            <a:ext cx="7613073" cy="109481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text-indent:</a:t>
            </a:r>
            <a:r>
              <a:rPr sz="2200" spc="-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50px;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3884611" y="1862707"/>
            <a:ext cx="4404591" cy="4268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2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6186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2.6.6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0" y="991271"/>
            <a:ext cx="26159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Letter</a:t>
            </a:r>
            <a:r>
              <a:rPr sz="2400" b="1" spc="-67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Spacing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9" y="1521087"/>
            <a:ext cx="7502235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  <a:tabLst>
                <a:tab pos="3112720" algn="l"/>
                <a:tab pos="3419834" algn="l"/>
                <a:tab pos="4043176" algn="l"/>
                <a:tab pos="4379347" algn="l"/>
                <a:tab pos="5293848" algn="l"/>
                <a:tab pos="5751384" algn="l"/>
                <a:tab pos="6482414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tte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s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ac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ty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sed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to	spe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ify	t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spa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bet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een 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characters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a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following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demonstrates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how to increase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decrease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space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between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characters: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0"/>
            <a:ext cx="7613073" cy="25827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letter-spacing: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3px;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h2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letter-spacing:</a:t>
            </a:r>
            <a:r>
              <a:rPr sz="22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-3px;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156" y="559685"/>
            <a:ext cx="2810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2.6.6 Letter</a:t>
            </a:r>
            <a:r>
              <a:rPr lang="en-US" sz="2400" b="1" spc="-67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Spacing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267200" y="1486774"/>
            <a:ext cx="4603173" cy="4246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8315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2.6.7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2" y="991271"/>
            <a:ext cx="22349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Line</a:t>
            </a:r>
            <a:r>
              <a:rPr sz="2400" b="1" spc="-72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Height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8" y="1499571"/>
            <a:ext cx="4543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653" y="1515708"/>
            <a:ext cx="1258917" cy="322418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n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-height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0570" y="1499572"/>
            <a:ext cx="602003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used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specify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space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between</a:t>
            </a:r>
            <a:r>
              <a:rPr sz="2200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lines: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727" y="1970554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156" y="2458683"/>
            <a:ext cx="7613073" cy="25827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p.small</a:t>
            </a:r>
            <a:r>
              <a:rPr sz="2200" spc="-72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line-height:</a:t>
            </a:r>
            <a:r>
              <a:rPr sz="2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0.8;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defTabSz="820487">
              <a:spcBef>
                <a:spcPts val="18"/>
              </a:spcBef>
            </a:pPr>
            <a:endParaRPr sz="2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p.big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defTabSz="820487">
              <a:spcBef>
                <a:spcPts val="256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line-height:</a:t>
            </a:r>
            <a:r>
              <a:rPr sz="2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1.8;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3429000" y="1838125"/>
            <a:ext cx="4710545" cy="427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6156" y="806605"/>
            <a:ext cx="35303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Background</a:t>
            </a:r>
            <a:r>
              <a:rPr sz="2400" b="1" spc="-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Image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7" y="1521087"/>
            <a:ext cx="7503391" cy="2069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  <a:tabLst>
                <a:tab pos="3667689" algn="l"/>
                <a:tab pos="4742299" algn="l"/>
                <a:tab pos="5117785" algn="l"/>
                <a:tab pos="5902376" algn="l"/>
                <a:tab pos="6232850" algn="l"/>
                <a:tab pos="6715453" algn="l"/>
                <a:tab pos="7060172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backg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r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und-i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age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	specifies	an	i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age	to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the  background of an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376625" defTabSz="820487">
              <a:lnSpc>
                <a:spcPts val="3723"/>
              </a:lnSpc>
              <a:spcBef>
                <a:spcPts val="265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default,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repeated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it covers the 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entire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element.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background image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for a page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set like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this: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847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156" y="3700070"/>
            <a:ext cx="7613073" cy="109593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background-image:</a:t>
            </a:r>
            <a:r>
              <a:rPr sz="22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url("paper.gif");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bject 3"/>
          <p:cNvSpPr/>
          <p:nvPr/>
        </p:nvSpPr>
        <p:spPr>
          <a:xfrm>
            <a:off x="5198806" y="3048000"/>
            <a:ext cx="44577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8315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2.6.8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2" y="991271"/>
            <a:ext cx="23111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Text</a:t>
            </a:r>
            <a:r>
              <a:rPr sz="2400" b="1" spc="-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Direction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8" y="1499572"/>
            <a:ext cx="184727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direction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4438" y="1499572"/>
            <a:ext cx="59459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055237" algn="l"/>
                <a:tab pos="1352664" algn="l"/>
                <a:tab pos="1970878" algn="l"/>
                <a:tab pos="2300211" algn="l"/>
                <a:tab pos="3190781" algn="l"/>
                <a:tab pos="3641480" algn="l"/>
                <a:tab pos="4167957" algn="l"/>
                <a:tab pos="5255672" algn="l"/>
                <a:tab pos="5598681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used	to	change	the	text	di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	of	an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27" y="1808854"/>
            <a:ext cx="1070264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85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156" y="2767965"/>
            <a:ext cx="7613073" cy="109481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22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direction:</a:t>
            </a:r>
            <a:r>
              <a:rPr sz="2200" spc="-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rtl;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3184928" y="1981200"/>
            <a:ext cx="4324927" cy="4284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9328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2.6.9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2" y="991271"/>
            <a:ext cx="23111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Word</a:t>
            </a:r>
            <a:r>
              <a:rPr sz="2400" b="1" spc="-76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Spacing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7" y="1521087"/>
            <a:ext cx="7505700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  <a:tabLst>
                <a:tab pos="3112720" algn="l"/>
                <a:tab pos="3418695" algn="l"/>
                <a:tab pos="4043176" algn="l"/>
                <a:tab pos="4379347" algn="l"/>
                <a:tab pos="5293848" algn="l"/>
                <a:tab pos="5751384" algn="l"/>
                <a:tab pos="6482414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word-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s</a:t>
            </a:r>
            <a:r>
              <a:rPr sz="2200" spc="-13" dirty="0">
                <a:solidFill>
                  <a:srgbClr val="DC133B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ac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ty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used	to	spe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ify	t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spa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b</a:t>
            </a:r>
            <a:r>
              <a:rPr sz="2200" spc="27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een 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words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a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7977" defTabSz="820487">
              <a:lnSpc>
                <a:spcPts val="2477"/>
              </a:lnSpc>
              <a:spcBef>
                <a:spcPts val="1261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following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demonstrates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how to increase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decrease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space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between</a:t>
            </a:r>
            <a:r>
              <a:rPr sz="2200" spc="-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words: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0"/>
            <a:ext cx="7613073" cy="25827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word-spacing:</a:t>
            </a:r>
            <a:r>
              <a:rPr sz="2200" spc="-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10px;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h2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word-spacing:</a:t>
            </a:r>
            <a:r>
              <a:rPr sz="2200" spc="-2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-5px;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156" y="545831"/>
            <a:ext cx="2741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2.6.9 Word</a:t>
            </a:r>
            <a:r>
              <a:rPr lang="en-US" sz="2400" b="1" spc="-7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Spacing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3639168" y="1329825"/>
            <a:ext cx="4776932" cy="4253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726" y="991271"/>
            <a:ext cx="43618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>
              <a:tabLst>
                <a:tab pos="831883" algn="l"/>
              </a:tabLst>
            </a:pPr>
            <a:r>
              <a:rPr sz="2400" dirty="0"/>
              <a:t>2.6.10	</a:t>
            </a:r>
            <a:r>
              <a:rPr sz="2400" spc="-4" dirty="0"/>
              <a:t>All CSS </a:t>
            </a:r>
            <a:r>
              <a:rPr sz="2400" dirty="0"/>
              <a:t>Text</a:t>
            </a:r>
            <a:r>
              <a:rPr sz="2400" spc="-54" dirty="0"/>
              <a:t> </a:t>
            </a:r>
            <a:r>
              <a:rPr sz="2400" dirty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9160" y="1363757"/>
          <a:ext cx="7341292" cy="3844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496"/>
                <a:gridCol w="5251796"/>
              </a:tblGrid>
              <a:tr h="68042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Property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68008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color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color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68109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direction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text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direction/writing</a:t>
                      </a:r>
                      <a:r>
                        <a:rPr sz="2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direction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98925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letter-spacing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60325">
                        <a:lnSpc>
                          <a:spcPts val="2760"/>
                        </a:lnSpc>
                        <a:spcBef>
                          <a:spcPts val="1645"/>
                        </a:spcBef>
                        <a:tabLst>
                          <a:tab pos="1405255" algn="l"/>
                          <a:tab pos="1862455" algn="l"/>
                          <a:tab pos="3231515" algn="l"/>
                          <a:tab pos="3807460" algn="l"/>
                          <a:tab pos="4687570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ses	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	de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ases	the	spa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	be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n  characters in a</a:t>
                      </a:r>
                      <a:r>
                        <a:rPr sz="21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81321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line-height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line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height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71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9160" y="1008753"/>
          <a:ext cx="7341292" cy="4232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496"/>
                <a:gridCol w="5251796"/>
              </a:tblGrid>
              <a:tr h="81287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text-align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the horizontal alignment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803797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text-decoration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decoration added to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98925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text-indent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61594">
                        <a:lnSpc>
                          <a:spcPts val="2760"/>
                        </a:lnSpc>
                        <a:spcBef>
                          <a:spcPts val="164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indentation of the first line in a  text-block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81287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text-shadow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shadow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effect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added to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81321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6"/>
                        </a:rPr>
                        <a:t>text-transform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Controls 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capitalization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19726" y="449612"/>
            <a:ext cx="43618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1396">
              <a:tabLst>
                <a:tab pos="831883" algn="l"/>
              </a:tabLst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2.6.10	</a:t>
            </a:r>
            <a:r>
              <a:rPr lang="en-US" sz="2400" b="1" spc="-4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CSS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2400" b="1" spc="-54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9160" y="1008754"/>
          <a:ext cx="7341292" cy="44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496"/>
                <a:gridCol w="5251796"/>
              </a:tblGrid>
              <a:tr h="160860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unicode-bidi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55880" algn="just">
                        <a:lnSpc>
                          <a:spcPct val="95900"/>
                        </a:lnSpc>
                        <a:spcBef>
                          <a:spcPts val="157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Used together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with the </a:t>
                      </a: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direction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property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to 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return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whether the text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should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be 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overridden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to support multiple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languages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in  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document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81153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vertical-align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Sets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vertical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alignment of an</a:t>
                      </a: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white-space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60325">
                        <a:lnSpc>
                          <a:spcPts val="2760"/>
                        </a:lnSpc>
                        <a:spcBef>
                          <a:spcPts val="13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how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white-space inside an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element  is</a:t>
                      </a:r>
                      <a:r>
                        <a:rPr sz="2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handled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989366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6"/>
                        </a:rPr>
                        <a:t>word-spacing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59055">
                        <a:lnSpc>
                          <a:spcPts val="2760"/>
                        </a:lnSpc>
                        <a:spcBef>
                          <a:spcPts val="1639"/>
                        </a:spcBef>
                        <a:tabLst>
                          <a:tab pos="1405255" algn="l"/>
                          <a:tab pos="1863725" algn="l"/>
                          <a:tab pos="3232785" algn="l"/>
                          <a:tab pos="3808729" algn="l"/>
                          <a:tab pos="4688840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ses	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	de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ases	the	spa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	be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words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in a</a:t>
                      </a:r>
                      <a:r>
                        <a:rPr sz="2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819726" y="449612"/>
            <a:ext cx="43618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1396">
              <a:tabLst>
                <a:tab pos="831883" algn="l"/>
              </a:tabLst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2.6.10	</a:t>
            </a:r>
            <a:r>
              <a:rPr lang="en-US" sz="2400" b="1" spc="-4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CSS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2400" b="1" spc="-54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3"/>
            <a:ext cx="7501082" cy="173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2.7 </a:t>
            </a:r>
            <a:r>
              <a:rPr sz="2400" b="1" spc="-4" dirty="0">
                <a:solidFill>
                  <a:srgbClr val="538DD3"/>
                </a:solidFill>
                <a:latin typeface="Times New Roman"/>
                <a:cs typeface="Times New Roman"/>
              </a:rPr>
              <a:t>CSS</a:t>
            </a:r>
            <a:r>
              <a:rPr sz="2400" b="1" spc="-72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538DD3"/>
                </a:solidFill>
                <a:latin typeface="Times New Roman"/>
                <a:cs typeface="Times New Roman"/>
              </a:rPr>
              <a:t>Fonts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CSS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font properties define the font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family,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boldness, size, and  the style of a</a:t>
            </a:r>
            <a:r>
              <a:rPr sz="24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text.</a:t>
            </a:r>
          </a:p>
          <a:p>
            <a:pPr marL="11396" defTabSz="820487">
              <a:spcBef>
                <a:spcPts val="1122"/>
              </a:spcBef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2.7.1	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Difference Between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Serif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and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Sans-serif</a:t>
            </a:r>
            <a:r>
              <a:rPr sz="2400" b="1" spc="27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Fonts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501" y="2652097"/>
            <a:ext cx="3442855" cy="1195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991273"/>
            <a:ext cx="7502235" cy="2380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lvl="2" defTabSz="820487">
              <a:tabLst>
                <a:tab pos="831883" algn="l"/>
                <a:tab pos="832452" algn="l"/>
              </a:tabLst>
            </a:pP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2.7.2 </a:t>
            </a:r>
            <a:r>
              <a:rPr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CSS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Font</a:t>
            </a:r>
            <a:r>
              <a:rPr sz="2400" b="1" spc="-63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Families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485"/>
              </a:spcBef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CSS,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there are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types of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font family</a:t>
            </a:r>
            <a:r>
              <a:rPr sz="24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names:</a:t>
            </a:r>
          </a:p>
          <a:p>
            <a:pPr marL="421639" marR="5129" lvl="3" indent="-205122" defTabSz="820487">
              <a:lnSpc>
                <a:spcPts val="2477"/>
              </a:lnSpc>
              <a:spcBef>
                <a:spcPts val="1324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generic family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- 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group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of font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families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with a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similar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look  (like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"Serif"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or</a:t>
            </a:r>
            <a:r>
              <a:rPr sz="24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"Monospace")</a:t>
            </a:r>
          </a:p>
          <a:p>
            <a:pPr marL="421639" marR="4559" lvl="3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400" b="1" dirty="0">
                <a:solidFill>
                  <a:prstClr val="black"/>
                </a:solidFill>
                <a:latin typeface="Times New Roman"/>
                <a:cs typeface="Times New Roman"/>
              </a:rPr>
              <a:t>font </a:t>
            </a:r>
            <a:r>
              <a:rPr sz="2400" b="1" spc="-4" dirty="0">
                <a:solidFill>
                  <a:prstClr val="black"/>
                </a:solidFill>
                <a:latin typeface="Times New Roman"/>
                <a:cs typeface="Times New Roman"/>
              </a:rPr>
              <a:t>family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- a specific font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family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(like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"Times New Roman" 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or</a:t>
            </a:r>
            <a:r>
              <a:rPr sz="24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prstClr val="black"/>
                </a:solidFill>
                <a:latin typeface="Times New Roman"/>
                <a:cs typeface="Times New Roman"/>
              </a:rPr>
              <a:t>"Arial")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7822" y="1144121"/>
            <a:ext cx="762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900" spc="-4" dirty="0">
                <a:solidFill>
                  <a:prstClr val="black"/>
                </a:solidFill>
                <a:latin typeface="Symbol"/>
                <a:cs typeface="Symbol"/>
              </a:rPr>
              <a:t></a:t>
            </a:r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0145" y="1475366"/>
          <a:ext cx="6379555" cy="443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2575"/>
                <a:gridCol w="2403994"/>
                <a:gridCol w="2072986"/>
              </a:tblGrid>
              <a:tr h="679413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Generic</a:t>
                      </a:r>
                      <a:r>
                        <a:rPr sz="21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family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100" b="1" spc="-5" dirty="0">
                          <a:latin typeface="Times New Roman"/>
                          <a:cs typeface="Times New Roman"/>
                        </a:rPr>
                        <a:t>Font</a:t>
                      </a:r>
                      <a:r>
                        <a:rPr sz="21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>
                          <a:latin typeface="Times New Roman"/>
                          <a:cs typeface="Times New Roman"/>
                        </a:rPr>
                        <a:t>family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160782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Serif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60325">
                        <a:lnSpc>
                          <a:spcPts val="2760"/>
                        </a:lnSpc>
                        <a:spcBef>
                          <a:spcPts val="1645"/>
                        </a:spcBef>
                        <a:tabLst>
                          <a:tab pos="971550" algn="l"/>
                          <a:tab pos="1690370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es	New	Ro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an  Georgia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59690" algn="just">
                        <a:lnSpc>
                          <a:spcPct val="95800"/>
                        </a:lnSpc>
                        <a:spcBef>
                          <a:spcPts val="157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Serif fonts have 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small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lines at the  ends on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some 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characters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215049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Sans-serif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530985">
                        <a:lnSpc>
                          <a:spcPts val="2760"/>
                        </a:lnSpc>
                        <a:spcBef>
                          <a:spcPts val="140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Arial  Verdana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58419" algn="just">
                        <a:lnSpc>
                          <a:spcPct val="95800"/>
                        </a:lnSpc>
                        <a:spcBef>
                          <a:spcPts val="1330"/>
                        </a:spcBef>
                        <a:tabLst>
                          <a:tab pos="1953260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"Sans"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means 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without - these  fonts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not have  the lines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the  ends	of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5922" y="832578"/>
            <a:ext cx="33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lvl="2" defTabSz="820487">
              <a:tabLst>
                <a:tab pos="831883" algn="l"/>
                <a:tab pos="832452" algn="l"/>
              </a:tabLst>
            </a:pP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2.7.2 CSS Font</a:t>
            </a:r>
            <a:r>
              <a:rPr lang="en-US" sz="2400" b="1" spc="-63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Families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4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80145" y="1008753"/>
          <a:ext cx="6379555" cy="2188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2575"/>
                <a:gridCol w="2403994"/>
                <a:gridCol w="2072986"/>
              </a:tblGrid>
              <a:tr h="891540">
                <a:tc>
                  <a:txBody>
                    <a:bodyPr/>
                    <a:lstStyle/>
                    <a:p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characters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129730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Monospace</a:t>
                      </a: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59055">
                        <a:lnSpc>
                          <a:spcPts val="2760"/>
                        </a:lnSpc>
                        <a:spcBef>
                          <a:spcPts val="1635"/>
                        </a:spcBef>
                        <a:tabLst>
                          <a:tab pos="1995170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Couri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	New  Lucida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Console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59055" algn="just">
                        <a:lnSpc>
                          <a:spcPct val="95800"/>
                        </a:lnSpc>
                        <a:spcBef>
                          <a:spcPts val="1560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All monospace 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characters have  the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2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width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5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79928" y="3402890"/>
            <a:ext cx="6416271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algn="just" defTabSz="820487">
              <a:lnSpc>
                <a:spcPts val="2477"/>
              </a:lnSpc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Note: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On computer screens, sans-serif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fonts are considered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easier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read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than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serif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fonts.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100" y="3732231"/>
            <a:ext cx="274205" cy="266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5922" y="630759"/>
            <a:ext cx="33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lvl="2" defTabSz="820487">
              <a:tabLst>
                <a:tab pos="831883" algn="l"/>
                <a:tab pos="832452" algn="l"/>
              </a:tabLst>
            </a:pP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2.7.2 CSS Font</a:t>
            </a:r>
            <a:r>
              <a:rPr lang="en-US" sz="2400" b="1" spc="-63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Families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20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1010995"/>
            <a:ext cx="7501659" cy="11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68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Below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a bad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combination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text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background  image.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text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hardly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readable: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9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2254288"/>
            <a:ext cx="7613073" cy="109593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background-image:</a:t>
            </a:r>
            <a:r>
              <a:rPr sz="2200" spc="4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url("bgdesert.jpg");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4646" y="546866"/>
            <a:ext cx="3471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2.1.2  Background</a:t>
            </a:r>
            <a:r>
              <a:rPr lang="en-US" sz="2400" b="1" spc="-9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Image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4"/>
          <p:cNvSpPr/>
          <p:nvPr/>
        </p:nvSpPr>
        <p:spPr>
          <a:xfrm>
            <a:off x="2895600" y="3048000"/>
            <a:ext cx="4391314" cy="331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8431" y="1515708"/>
            <a:ext cx="1605509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fon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-f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a</a:t>
            </a:r>
            <a:r>
              <a:rPr sz="2200" spc="-18" dirty="0">
                <a:solidFill>
                  <a:srgbClr val="DC133B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y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8305" y="1499571"/>
            <a:ext cx="10321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rty.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9" y="991273"/>
            <a:ext cx="4362450" cy="1389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2.7.3	Font</a:t>
            </a:r>
            <a:r>
              <a:rPr sz="2400" b="1" spc="-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Family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44700"/>
              </a:lnSpc>
              <a:spcBef>
                <a:spcPts val="328"/>
              </a:spcBef>
              <a:tabLst>
                <a:tab pos="2911018" algn="l"/>
                <a:tab pos="3807856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font family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a text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set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fon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-fa</a:t>
            </a:r>
            <a:r>
              <a:rPr sz="2200" spc="-22" dirty="0">
                <a:solidFill>
                  <a:srgbClr val="DC133B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rty	shou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	hold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8227" y="1966519"/>
            <a:ext cx="29914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951537" algn="l"/>
                <a:tab pos="1558355" algn="l"/>
                <a:tab pos="2424424" algn="l"/>
                <a:tab pos="2819284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sev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ral	font	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9729" y="2297319"/>
            <a:ext cx="7503968" cy="3044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algn="just" defTabSz="820487">
              <a:lnSpc>
                <a:spcPts val="2477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"fallback" system.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 does 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not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support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first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font, it  tries the next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font,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on.</a:t>
            </a:r>
          </a:p>
          <a:p>
            <a:pPr marL="11396" marR="7407" algn="just" defTabSz="820487">
              <a:lnSpc>
                <a:spcPts val="2477"/>
              </a:lnSpc>
              <a:spcBef>
                <a:spcPts val="124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Start with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font you want, and end with a generic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family,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let 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pick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similar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font 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generic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family,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no other  fonts are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available.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6267" algn="just" defTabSz="820487">
              <a:lnSpc>
                <a:spcPts val="2477"/>
              </a:lnSpc>
              <a:spcBef>
                <a:spcPts val="1261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Note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: If the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name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a font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family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more than one word, it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must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in quotation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marks, like: "Times New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Roman".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algn="just" defTabSz="820487">
              <a:spcBef>
                <a:spcPts val="1089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More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one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font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family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specified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a comma-separated</a:t>
            </a:r>
            <a:r>
              <a:rPr sz="2200" spc="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list: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font-family: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"Times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New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Roman", Times,</a:t>
            </a:r>
            <a:r>
              <a:rPr sz="2200" spc="18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serif;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374" y="573540"/>
            <a:ext cx="2627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tabLst>
                <a:tab pos="831883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2.7.3	Font</a:t>
            </a:r>
            <a:r>
              <a:rPr lang="en-US" sz="2400" b="1" spc="-90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Family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2059035" y="2362201"/>
            <a:ext cx="4577773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83150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srgbClr val="4F81BC"/>
                </a:solidFill>
                <a:latin typeface="Times New Roman"/>
                <a:cs typeface="Times New Roman"/>
              </a:rPr>
              <a:t>2.7.4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3" y="991271"/>
            <a:ext cx="231116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Font</a:t>
            </a:r>
            <a:r>
              <a:rPr sz="2400" b="1" spc="-76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Style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7" y="1355311"/>
            <a:ext cx="7501082" cy="2418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912790" defTabSz="820487">
              <a:lnSpc>
                <a:spcPct val="144700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font-style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mostly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used to specify italic text.  This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has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three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values: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spcBef>
                <a:spcPts val="1140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normal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The text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shown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normally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italic -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text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shown in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italics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marR="4559" indent="-205122" defTabSz="820487">
              <a:lnSpc>
                <a:spcPts val="2477"/>
              </a:lnSpc>
              <a:spcBef>
                <a:spcPts val="117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oblique - The text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"leaning" (oblique 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very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similar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italic,  but less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supported)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4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409086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p.normal</a:t>
            </a:r>
            <a:r>
              <a:rPr sz="2200" spc="-63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font-style:</a:t>
            </a:r>
            <a:r>
              <a:rPr sz="2200" spc="-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normal;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p.italic</a:t>
            </a:r>
            <a:r>
              <a:rPr sz="2200"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font-style:</a:t>
            </a:r>
            <a:r>
              <a:rPr sz="2200" spc="-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italic;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p.oblique</a:t>
            </a:r>
            <a:r>
              <a:rPr sz="2200"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font-style:</a:t>
            </a:r>
            <a:r>
              <a:rPr sz="2200" spc="-4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D"/>
                </a:solidFill>
                <a:latin typeface="Times New Roman"/>
                <a:cs typeface="Times New Roman"/>
              </a:rPr>
              <a:t>oblique;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447" y="559685"/>
            <a:ext cx="2215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2.7.4 Font</a:t>
            </a:r>
            <a:r>
              <a:rPr lang="en-US" sz="2400" b="1" spc="-7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Style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267200" y="1329825"/>
            <a:ext cx="4344785" cy="4291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83150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2.7.5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3" y="991271"/>
            <a:ext cx="253976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Font</a:t>
            </a:r>
            <a:r>
              <a:rPr sz="2400" b="1" spc="-76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Size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7" y="1499572"/>
            <a:ext cx="7505700" cy="4326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algn="just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font-size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size of the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5698" algn="just" defTabSz="820487">
              <a:lnSpc>
                <a:spcPts val="2477"/>
              </a:lnSpc>
              <a:spcBef>
                <a:spcPts val="1324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Being able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manage the text size is important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web design.  However,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you should not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font size adjustments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make  paragraphs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look like headings, or headings look like</a:t>
            </a:r>
            <a:r>
              <a:rPr sz="2200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paragraphs.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algn="just" defTabSz="820487">
              <a:lnSpc>
                <a:spcPts val="2477"/>
              </a:lnSpc>
              <a:spcBef>
                <a:spcPts val="124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Always use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proper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HTML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tags, like &lt;h1&gt; - &lt;h6&gt; for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headings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 &lt;p&gt;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for</a:t>
            </a:r>
            <a:r>
              <a:rPr sz="22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paragraphs.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1381722" defTabSz="820487">
              <a:lnSpc>
                <a:spcPts val="3732"/>
              </a:lnSpc>
              <a:spcBef>
                <a:spcPts val="255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font-size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value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 an absolute, or relative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size.  Absolute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spcBef>
                <a:spcPts val="825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text to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specified</a:t>
            </a:r>
            <a:r>
              <a:rPr sz="2200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size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marR="9117" indent="-205122" defTabSz="820487">
              <a:lnSpc>
                <a:spcPts val="2477"/>
              </a:lnSpc>
              <a:spcBef>
                <a:spcPts val="117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Does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not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allow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 change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all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browsers </a:t>
            </a:r>
            <a:r>
              <a:rPr sz="2200" spc="52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(bad for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accessibility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reasons)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1008755"/>
            <a:ext cx="7543800" cy="302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39" marR="47291" indent="-205122" defTabSz="820487">
              <a:lnSpc>
                <a:spcPts val="2477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Absolute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 is useful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when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physical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size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output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known</a:t>
            </a:r>
          </a:p>
          <a:p>
            <a:pPr marL="11396" defTabSz="820487">
              <a:spcBef>
                <a:spcPts val="108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Relative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spcBef>
                <a:spcPts val="1144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relative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surrounding</a:t>
            </a:r>
            <a:r>
              <a:rPr sz="2200" spc="1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elements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Allows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user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change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text size in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browsers</a:t>
            </a:r>
          </a:p>
          <a:p>
            <a:pPr defTabSz="820487">
              <a:spcBef>
                <a:spcPts val="18"/>
              </a:spcBef>
            </a:pPr>
            <a:endParaRPr sz="3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92286" marR="4559" defTabSz="820487">
              <a:lnSpc>
                <a:spcPts val="2486"/>
              </a:lnSpc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Note: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If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you do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not 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specify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font size,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default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size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for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normal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text, like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paragraphs,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is 16px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(16px=1em).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100" y="3483797"/>
            <a:ext cx="274205" cy="266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727" y="547090"/>
            <a:ext cx="2093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2.7.5 Font</a:t>
            </a:r>
            <a:r>
              <a:rPr lang="en-US" sz="2400" b="1" spc="-7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Size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45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728" y="1010995"/>
            <a:ext cx="75045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/>
            <a:r>
              <a:rPr sz="2400" i="1" dirty="0"/>
              <a:t>2.7.5.1 </a:t>
            </a:r>
            <a:r>
              <a:rPr sz="2400" i="1" spc="-4" dirty="0"/>
              <a:t>Set </a:t>
            </a:r>
            <a:r>
              <a:rPr sz="2400" i="1" dirty="0"/>
              <a:t>Font </a:t>
            </a:r>
            <a:r>
              <a:rPr sz="2400" i="1" spc="-4" dirty="0"/>
              <a:t>Size </a:t>
            </a:r>
            <a:r>
              <a:rPr sz="2400" i="1" dirty="0"/>
              <a:t>With</a:t>
            </a:r>
            <a:r>
              <a:rPr sz="2400" i="1" spc="-31" dirty="0"/>
              <a:t> </a:t>
            </a:r>
            <a:r>
              <a:rPr sz="2400" i="1" spc="-4" dirty="0"/>
              <a:t>Pixels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27" y="1521087"/>
            <a:ext cx="7501082" cy="11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Setting the text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 with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pixels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gives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you full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control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over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text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size: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22"/>
              </a:spcBef>
            </a:pP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156" y="2767964"/>
            <a:ext cx="7613073" cy="29633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302"/>
              </a:lnSpc>
            </a:pP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000"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380" defTabSz="820487">
              <a:spcBef>
                <a:spcPts val="247"/>
              </a:spcBef>
            </a:pP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font-size: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0000CD"/>
                </a:solidFill>
                <a:latin typeface="Times New Roman"/>
                <a:cs typeface="Times New Roman"/>
              </a:rPr>
              <a:t>40px;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38"/>
              </a:spcBef>
            </a:pP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38"/>
              </a:spcBef>
            </a:pP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h2</a:t>
            </a:r>
            <a:r>
              <a:rPr sz="2000"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380" defTabSz="820487">
              <a:spcBef>
                <a:spcPts val="247"/>
              </a:spcBef>
            </a:pP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font-size: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0000CD"/>
                </a:solidFill>
                <a:latin typeface="Times New Roman"/>
                <a:cs typeface="Times New Roman"/>
              </a:rPr>
              <a:t>30px;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33"/>
              </a:spcBef>
            </a:pP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47"/>
              </a:spcBef>
            </a:pPr>
            <a:r>
              <a:rPr sz="2000" spc="-4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000"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380" defTabSz="820487">
              <a:spcBef>
                <a:spcPts val="238"/>
              </a:spcBef>
            </a:pPr>
            <a:r>
              <a:rPr sz="2000" spc="-4" dirty="0">
                <a:solidFill>
                  <a:srgbClr val="FF0000"/>
                </a:solidFill>
                <a:latin typeface="Times New Roman"/>
                <a:cs typeface="Times New Roman"/>
              </a:rPr>
              <a:t>font-size: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0000CD"/>
                </a:solidFill>
                <a:latin typeface="Times New Roman"/>
                <a:cs typeface="Times New Roman"/>
              </a:rPr>
              <a:t>14px;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000" spc="-4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3505200" y="2423103"/>
            <a:ext cx="5120409" cy="3653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2"/>
            <a:ext cx="7505700" cy="3293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2.7.5.2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Set </a:t>
            </a:r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Font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Size</a:t>
            </a:r>
            <a:r>
              <a:rPr sz="2400" b="1" i="1" spc="-36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WithEm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  <a:tabLst>
                <a:tab pos="444430" algn="l"/>
                <a:tab pos="1182298" algn="l"/>
                <a:tab pos="1872305" algn="l"/>
                <a:tab pos="2213604" algn="l"/>
                <a:tab pos="2981671" algn="l"/>
                <a:tab pos="3444904" algn="l"/>
                <a:tab pos="3983349" algn="l"/>
                <a:tab pos="4416384" algn="l"/>
                <a:tab pos="4880757" algn="l"/>
                <a:tab pos="5889840" algn="l"/>
                <a:tab pos="6784969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	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low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to	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	text	(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	the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ro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ser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enu),	</a:t>
            </a:r>
            <a:r>
              <a:rPr sz="2200" spc="-1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spc="49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ny  developers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use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em instead of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pixels.</a:t>
            </a:r>
          </a:p>
          <a:p>
            <a:pPr marL="11396" defTabSz="820487">
              <a:spcBef>
                <a:spcPts val="108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em size unit is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recommended 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by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W3C.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9686" defTabSz="820487">
              <a:lnSpc>
                <a:spcPts val="2477"/>
              </a:lnSpc>
              <a:spcBef>
                <a:spcPts val="1310"/>
              </a:spcBef>
              <a:tabLst>
                <a:tab pos="618213" algn="l"/>
                <a:tab pos="939001" algn="l"/>
                <a:tab pos="1670032" algn="l"/>
                <a:tab pos="2019879" algn="l"/>
                <a:tab pos="2491659" algn="l"/>
                <a:tab pos="3402740" algn="l"/>
                <a:tab pos="3979930" algn="l"/>
                <a:tab pos="4612388" algn="l"/>
                <a:tab pos="5174194" algn="l"/>
                <a:tab pos="6069323" algn="l"/>
                <a:tab pos="6615742" algn="l"/>
                <a:tab pos="717868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1em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	equal	to	the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ent	font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ze.	The	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efault	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xt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ze	in  browsers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16px.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default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of 1em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16px.</a:t>
            </a:r>
          </a:p>
          <a:p>
            <a:pPr marL="11396" marR="5129" defTabSz="820487">
              <a:lnSpc>
                <a:spcPts val="2477"/>
              </a:lnSpc>
              <a:spcBef>
                <a:spcPts val="1261"/>
              </a:spcBef>
              <a:tabLst>
                <a:tab pos="642715" algn="l"/>
                <a:tab pos="1275173" algn="l"/>
                <a:tab pos="1860340" algn="l"/>
                <a:tab pos="2324712" algn="l"/>
                <a:tab pos="3640909" algn="l"/>
                <a:tab pos="4375928" algn="l"/>
                <a:tab pos="5236869" algn="l"/>
                <a:tab pos="5655090" algn="l"/>
                <a:tab pos="6194673" algn="l"/>
                <a:tab pos="699407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ze	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	be	ca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ul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	fr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m	pix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to	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m	using	t</a:t>
            </a:r>
            <a:r>
              <a:rPr sz="2200" spc="49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 formula: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pixels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/16=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em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2"/>
            <a:ext cx="7613073" cy="4090863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h1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font-size: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2.5em; </a:t>
            </a: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/* 40px/16=2.5em</a:t>
            </a:r>
            <a:r>
              <a:rPr sz="2200" spc="-36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*/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h2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font-size: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1.875em; </a:t>
            </a: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/* </a:t>
            </a:r>
            <a:r>
              <a:rPr sz="2200" spc="-4" dirty="0">
                <a:solidFill>
                  <a:srgbClr val="008000"/>
                </a:solidFill>
                <a:latin typeface="Times New Roman"/>
                <a:cs typeface="Times New Roman"/>
              </a:rPr>
              <a:t>30px/16=1.875em</a:t>
            </a:r>
            <a:r>
              <a:rPr sz="2200" spc="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*/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font-size: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0.875em; </a:t>
            </a: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/* </a:t>
            </a:r>
            <a:r>
              <a:rPr sz="2200" spc="-4" dirty="0">
                <a:solidFill>
                  <a:srgbClr val="008000"/>
                </a:solidFill>
                <a:latin typeface="Times New Roman"/>
                <a:cs typeface="Times New Roman"/>
              </a:rPr>
              <a:t>14px/16=0.875em</a:t>
            </a:r>
            <a:r>
              <a:rPr sz="2200" spc="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*/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156" y="529606"/>
            <a:ext cx="3902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2.7.5.2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Set </a:t>
            </a: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Font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Size</a:t>
            </a:r>
            <a:r>
              <a:rPr lang="en-US" sz="2400" b="1" i="1" spc="-3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4" dirty="0" err="1" smtClean="0">
                <a:solidFill>
                  <a:srgbClr val="4F81BC"/>
                </a:solidFill>
                <a:latin typeface="Times New Roman"/>
                <a:cs typeface="Times New Roman"/>
              </a:rPr>
              <a:t>WithEm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4040037" y="1390280"/>
            <a:ext cx="4351482" cy="4269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9" y="1002784"/>
            <a:ext cx="7501659" cy="210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algn="just" defTabSz="820487">
              <a:lnSpc>
                <a:spcPct val="95600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above, the text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em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same as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 previous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pixels. However,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em size, 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possible to adjust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text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size in all</a:t>
            </a:r>
            <a:r>
              <a:rPr sz="2200" spc="-2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browsers.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5698" algn="just" defTabSz="820487">
              <a:lnSpc>
                <a:spcPts val="2477"/>
              </a:lnSpc>
              <a:spcBef>
                <a:spcPts val="1328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Unfortunately,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 still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problem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with older versions of IE.  The text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becomes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larger than 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should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when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made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larger, and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smaller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than it should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when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made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smaller.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6156" y="529606"/>
            <a:ext cx="3902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2.7.5.2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Set </a:t>
            </a:r>
            <a:r>
              <a:rPr lang="en-US" sz="2400" b="1" i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Font </a:t>
            </a:r>
            <a:r>
              <a:rPr lang="en-US" sz="2400" b="1" i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Size</a:t>
            </a:r>
            <a:r>
              <a:rPr lang="en-US" sz="2400" b="1" i="1" spc="-36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4" dirty="0" err="1" smtClean="0">
                <a:solidFill>
                  <a:srgbClr val="4F81BC"/>
                </a:solidFill>
                <a:latin typeface="Times New Roman"/>
                <a:cs typeface="Times New Roman"/>
              </a:rPr>
              <a:t>WithEm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37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685800"/>
            <a:ext cx="7790871" cy="251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2.1.2.1 Background Image -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Repeat Horizontally or</a:t>
            </a:r>
            <a:r>
              <a:rPr sz="2400" b="1" i="1" spc="4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i="1" spc="-4" dirty="0">
                <a:solidFill>
                  <a:srgbClr val="4F81BC"/>
                </a:solidFill>
                <a:latin typeface="Times New Roman"/>
                <a:cs typeface="Times New Roman"/>
              </a:rPr>
              <a:t>Vertically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2477"/>
              </a:lnSpc>
              <a:spcBef>
                <a:spcPts val="16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By default, the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background-image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repeats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image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both 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horizontally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2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vertically.</a:t>
            </a:r>
          </a:p>
          <a:p>
            <a:pPr marL="11396" marR="7977" defTabSz="820487">
              <a:lnSpc>
                <a:spcPts val="2477"/>
              </a:lnSpc>
              <a:spcBef>
                <a:spcPts val="1261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Some images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should be repeated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only horizontally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vertically,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or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they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will look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strange, like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this: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86"/>
              </a:spcBef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48" y="3201873"/>
            <a:ext cx="7613073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13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335032" defTabSz="820487">
              <a:spcBef>
                <a:spcPts val="269"/>
              </a:spcBef>
            </a:pPr>
            <a:r>
              <a:rPr sz="22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background-image:</a:t>
            </a:r>
            <a:r>
              <a:rPr sz="2200" spc="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url("gradient_bg.png");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5257800" y="2459690"/>
            <a:ext cx="3581400" cy="3788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75045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/>
            <a:r>
              <a:rPr sz="2400" i="1" dirty="0"/>
              <a:t>2.7.5.3 </a:t>
            </a:r>
            <a:r>
              <a:rPr sz="2400" i="1" spc="-4" dirty="0"/>
              <a:t>Use </a:t>
            </a:r>
            <a:r>
              <a:rPr sz="2400" i="1" dirty="0"/>
              <a:t>a Combination of </a:t>
            </a:r>
            <a:r>
              <a:rPr sz="2400" i="1" spc="-4" dirty="0"/>
              <a:t>Percent </a:t>
            </a:r>
            <a:r>
              <a:rPr sz="2400" i="1" dirty="0"/>
              <a:t>and</a:t>
            </a:r>
            <a:r>
              <a:rPr sz="2400" i="1" spc="-58" dirty="0"/>
              <a:t> </a:t>
            </a:r>
            <a:r>
              <a:rPr sz="2400" i="1" dirty="0"/>
              <a:t>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7509164" cy="4814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75" marR="4559">
              <a:lnSpc>
                <a:spcPts val="2477"/>
              </a:lnSpc>
            </a:pPr>
            <a:r>
              <a:rPr dirty="0"/>
              <a:t>The solution that </a:t>
            </a:r>
            <a:r>
              <a:rPr spc="-4" dirty="0"/>
              <a:t>works </a:t>
            </a:r>
            <a:r>
              <a:rPr dirty="0"/>
              <a:t>in all </a:t>
            </a:r>
            <a:r>
              <a:rPr spc="-4" dirty="0"/>
              <a:t>browsers, is </a:t>
            </a:r>
            <a:r>
              <a:rPr dirty="0"/>
              <a:t>to </a:t>
            </a:r>
            <a:r>
              <a:rPr spc="-4" dirty="0"/>
              <a:t>set </a:t>
            </a:r>
            <a:r>
              <a:rPr dirty="0"/>
              <a:t>a default font-size  in percent for the </a:t>
            </a:r>
            <a:r>
              <a:rPr spc="-4" dirty="0"/>
              <a:t>&lt;body&gt;</a:t>
            </a:r>
            <a:r>
              <a:rPr spc="-40" dirty="0"/>
              <a:t> </a:t>
            </a:r>
            <a:r>
              <a:rPr spc="-4" dirty="0"/>
              <a:t>element:</a:t>
            </a:r>
          </a:p>
          <a:p>
            <a:pPr marL="13675">
              <a:spcBef>
                <a:spcPts val="1283"/>
              </a:spcBef>
            </a:pPr>
            <a:r>
              <a:rPr sz="1800" dirty="0" smtClean="0">
                <a:solidFill>
                  <a:srgbClr val="A42A2A"/>
                </a:solidFill>
              </a:rPr>
              <a:t>body</a:t>
            </a:r>
            <a:r>
              <a:rPr sz="1800" spc="-81" dirty="0" smtClean="0">
                <a:solidFill>
                  <a:srgbClr val="A42A2A"/>
                </a:solidFill>
              </a:rPr>
              <a:t> </a:t>
            </a:r>
            <a:r>
              <a:rPr sz="1800" dirty="0"/>
              <a:t>{</a:t>
            </a:r>
          </a:p>
          <a:p>
            <a:pPr marL="242158">
              <a:spcBef>
                <a:spcPts val="215"/>
              </a:spcBef>
            </a:pPr>
            <a:r>
              <a:rPr sz="1800" dirty="0">
                <a:solidFill>
                  <a:srgbClr val="FF0000"/>
                </a:solidFill>
              </a:rPr>
              <a:t>font-size:</a:t>
            </a:r>
            <a:r>
              <a:rPr sz="1800" spc="-85" dirty="0">
                <a:solidFill>
                  <a:srgbClr val="FF0000"/>
                </a:solidFill>
              </a:rPr>
              <a:t> </a:t>
            </a:r>
            <a:r>
              <a:rPr sz="1800" spc="-4" dirty="0">
                <a:solidFill>
                  <a:srgbClr val="0000CD"/>
                </a:solidFill>
              </a:rPr>
              <a:t>100%;</a:t>
            </a:r>
            <a:endParaRPr sz="1800" dirty="0"/>
          </a:p>
          <a:p>
            <a:pPr marL="13675">
              <a:spcBef>
                <a:spcPts val="224"/>
              </a:spcBef>
            </a:pPr>
            <a:r>
              <a:rPr sz="1800" dirty="0"/>
              <a:t>}</a:t>
            </a:r>
          </a:p>
          <a:p>
            <a:pPr marL="13675">
              <a:spcBef>
                <a:spcPts val="215"/>
              </a:spcBef>
            </a:pPr>
            <a:r>
              <a:rPr sz="1800" dirty="0">
                <a:solidFill>
                  <a:srgbClr val="A42A2A"/>
                </a:solidFill>
              </a:rPr>
              <a:t>h1</a:t>
            </a:r>
            <a:r>
              <a:rPr sz="1800" spc="-81" dirty="0">
                <a:solidFill>
                  <a:srgbClr val="A42A2A"/>
                </a:solidFill>
              </a:rPr>
              <a:t> </a:t>
            </a:r>
            <a:r>
              <a:rPr sz="1800" dirty="0"/>
              <a:t>{</a:t>
            </a:r>
          </a:p>
          <a:p>
            <a:pPr marL="242158">
              <a:spcBef>
                <a:spcPts val="224"/>
              </a:spcBef>
            </a:pPr>
            <a:r>
              <a:rPr sz="1800" dirty="0">
                <a:solidFill>
                  <a:srgbClr val="FF0000"/>
                </a:solidFill>
              </a:rPr>
              <a:t>font-size:</a:t>
            </a:r>
            <a:r>
              <a:rPr sz="1800" spc="-90" dirty="0">
                <a:solidFill>
                  <a:srgbClr val="FF0000"/>
                </a:solidFill>
              </a:rPr>
              <a:t> </a:t>
            </a:r>
            <a:r>
              <a:rPr sz="1800" spc="-4" dirty="0">
                <a:solidFill>
                  <a:srgbClr val="0000CD"/>
                </a:solidFill>
              </a:rPr>
              <a:t>2.5em;</a:t>
            </a:r>
            <a:endParaRPr sz="1800" dirty="0"/>
          </a:p>
          <a:p>
            <a:pPr marL="13675">
              <a:spcBef>
                <a:spcPts val="215"/>
              </a:spcBef>
            </a:pPr>
            <a:r>
              <a:rPr sz="1800" dirty="0"/>
              <a:t>}</a:t>
            </a:r>
          </a:p>
          <a:p>
            <a:pPr marL="13675">
              <a:spcBef>
                <a:spcPts val="215"/>
              </a:spcBef>
            </a:pPr>
            <a:r>
              <a:rPr sz="1800" dirty="0">
                <a:solidFill>
                  <a:srgbClr val="A42A2A"/>
                </a:solidFill>
              </a:rPr>
              <a:t>h2</a:t>
            </a:r>
            <a:r>
              <a:rPr sz="1800" spc="-81" dirty="0">
                <a:solidFill>
                  <a:srgbClr val="A42A2A"/>
                </a:solidFill>
              </a:rPr>
              <a:t> </a:t>
            </a:r>
            <a:r>
              <a:rPr sz="1800" dirty="0"/>
              <a:t>{</a:t>
            </a:r>
          </a:p>
          <a:p>
            <a:pPr marL="242158">
              <a:spcBef>
                <a:spcPts val="228"/>
              </a:spcBef>
            </a:pPr>
            <a:r>
              <a:rPr sz="1800" dirty="0">
                <a:solidFill>
                  <a:srgbClr val="FF0000"/>
                </a:solidFill>
              </a:rPr>
              <a:t>font-size:</a:t>
            </a:r>
            <a:r>
              <a:rPr sz="1800" spc="-81" dirty="0">
                <a:solidFill>
                  <a:srgbClr val="FF0000"/>
                </a:solidFill>
              </a:rPr>
              <a:t> </a:t>
            </a:r>
            <a:r>
              <a:rPr sz="1800" spc="-4" dirty="0">
                <a:solidFill>
                  <a:srgbClr val="0000CD"/>
                </a:solidFill>
              </a:rPr>
              <a:t>1.875em;</a:t>
            </a:r>
            <a:endParaRPr sz="1800" dirty="0"/>
          </a:p>
          <a:p>
            <a:pPr marL="13675">
              <a:spcBef>
                <a:spcPts val="215"/>
              </a:spcBef>
            </a:pPr>
            <a:r>
              <a:rPr sz="1800" dirty="0"/>
              <a:t>}</a:t>
            </a:r>
          </a:p>
          <a:p>
            <a:pPr marL="13675">
              <a:spcBef>
                <a:spcPts val="224"/>
              </a:spcBef>
            </a:pPr>
            <a:r>
              <a:rPr sz="1800" dirty="0">
                <a:solidFill>
                  <a:srgbClr val="A42A2A"/>
                </a:solidFill>
              </a:rPr>
              <a:t>p</a:t>
            </a:r>
            <a:r>
              <a:rPr sz="1800" spc="-81" dirty="0">
                <a:solidFill>
                  <a:srgbClr val="A42A2A"/>
                </a:solidFill>
              </a:rPr>
              <a:t> </a:t>
            </a:r>
            <a:r>
              <a:rPr sz="1800" dirty="0" smtClean="0"/>
              <a:t>{</a:t>
            </a:r>
            <a:endParaRPr lang="en-US" sz="1800" dirty="0" smtClean="0"/>
          </a:p>
          <a:p>
            <a:pPr marL="239878" defTabSz="820487"/>
            <a:r>
              <a:rPr lang="en-US" sz="1800" dirty="0">
                <a:solidFill>
                  <a:srgbClr val="FF0000"/>
                </a:solidFill>
              </a:rPr>
              <a:t>font-size:</a:t>
            </a:r>
            <a:r>
              <a:rPr lang="en-US" sz="1800" spc="-81" dirty="0">
                <a:solidFill>
                  <a:srgbClr val="FF0000"/>
                </a:solidFill>
              </a:rPr>
              <a:t> </a:t>
            </a:r>
            <a:r>
              <a:rPr lang="en-US" sz="1800" spc="-4" dirty="0">
                <a:solidFill>
                  <a:srgbClr val="0000CD"/>
                </a:solidFill>
              </a:rPr>
              <a:t>0.875em;</a:t>
            </a:r>
            <a:endParaRPr lang="en-US" sz="1800" dirty="0">
              <a:solidFill>
                <a:prstClr val="black"/>
              </a:solidFill>
            </a:endParaRPr>
          </a:p>
          <a:p>
            <a:pPr marL="11396" defTabSz="820487">
              <a:spcBef>
                <a:spcPts val="224"/>
              </a:spcBef>
            </a:pPr>
            <a:r>
              <a:rPr lang="en-US" sz="1800" dirty="0">
                <a:solidFill>
                  <a:prstClr val="black"/>
                </a:solidFill>
              </a:rPr>
              <a:t>}</a:t>
            </a:r>
          </a:p>
          <a:p>
            <a:pPr marL="13675">
              <a:spcBef>
                <a:spcPts val="224"/>
              </a:spcBef>
            </a:pPr>
            <a:endParaRPr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bject 10"/>
          <p:cNvSpPr/>
          <p:nvPr/>
        </p:nvSpPr>
        <p:spPr>
          <a:xfrm>
            <a:off x="3657600" y="2209800"/>
            <a:ext cx="4744027" cy="320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83150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2.7.6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0" y="991271"/>
            <a:ext cx="19301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Font</a:t>
            </a:r>
            <a:r>
              <a:rPr sz="2400" b="1" spc="-54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Weight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8" y="1499571"/>
            <a:ext cx="4543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653" y="1515708"/>
            <a:ext cx="1487747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fon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-weight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3394" y="1499572"/>
            <a:ext cx="493660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specifies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weight of a</a:t>
            </a:r>
            <a:r>
              <a:rPr sz="2200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font: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727" y="1970554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156" y="2458683"/>
            <a:ext cx="7613073" cy="25827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p.normal</a:t>
            </a:r>
            <a:r>
              <a:rPr sz="2200" spc="-63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font-weight:</a:t>
            </a:r>
            <a:r>
              <a:rPr sz="2200" spc="-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normal;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5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8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p.thick</a:t>
            </a:r>
            <a:r>
              <a:rPr sz="2200" spc="-81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56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font-weight:</a:t>
            </a:r>
            <a:r>
              <a:rPr sz="22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bold;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4027747" y="1970554"/>
            <a:ext cx="4351482" cy="425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3900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2.7.7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0" y="991271"/>
            <a:ext cx="23111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Font</a:t>
            </a:r>
            <a:r>
              <a:rPr sz="2400" b="1" spc="-49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Variant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9" y="1499572"/>
            <a:ext cx="230447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font-variant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8634" y="1499572"/>
            <a:ext cx="591196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property specifies whether or not a text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should </a:t>
            </a:r>
            <a:r>
              <a:rPr sz="2200" spc="3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9727" y="1808854"/>
            <a:ext cx="5814291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displayed in a small-caps</a:t>
            </a:r>
            <a:r>
              <a:rPr sz="2200" spc="-9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font.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153"/>
              </a:spcBef>
              <a:tabLst>
                <a:tab pos="427906" algn="l"/>
                <a:tab pos="737867" algn="l"/>
                <a:tab pos="2097369" algn="l"/>
                <a:tab pos="2793073" algn="l"/>
                <a:tab pos="3255165" algn="l"/>
                <a:tab pos="4536607" algn="l"/>
                <a:tab pos="5392420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	a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-22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-caps	font,	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	lower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ase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letters	a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02075" y="2275802"/>
            <a:ext cx="152169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1276883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conv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rted	to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727" y="2606600"/>
            <a:ext cx="7505122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algn="just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uppercase letters.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However,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converted uppercase letters  appears in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smaller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font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size than the original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uppercase letters in  the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text.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156" y="1479400"/>
            <a:ext cx="7613073" cy="258275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p.normal</a:t>
            </a:r>
            <a:r>
              <a:rPr sz="2200" spc="-63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font-variant:</a:t>
            </a:r>
            <a:r>
              <a:rPr sz="2200" spc="-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normal;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0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20487">
              <a:spcBef>
                <a:spcPts val="13"/>
              </a:spcBef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/>
            <a:r>
              <a:rPr sz="2200" spc="-4" dirty="0">
                <a:solidFill>
                  <a:srgbClr val="A42A2A"/>
                </a:solidFill>
                <a:latin typeface="Times New Roman"/>
                <a:cs typeface="Times New Roman"/>
              </a:rPr>
              <a:t>p.small</a:t>
            </a:r>
            <a:r>
              <a:rPr sz="2200" spc="-72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font-variant:</a:t>
            </a:r>
            <a:r>
              <a:rPr sz="2200" spc="-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small-caps;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69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156" y="529606"/>
            <a:ext cx="2558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/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2.7.7 Font</a:t>
            </a:r>
            <a:r>
              <a:rPr lang="en-US" sz="2400" b="1" spc="-49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Variant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4267200" y="1479400"/>
            <a:ext cx="4258541" cy="4231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5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75045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83"/>
            <a:r>
              <a:rPr sz="2400" spc="-4" dirty="0"/>
              <a:t>All CSS </a:t>
            </a:r>
            <a:r>
              <a:rPr sz="2400" dirty="0"/>
              <a:t>Font</a:t>
            </a:r>
            <a:r>
              <a:rPr sz="2400" spc="-58" dirty="0"/>
              <a:t> </a:t>
            </a:r>
            <a:r>
              <a:rPr sz="2400" dirty="0"/>
              <a:t>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951"/>
              </p:ext>
            </p:extLst>
          </p:nvPr>
        </p:nvGraphicFramePr>
        <p:xfrm>
          <a:off x="1219200" y="914400"/>
          <a:ext cx="6271491" cy="4779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779"/>
                <a:gridCol w="4540712"/>
              </a:tblGrid>
              <a:tr h="60960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Property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1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989367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font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61594">
                        <a:lnSpc>
                          <a:spcPts val="2760"/>
                        </a:lnSpc>
                        <a:spcBef>
                          <a:spcPts val="1645"/>
                        </a:spcBef>
                        <a:tabLst>
                          <a:tab pos="787400" algn="l"/>
                          <a:tab pos="1306195" algn="l"/>
                          <a:tab pos="1891030" algn="l"/>
                          <a:tab pos="2595245" algn="l"/>
                          <a:tab pos="4028440" algn="l"/>
                          <a:tab pos="4479290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Sets	a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l	t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	font	prop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ies	in	one 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declaration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681318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font-family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font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family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199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679748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4"/>
                        </a:rPr>
                        <a:t>font-size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font size of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6199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68142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100" u="heavy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5"/>
                        </a:rPr>
                        <a:t>font-style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font style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104">
                      <a:solidFill>
                        <a:srgbClr val="F0F0F0"/>
                      </a:solidFill>
                      <a:prstDash val="solid"/>
                    </a:lnB>
                  </a:tcPr>
                </a:tc>
              </a:tr>
              <a:tr h="679704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6"/>
                        </a:rPr>
                        <a:t>font-variant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4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whether or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a text   </a:t>
                      </a:r>
                      <a:r>
                        <a:rPr sz="21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 smtClean="0">
                          <a:latin typeface="Times New Roman"/>
                          <a:cs typeface="Times New Roman"/>
                        </a:rPr>
                        <a:t>should</a:t>
                      </a:r>
                      <a:r>
                        <a:rPr lang="en-US" sz="2100" dirty="0" smtClean="0">
                          <a:latin typeface="Times New Roman"/>
                          <a:cs typeface="Times New Roman"/>
                        </a:rPr>
                        <a:t> be </a:t>
                      </a:r>
                      <a:r>
                        <a:rPr lang="en-US" sz="2100" spc="-5" dirty="0" smtClean="0">
                          <a:latin typeface="Times New Roman"/>
                          <a:cs typeface="Times New Roman"/>
                        </a:rPr>
                        <a:t>displayed </a:t>
                      </a:r>
                      <a:r>
                        <a:rPr lang="en-US" sz="2100" dirty="0" smtClean="0">
                          <a:latin typeface="Times New Roman"/>
                          <a:cs typeface="Times New Roman"/>
                        </a:rPr>
                        <a:t>in a </a:t>
                      </a:r>
                      <a:r>
                        <a:rPr lang="en-US" sz="2100" spc="-5" dirty="0" smtClean="0">
                          <a:latin typeface="Times New Roman"/>
                          <a:cs typeface="Times New Roman"/>
                        </a:rPr>
                        <a:t>small-caps</a:t>
                      </a:r>
                      <a:r>
                        <a:rPr lang="en-US" sz="2100" spc="-3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100" dirty="0" smtClean="0">
                          <a:latin typeface="Times New Roman"/>
                          <a:cs typeface="Times New Roman"/>
                        </a:rPr>
                        <a:t>font</a:t>
                      </a: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70104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38887"/>
              </p:ext>
            </p:extLst>
          </p:nvPr>
        </p:nvGraphicFramePr>
        <p:xfrm>
          <a:off x="1219200" y="5715000"/>
          <a:ext cx="6271491" cy="681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0779"/>
                <a:gridCol w="4540712"/>
              </a:tblGrid>
              <a:tr h="68143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100" u="heavy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  <a:hlinkClick r:id="rId7"/>
                        </a:rPr>
                        <a:t>font-weight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weight of a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font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0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1782" y="1985078"/>
            <a:ext cx="1347355" cy="502024"/>
          </a:xfrm>
          <a:custGeom>
            <a:avLst/>
            <a:gdLst/>
            <a:ahLst/>
            <a:cxnLst/>
            <a:rect l="l" t="t" r="r" b="b"/>
            <a:pathLst>
              <a:path w="1482090" h="568960">
                <a:moveTo>
                  <a:pt x="0" y="568756"/>
                </a:moveTo>
                <a:lnTo>
                  <a:pt x="1481582" y="568756"/>
                </a:lnTo>
                <a:lnTo>
                  <a:pt x="1481582" y="0"/>
                </a:lnTo>
                <a:lnTo>
                  <a:pt x="0" y="0"/>
                </a:lnTo>
                <a:lnTo>
                  <a:pt x="0" y="568756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81782" y="2361865"/>
            <a:ext cx="1347355" cy="13447"/>
          </a:xfrm>
          <a:custGeom>
            <a:avLst/>
            <a:gdLst/>
            <a:ahLst/>
            <a:cxnLst/>
            <a:rect l="l" t="t" r="r" b="b"/>
            <a:pathLst>
              <a:path w="1482090" h="15239">
                <a:moveTo>
                  <a:pt x="0" y="15240"/>
                </a:moveTo>
                <a:lnTo>
                  <a:pt x="1481582" y="15240"/>
                </a:lnTo>
                <a:lnTo>
                  <a:pt x="148158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9" y="991273"/>
            <a:ext cx="6677370" cy="2080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2.8 </a:t>
            </a:r>
            <a:r>
              <a:rPr sz="2400" b="1" spc="-4" dirty="0">
                <a:solidFill>
                  <a:srgbClr val="538DD3"/>
                </a:solidFill>
                <a:latin typeface="Times New Roman"/>
                <a:cs typeface="Times New Roman"/>
              </a:rPr>
              <a:t>CSS</a:t>
            </a:r>
            <a:r>
              <a:rPr sz="2400" b="1" spc="-90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38DD3"/>
                </a:solidFill>
                <a:latin typeface="Times New Roman"/>
                <a:cs typeface="Times New Roman"/>
              </a:rPr>
              <a:t>Links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ts val="4513"/>
              </a:lnSpc>
              <a:spcBef>
                <a:spcPts val="27"/>
              </a:spcBef>
              <a:tabLst>
                <a:tab pos="2417017" algn="l"/>
                <a:tab pos="3910417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With CSS,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links can be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styled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different ways.  </a:t>
            </a:r>
            <a:r>
              <a:rPr sz="2200" u="heavy" dirty="0">
                <a:solidFill>
                  <a:srgbClr val="0000FF"/>
                </a:solidFill>
                <a:latin typeface="Times New Roman"/>
                <a:cs typeface="Times New Roman"/>
              </a:rPr>
              <a:t>Text Link </a:t>
            </a:r>
            <a:r>
              <a:rPr sz="2200" u="heavy" spc="-4" dirty="0">
                <a:solidFill>
                  <a:srgbClr val="008000"/>
                </a:solidFill>
                <a:latin typeface="Times New Roman"/>
                <a:cs typeface="Times New Roman"/>
              </a:rPr>
              <a:t>Text</a:t>
            </a:r>
            <a:r>
              <a:rPr sz="2200" u="heavy" spc="4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200" u="heavy" dirty="0">
                <a:solidFill>
                  <a:srgbClr val="008000"/>
                </a:solidFill>
                <a:latin typeface="Times New Roman"/>
                <a:cs typeface="Times New Roman"/>
              </a:rPr>
              <a:t>Link</a:t>
            </a:r>
            <a:r>
              <a:rPr sz="220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200" u="heavy" spc="-4" dirty="0">
                <a:solidFill>
                  <a:prstClr val="black"/>
                </a:solidFill>
                <a:latin typeface="Times New Roman"/>
                <a:cs typeface="Times New Roman"/>
              </a:rPr>
              <a:t>Link</a:t>
            </a:r>
            <a:r>
              <a:rPr sz="2200" u="heavy" dirty="0">
                <a:solidFill>
                  <a:prstClr val="black"/>
                </a:solidFill>
                <a:latin typeface="Times New Roman"/>
                <a:cs typeface="Times New Roman"/>
              </a:rPr>
              <a:t> Button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00" spc="-4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sz="2200" spc="-8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Button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701"/>
              </a:spcBef>
              <a:tabLst>
                <a:tab pos="831883" algn="l"/>
              </a:tabLst>
            </a:pPr>
            <a:r>
              <a:rPr sz="2200" b="1" dirty="0">
                <a:solidFill>
                  <a:srgbClr val="4F81BC"/>
                </a:solidFill>
                <a:latin typeface="Times New Roman"/>
                <a:cs typeface="Times New Roman"/>
              </a:rPr>
              <a:t>2.8.1	Styling</a:t>
            </a:r>
            <a:r>
              <a:rPr sz="2200" b="1" spc="-81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200" b="1" spc="-4" dirty="0">
                <a:solidFill>
                  <a:srgbClr val="4F81BC"/>
                </a:solidFill>
                <a:latin typeface="Times New Roman"/>
                <a:cs typeface="Times New Roman"/>
              </a:rPr>
              <a:t>Links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728" y="3165997"/>
            <a:ext cx="288647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807952" algn="l"/>
                <a:tab pos="1361779" algn="l"/>
                <a:tab pos="1793676" algn="l"/>
              </a:tabLst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Links	can	be	sty</a:t>
            </a:r>
            <a:r>
              <a:rPr sz="2200" spc="9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63174" y="3165997"/>
            <a:ext cx="5160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with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2073" y="3165997"/>
            <a:ext cx="220922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581748" algn="l"/>
                <a:tab pos="1240986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00" spc="18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	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prop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3741" y="3165997"/>
            <a:ext cx="51608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.g.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9398" y="3182135"/>
            <a:ext cx="855402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color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619" y="3165998"/>
            <a:ext cx="923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7710" y="3182135"/>
            <a:ext cx="547832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fon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273" y="3491373"/>
            <a:ext cx="804718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9"/>
              </a:lnSpc>
            </a:pP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family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5192" y="3491372"/>
            <a:ext cx="2012950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9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background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etc.).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7" y="3944806"/>
            <a:ext cx="10702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Example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6156" y="4432934"/>
            <a:ext cx="7613073" cy="109649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7" defTabSz="820487">
              <a:lnSpc>
                <a:spcPts val="2507"/>
              </a:lnSpc>
            </a:pPr>
            <a:r>
              <a:rPr sz="2200" dirty="0">
                <a:solidFill>
                  <a:srgbClr val="A42A2A"/>
                </a:solidFill>
                <a:latin typeface="Times New Roman"/>
                <a:cs typeface="Times New Roman"/>
              </a:rPr>
              <a:t>a</a:t>
            </a:r>
            <a:r>
              <a:rPr sz="2200" spc="-9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5032" defTabSz="820487">
              <a:spcBef>
                <a:spcPts val="269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z="2200" spc="-6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0000CD"/>
                </a:solidFill>
                <a:latin typeface="Times New Roman"/>
                <a:cs typeface="Times New Roman"/>
              </a:rPr>
              <a:t>hotpink;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537" defTabSz="820487">
              <a:spcBef>
                <a:spcPts val="278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object 3"/>
          <p:cNvSpPr/>
          <p:nvPr/>
        </p:nvSpPr>
        <p:spPr>
          <a:xfrm>
            <a:off x="3902817" y="3653796"/>
            <a:ext cx="4677640" cy="2670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3572" y="988583"/>
            <a:ext cx="117417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495141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be	styl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2930" y="988583"/>
            <a:ext cx="119322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dif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en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ly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40021" y="988584"/>
            <a:ext cx="16827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>
              <a:tabLst>
                <a:tab pos="1375454" algn="l"/>
              </a:tabLst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depend</a:t>
            </a:r>
            <a:r>
              <a:rPr b="0" spc="4" dirty="0">
                <a:solidFill>
                  <a:srgbClr val="000000"/>
                </a:solidFill>
              </a:rPr>
              <a:t>i</a:t>
            </a:r>
            <a:r>
              <a:rPr b="0" spc="-13" dirty="0">
                <a:solidFill>
                  <a:srgbClr val="000000"/>
                </a:solidFill>
              </a:rPr>
              <a:t>n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g	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7139" y="2244874"/>
            <a:ext cx="632114" cy="313765"/>
          </a:xfrm>
          <a:custGeom>
            <a:avLst/>
            <a:gdLst/>
            <a:ahLst/>
            <a:cxnLst/>
            <a:rect l="l" t="t" r="r" b="b"/>
            <a:pathLst>
              <a:path w="695325" h="355600">
                <a:moveTo>
                  <a:pt x="0" y="355091"/>
                </a:moveTo>
                <a:lnTo>
                  <a:pt x="694944" y="355091"/>
                </a:lnTo>
                <a:lnTo>
                  <a:pt x="694944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7140" y="2554157"/>
            <a:ext cx="940955" cy="313765"/>
          </a:xfrm>
          <a:custGeom>
            <a:avLst/>
            <a:gdLst/>
            <a:ahLst/>
            <a:cxnLst/>
            <a:rect l="l" t="t" r="r" b="b"/>
            <a:pathLst>
              <a:path w="1035050" h="355600">
                <a:moveTo>
                  <a:pt x="0" y="355091"/>
                </a:moveTo>
                <a:lnTo>
                  <a:pt x="1034796" y="355091"/>
                </a:lnTo>
                <a:lnTo>
                  <a:pt x="1034796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47139" y="2863438"/>
            <a:ext cx="833005" cy="313765"/>
          </a:xfrm>
          <a:custGeom>
            <a:avLst/>
            <a:gdLst/>
            <a:ahLst/>
            <a:cxnLst/>
            <a:rect l="l" t="t" r="r" b="b"/>
            <a:pathLst>
              <a:path w="916305" h="355600">
                <a:moveTo>
                  <a:pt x="0" y="355091"/>
                </a:moveTo>
                <a:lnTo>
                  <a:pt x="915923" y="355091"/>
                </a:lnTo>
                <a:lnTo>
                  <a:pt x="915923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47139" y="3172721"/>
            <a:ext cx="863600" cy="313765"/>
          </a:xfrm>
          <a:custGeom>
            <a:avLst/>
            <a:gdLst/>
            <a:ahLst/>
            <a:cxnLst/>
            <a:rect l="l" t="t" r="r" b="b"/>
            <a:pathLst>
              <a:path w="949960" h="355600">
                <a:moveTo>
                  <a:pt x="0" y="355091"/>
                </a:moveTo>
                <a:lnTo>
                  <a:pt x="949452" y="355091"/>
                </a:lnTo>
                <a:lnTo>
                  <a:pt x="949452" y="0"/>
                </a:lnTo>
                <a:lnTo>
                  <a:pt x="0" y="0"/>
                </a:lnTo>
                <a:lnTo>
                  <a:pt x="0" y="35509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727" y="1010996"/>
            <a:ext cx="5417127" cy="2864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2548067" defTabSz="820487">
              <a:lnSpc>
                <a:spcPts val="2468"/>
              </a:lnSpc>
              <a:tabLst>
                <a:tab pos="464942" algn="l"/>
                <a:tab pos="1654079" algn="l"/>
                <a:tab pos="2411319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	addition,	l</a:t>
            </a:r>
            <a:r>
              <a:rPr sz="2200" spc="4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nks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can  what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state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in.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1086"/>
              </a:spcBef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four links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states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are: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spcBef>
                <a:spcPts val="1144"/>
              </a:spcBef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a:link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normal,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unvisited</a:t>
            </a:r>
            <a:r>
              <a:rPr sz="2200" spc="-5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link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a:visited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a link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user has</a:t>
            </a:r>
            <a:r>
              <a:rPr sz="2200" spc="-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visited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477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a:hover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a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link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when the user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mouses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over</a:t>
            </a:r>
            <a:r>
              <a:rPr sz="2200" spc="-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1639" indent="-205122" defTabSz="820487">
              <a:lnSpc>
                <a:spcPts val="2531"/>
              </a:lnSpc>
              <a:buClr>
                <a:srgbClr val="000000"/>
              </a:buClr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a:active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- a link the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moment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it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200" spc="-7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clicked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9209" y="381000"/>
            <a:ext cx="2765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spcBef>
                <a:spcPts val="1701"/>
              </a:spcBef>
              <a:tabLst>
                <a:tab pos="831883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2.8.1	Styling</a:t>
            </a:r>
            <a:r>
              <a:rPr lang="en-US" sz="2400" b="1" spc="-81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Links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72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223" y="790606"/>
            <a:ext cx="2378364" cy="611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269507" defTabSz="820487">
              <a:lnSpc>
                <a:spcPct val="110400"/>
              </a:lnSpc>
              <a:spcBef>
                <a:spcPts val="1001"/>
              </a:spcBef>
            </a:pPr>
            <a:r>
              <a:rPr sz="2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/*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unvisited link</a:t>
            </a:r>
            <a:r>
              <a:rPr sz="2000" spc="-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*/  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a:link</a:t>
            </a:r>
            <a:r>
              <a:rPr sz="20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84891" defTabSz="820487">
              <a:spcBef>
                <a:spcPts val="26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z="20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0000CD"/>
                </a:solidFill>
                <a:latin typeface="Times New Roman"/>
                <a:cs typeface="Times New Roman"/>
              </a:rPr>
              <a:t>red;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69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marL="11396" marR="544142" defTabSz="820487">
              <a:lnSpc>
                <a:spcPct val="110100"/>
              </a:lnSpc>
              <a:spcBef>
                <a:spcPts val="4"/>
              </a:spcBef>
            </a:pPr>
            <a:r>
              <a:rPr sz="2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/*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visited </a:t>
            </a:r>
            <a:r>
              <a:rPr sz="2000" spc="-4" dirty="0">
                <a:solidFill>
                  <a:srgbClr val="008000"/>
                </a:solidFill>
                <a:latin typeface="Times New Roman"/>
                <a:cs typeface="Times New Roman"/>
              </a:rPr>
              <a:t>link</a:t>
            </a:r>
            <a:r>
              <a:rPr sz="2000" spc="-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*/  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a:visited</a:t>
            </a:r>
            <a:r>
              <a:rPr sz="2000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84891" defTabSz="820487">
              <a:spcBef>
                <a:spcPts val="269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sz="2000" spc="-6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4" dirty="0">
                <a:solidFill>
                  <a:srgbClr val="0000CD"/>
                </a:solidFill>
                <a:latin typeface="Times New Roman"/>
                <a:cs typeface="Times New Roman"/>
              </a:rPr>
              <a:t>green;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56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marL="11396" marR="4559" defTabSz="820487">
              <a:lnSpc>
                <a:spcPct val="110400"/>
              </a:lnSpc>
              <a:spcBef>
                <a:spcPts val="4"/>
              </a:spcBef>
            </a:pPr>
            <a:r>
              <a:rPr sz="2000" dirty="0" smtClean="0">
                <a:solidFill>
                  <a:srgbClr val="008000"/>
                </a:solidFill>
                <a:latin typeface="Times New Roman"/>
                <a:cs typeface="Times New Roman"/>
              </a:rPr>
              <a:t>/* </a:t>
            </a:r>
            <a:r>
              <a:rPr sz="2000" spc="-4" dirty="0">
                <a:solidFill>
                  <a:srgbClr val="008000"/>
                </a:solidFill>
                <a:latin typeface="Times New Roman"/>
                <a:cs typeface="Times New Roman"/>
              </a:rPr>
              <a:t>mouse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over link</a:t>
            </a:r>
            <a:r>
              <a:rPr sz="2000" spc="-54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solidFill>
                  <a:srgbClr val="008000"/>
                </a:solidFill>
                <a:latin typeface="Times New Roman"/>
                <a:cs typeface="Times New Roman"/>
              </a:rPr>
              <a:t>*/  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a:hover</a:t>
            </a:r>
            <a:r>
              <a:rPr sz="2000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endParaRPr lang="en-US" sz="20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10400"/>
              </a:lnSpc>
              <a:spcBef>
                <a:spcPts val="4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lang="en-US" sz="2000" spc="-63" dirty="0">
                <a:solidFill>
                  <a:srgbClr val="FF0000"/>
                </a:solidFill>
              </a:rPr>
              <a:t> </a:t>
            </a:r>
            <a:r>
              <a:rPr lang="en-US" sz="2000" spc="-4" dirty="0" err="1">
                <a:solidFill>
                  <a:srgbClr val="0000CD"/>
                </a:solidFill>
              </a:rPr>
              <a:t>hotpink</a:t>
            </a:r>
            <a:r>
              <a:rPr lang="en-US" sz="2000" spc="-4" dirty="0" smtClean="0">
                <a:solidFill>
                  <a:srgbClr val="0000CD"/>
                </a:solidFill>
              </a:rPr>
              <a:t>;</a:t>
            </a:r>
          </a:p>
          <a:p>
            <a:pPr marL="11396" defTabSz="820487"/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defTabSz="820487">
              <a:spcBef>
                <a:spcPts val="4"/>
              </a:spcBef>
            </a:pPr>
            <a:endParaRPr lang="en-US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marR="4559" defTabSz="820487">
              <a:lnSpc>
                <a:spcPct val="110400"/>
              </a:lnSpc>
              <a:spcBef>
                <a:spcPts val="4"/>
              </a:spcBef>
            </a:pPr>
            <a:r>
              <a:rPr lang="en-US" sz="2000" dirty="0">
                <a:solidFill>
                  <a:srgbClr val="008000"/>
                </a:solidFill>
                <a:latin typeface="Times New Roman"/>
                <a:cs typeface="Times New Roman"/>
              </a:rPr>
              <a:t>/* selected </a:t>
            </a:r>
            <a:r>
              <a:rPr lang="en-US" sz="2000" spc="-4" dirty="0">
                <a:solidFill>
                  <a:srgbClr val="008000"/>
                </a:solidFill>
                <a:latin typeface="Times New Roman"/>
                <a:cs typeface="Times New Roman"/>
              </a:rPr>
              <a:t>link</a:t>
            </a:r>
            <a:r>
              <a:rPr lang="en-US" sz="2000" spc="-8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Times New Roman"/>
                <a:cs typeface="Times New Roman"/>
              </a:rPr>
              <a:t>*/  </a:t>
            </a:r>
            <a:r>
              <a:rPr lang="en-US" sz="2000" dirty="0">
                <a:solidFill>
                  <a:srgbClr val="A42A2A"/>
                </a:solidFill>
                <a:latin typeface="Times New Roman"/>
                <a:cs typeface="Times New Roman"/>
              </a:rPr>
              <a:t>a:active</a:t>
            </a:r>
            <a:r>
              <a:rPr lang="en-US" sz="2000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84891" defTabSz="820487">
              <a:spcBef>
                <a:spcPts val="256"/>
              </a:spcBef>
            </a:pP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color:</a:t>
            </a:r>
            <a:r>
              <a:rPr lang="en-US" sz="2000"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-4" dirty="0">
                <a:solidFill>
                  <a:srgbClr val="0000CD"/>
                </a:solidFill>
                <a:latin typeface="Times New Roman"/>
                <a:cs typeface="Times New Roman"/>
              </a:rPr>
              <a:t>blue;</a:t>
            </a:r>
            <a:endParaRPr lang="en-US"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78"/>
              </a:spcBef>
            </a:pP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marL="11396" marR="4559" defTabSz="820487">
              <a:lnSpc>
                <a:spcPct val="110400"/>
              </a:lnSpc>
              <a:spcBef>
                <a:spcPts val="4"/>
              </a:spcBef>
            </a:pP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719" y="296313"/>
            <a:ext cx="2765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6" defTabSz="820487">
              <a:spcBef>
                <a:spcPts val="1701"/>
              </a:spcBef>
              <a:tabLst>
                <a:tab pos="831883" algn="l"/>
              </a:tabLst>
            </a:pPr>
            <a:r>
              <a:rPr lang="en-US" sz="2400" b="1" dirty="0" smtClean="0">
                <a:solidFill>
                  <a:srgbClr val="4F81BC"/>
                </a:solidFill>
                <a:latin typeface="Times New Roman"/>
                <a:cs typeface="Times New Roman"/>
              </a:rPr>
              <a:t>2.8.1	Styling</a:t>
            </a:r>
            <a:r>
              <a:rPr lang="en-US" sz="2400" b="1" spc="-81" dirty="0" smtClean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4" dirty="0" smtClean="0">
                <a:solidFill>
                  <a:srgbClr val="4F81BC"/>
                </a:solidFill>
                <a:latin typeface="Times New Roman"/>
                <a:cs typeface="Times New Roman"/>
              </a:rPr>
              <a:t>Links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3429000" y="1219200"/>
            <a:ext cx="4351482" cy="4253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2819401" y="4048926"/>
            <a:ext cx="556260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68"/>
              </a:lnSpc>
            </a:pP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When setting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style for several link states,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there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some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order  rules:</a:t>
            </a:r>
          </a:p>
          <a:p>
            <a:pPr marL="421639" indent="-205122" defTabSz="820487">
              <a:lnSpc>
                <a:spcPts val="2531"/>
              </a:lnSpc>
              <a:spcBef>
                <a:spcPts val="1086"/>
              </a:spcBef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a:hover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MUST come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after a:link and</a:t>
            </a:r>
            <a:r>
              <a:rPr sz="2200" spc="-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a:visited</a:t>
            </a:r>
          </a:p>
          <a:p>
            <a:pPr marL="421639" indent="-205122" defTabSz="820487">
              <a:lnSpc>
                <a:spcPts val="2531"/>
              </a:lnSpc>
              <a:buSzPct val="41666"/>
              <a:buFont typeface="Symbol"/>
              <a:buChar char=""/>
              <a:tabLst>
                <a:tab pos="421639" algn="l"/>
                <a:tab pos="42220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a:active </a:t>
            </a: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MUST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come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after</a:t>
            </a:r>
            <a:r>
              <a:rPr sz="22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a:hover</a:t>
            </a:r>
          </a:p>
        </p:txBody>
      </p:sp>
    </p:spTree>
    <p:extLst>
      <p:ext uri="{BB962C8B-B14F-4D97-AF65-F5344CB8AC3E}">
        <p14:creationId xmlns:p14="http://schemas.microsoft.com/office/powerpoint/2010/main" val="38629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83150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2.8.2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0" y="991271"/>
            <a:ext cx="23111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Text</a:t>
            </a:r>
            <a:r>
              <a:rPr sz="2400" b="1" spc="-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Decoration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8" y="1499571"/>
            <a:ext cx="4543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653" y="1515708"/>
            <a:ext cx="1944947" cy="320601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0487">
              <a:lnSpc>
                <a:spcPts val="2453"/>
              </a:lnSpc>
            </a:pP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x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-de</a:t>
            </a:r>
            <a:r>
              <a:rPr sz="2200" spc="-9" dirty="0">
                <a:solidFill>
                  <a:srgbClr val="DC133B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or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t</a:t>
            </a:r>
            <a:r>
              <a:rPr sz="2200" spc="4" dirty="0">
                <a:solidFill>
                  <a:srgbClr val="DC133B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DC133B"/>
                </a:solidFill>
                <a:latin typeface="Times New Roman"/>
                <a:cs typeface="Times New Roman"/>
              </a:rPr>
              <a:t>on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8550" y="1499572"/>
            <a:ext cx="54658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is mostly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used to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remove   </a:t>
            </a:r>
            <a:r>
              <a:rPr sz="2200" spc="16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underlines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9727" y="1808855"/>
            <a:ext cx="2740891" cy="4752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from</a:t>
            </a:r>
            <a:r>
              <a:rPr sz="2200" spc="-10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links:</a:t>
            </a:r>
          </a:p>
          <a:p>
            <a:pPr marL="11396" defTabSz="820487">
              <a:spcBef>
                <a:spcPts val="1270"/>
              </a:spcBef>
            </a:pPr>
            <a:r>
              <a:rPr dirty="0" smtClean="0">
                <a:solidFill>
                  <a:srgbClr val="A42A2A"/>
                </a:solidFill>
                <a:latin typeface="Times New Roman"/>
                <a:cs typeface="Times New Roman"/>
              </a:rPr>
              <a:t>a:link</a:t>
            </a:r>
            <a:r>
              <a:rPr spc="-85" dirty="0" smtClean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84891" defTabSz="820487">
              <a:spcBef>
                <a:spcPts val="269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text-decoration:</a:t>
            </a:r>
            <a:r>
              <a:rPr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none;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60"/>
              </a:spcBef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defTabSz="820487">
              <a:spcBef>
                <a:spcPts val="13"/>
              </a:spcBef>
            </a:pP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/>
            <a:r>
              <a:rPr dirty="0">
                <a:solidFill>
                  <a:srgbClr val="A42A2A"/>
                </a:solidFill>
                <a:latin typeface="Times New Roman"/>
                <a:cs typeface="Times New Roman"/>
              </a:rPr>
              <a:t>a:visited</a:t>
            </a:r>
            <a:r>
              <a:rPr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84891" defTabSz="820487">
              <a:spcBef>
                <a:spcPts val="256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text-decoration:</a:t>
            </a:r>
            <a:r>
              <a:rPr spc="-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00CD"/>
                </a:solidFill>
                <a:latin typeface="Times New Roman"/>
                <a:cs typeface="Times New Roman"/>
              </a:rPr>
              <a:t>none;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/>
            <a:r>
              <a:rPr dirty="0" smtClean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r>
              <a:rPr lang="en-US" dirty="0">
                <a:solidFill>
                  <a:srgbClr val="A42A2A"/>
                </a:solidFill>
                <a:latin typeface="Times New Roman"/>
                <a:cs typeface="Times New Roman"/>
              </a:rPr>
              <a:t> a:hover</a:t>
            </a:r>
            <a:r>
              <a:rPr lang="en-US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84891" defTabSz="820487">
              <a:spcBef>
                <a:spcPts val="256"/>
              </a:spcBef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text-decoration:</a:t>
            </a:r>
            <a:r>
              <a:rPr lang="en-US" spc="-6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4" dirty="0">
                <a:solidFill>
                  <a:srgbClr val="0000CD"/>
                </a:solidFill>
                <a:latin typeface="Times New Roman"/>
                <a:cs typeface="Times New Roman"/>
              </a:rPr>
              <a:t>underline;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69"/>
              </a:spcBef>
            </a:pP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defTabSz="820487">
              <a:spcBef>
                <a:spcPts val="18"/>
              </a:spcBef>
            </a:pP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/>
            <a:r>
              <a:rPr lang="en-US" dirty="0">
                <a:solidFill>
                  <a:srgbClr val="A42A2A"/>
                </a:solidFill>
                <a:latin typeface="Times New Roman"/>
                <a:cs typeface="Times New Roman"/>
              </a:rPr>
              <a:t>a:active</a:t>
            </a:r>
            <a:r>
              <a:rPr lang="en-US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84891" defTabSz="820487">
              <a:spcBef>
                <a:spcPts val="256"/>
              </a:spcBef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text-decoration:</a:t>
            </a:r>
            <a:r>
              <a:rPr lang="en-US" spc="-6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4" dirty="0">
                <a:solidFill>
                  <a:srgbClr val="0000CD"/>
                </a:solidFill>
                <a:latin typeface="Times New Roman"/>
                <a:cs typeface="Times New Roman"/>
              </a:rPr>
              <a:t>underline;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78"/>
              </a:spcBef>
            </a:pP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marL="11396" defTabSz="820487">
              <a:spcBef>
                <a:spcPts val="269"/>
              </a:spcBef>
            </a:pP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object 2"/>
          <p:cNvSpPr/>
          <p:nvPr/>
        </p:nvSpPr>
        <p:spPr>
          <a:xfrm>
            <a:off x="3957483" y="1906358"/>
            <a:ext cx="4491182" cy="4284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27" y="991271"/>
            <a:ext cx="8315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2.8.3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1232" y="991271"/>
            <a:ext cx="29213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Background</a:t>
            </a:r>
            <a:r>
              <a:rPr sz="2400" b="1" spc="-9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/>
                <a:cs typeface="Times New Roman"/>
              </a:rPr>
              <a:t>Color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309" y="1499571"/>
            <a:ext cx="174567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670063" algn="l"/>
                <a:tab pos="1209648" algn="l"/>
              </a:tabLst>
            </a:pPr>
            <a:r>
              <a:rPr sz="2200" spc="-9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an	be	used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1000" y="1499572"/>
            <a:ext cx="173066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>
              <a:tabLst>
                <a:tab pos="505967" algn="l"/>
                <a:tab pos="1574878" algn="l"/>
              </a:tabLst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to	spec</a:t>
            </a:r>
            <a:r>
              <a:rPr sz="2200" spc="-13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fy	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9728" y="1521087"/>
            <a:ext cx="398087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marR="4559" defTabSz="820487">
              <a:lnSpc>
                <a:spcPts val="2477"/>
              </a:lnSpc>
            </a:pP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200" spc="-4" dirty="0">
                <a:solidFill>
                  <a:srgbClr val="DC133B"/>
                </a:solidFill>
                <a:latin typeface="Times New Roman"/>
                <a:cs typeface="Times New Roman"/>
              </a:rPr>
              <a:t>background-color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property  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background color for</a:t>
            </a:r>
            <a:r>
              <a:rPr sz="22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prstClr val="black"/>
                </a:solidFill>
                <a:latin typeface="Times New Roman"/>
                <a:cs typeface="Times New Roman"/>
              </a:rPr>
              <a:t>links</a:t>
            </a:r>
            <a:r>
              <a:rPr sz="2200" spc="-4" dirty="0" smtClean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727" y="2165582"/>
            <a:ext cx="3248890" cy="41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6" defTabSz="820487"/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a:link</a:t>
            </a:r>
            <a:r>
              <a:rPr sz="1600" spc="-8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84891" defTabSz="820487">
              <a:spcBef>
                <a:spcPts val="269"/>
              </a:spcBef>
            </a:pP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background-color:</a:t>
            </a:r>
            <a:r>
              <a:rPr sz="1600" spc="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yellow;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60"/>
              </a:spcBef>
            </a:pP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defTabSz="820487">
              <a:spcBef>
                <a:spcPts val="13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/>
            <a:r>
              <a:rPr sz="1600" dirty="0">
                <a:solidFill>
                  <a:srgbClr val="A42A2A"/>
                </a:solidFill>
                <a:latin typeface="Times New Roman"/>
                <a:cs typeface="Times New Roman"/>
              </a:rPr>
              <a:t>a:visited</a:t>
            </a:r>
            <a:r>
              <a:rPr sz="1600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84891" defTabSz="820487">
              <a:spcBef>
                <a:spcPts val="256"/>
              </a:spcBef>
            </a:pPr>
            <a:r>
              <a:rPr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background-color:</a:t>
            </a:r>
            <a:r>
              <a:rPr sz="1600" spc="-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cyan;</a:t>
            </a: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69"/>
              </a:spcBef>
            </a:pPr>
            <a:r>
              <a:rPr sz="1600" dirty="0" smtClean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lang="en-US" sz="16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/>
            <a:r>
              <a:rPr lang="en-US" sz="1600" dirty="0">
                <a:solidFill>
                  <a:srgbClr val="A42A2A"/>
                </a:solidFill>
                <a:latin typeface="Times New Roman"/>
                <a:cs typeface="Times New Roman"/>
              </a:rPr>
              <a:t>a:hover</a:t>
            </a:r>
            <a:r>
              <a:rPr lang="en-US" sz="1600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84891" defTabSz="820487">
              <a:spcBef>
                <a:spcPts val="256"/>
              </a:spcBef>
            </a:pPr>
            <a:r>
              <a:rPr lang="en-US"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background-color:</a:t>
            </a:r>
            <a:r>
              <a:rPr lang="en-US" sz="1600" spc="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00" spc="-4" dirty="0" err="1">
                <a:solidFill>
                  <a:srgbClr val="0000CD"/>
                </a:solidFill>
                <a:latin typeface="Times New Roman"/>
                <a:cs typeface="Times New Roman"/>
              </a:rPr>
              <a:t>lightgreen</a:t>
            </a:r>
            <a:r>
              <a:rPr lang="en-US"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;</a:t>
            </a:r>
            <a:endParaRPr lang="en-US"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69"/>
              </a:spcBef>
            </a:pPr>
            <a:r>
              <a:rPr lang="en-US" sz="16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defTabSz="820487">
              <a:spcBef>
                <a:spcPts val="18"/>
              </a:spcBef>
            </a:pPr>
            <a:endParaRPr lang="en-US"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/>
            <a:r>
              <a:rPr lang="en-US" sz="1600" dirty="0">
                <a:solidFill>
                  <a:srgbClr val="A42A2A"/>
                </a:solidFill>
                <a:latin typeface="Times New Roman"/>
                <a:cs typeface="Times New Roman"/>
              </a:rPr>
              <a:t>a:active</a:t>
            </a:r>
            <a:r>
              <a:rPr lang="en-US" sz="1600" spc="-76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</a:p>
          <a:p>
            <a:pPr marL="284891" defTabSz="820487">
              <a:spcBef>
                <a:spcPts val="256"/>
              </a:spcBef>
            </a:pPr>
            <a:r>
              <a:rPr lang="en-US" sz="1600" spc="-4" dirty="0">
                <a:solidFill>
                  <a:srgbClr val="FF0000"/>
                </a:solidFill>
                <a:latin typeface="Times New Roman"/>
                <a:cs typeface="Times New Roman"/>
              </a:rPr>
              <a:t>background-color:</a:t>
            </a:r>
            <a:r>
              <a:rPr lang="en-US" sz="1600" spc="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600" spc="-4" dirty="0" err="1">
                <a:solidFill>
                  <a:srgbClr val="0000CD"/>
                </a:solidFill>
                <a:latin typeface="Times New Roman"/>
                <a:cs typeface="Times New Roman"/>
              </a:rPr>
              <a:t>hotpink</a:t>
            </a:r>
            <a:r>
              <a:rPr lang="en-US" sz="1600" spc="-4" dirty="0">
                <a:solidFill>
                  <a:srgbClr val="0000CD"/>
                </a:solidFill>
                <a:latin typeface="Times New Roman"/>
                <a:cs typeface="Times New Roman"/>
              </a:rPr>
              <a:t>;</a:t>
            </a:r>
            <a:endParaRPr lang="en-US"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396" defTabSz="820487">
              <a:spcBef>
                <a:spcPts val="278"/>
              </a:spcBef>
            </a:pPr>
            <a:r>
              <a:rPr lang="en-US" sz="160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</a:p>
          <a:p>
            <a:pPr marL="11396" defTabSz="820487">
              <a:spcBef>
                <a:spcPts val="269"/>
              </a:spcBef>
            </a:pPr>
            <a:endParaRPr sz="2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object 2"/>
          <p:cNvSpPr/>
          <p:nvPr/>
        </p:nvSpPr>
        <p:spPr>
          <a:xfrm>
            <a:off x="4249079" y="2040024"/>
            <a:ext cx="4025900" cy="425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0487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5059</Words>
  <Application>Microsoft Office PowerPoint</Application>
  <PresentationFormat>On-screen Show (4:3)</PresentationFormat>
  <Paragraphs>1392</Paragraphs>
  <Slides>128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29" baseType="lpstr">
      <vt:lpstr>2_Office Theme</vt:lpstr>
      <vt:lpstr>CSS COLOR and LAYOUT PROPERTIES 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CSS Background Properties</vt:lpstr>
      <vt:lpstr>2.2 CSS Borders</vt:lpstr>
      <vt:lpstr>Defines a double border Defines a 3D grooved border. The effect depends  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CSS Margin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CSS Padding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CSS Dimension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values are used to decorate text: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2.6.10 All CSS Text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2.7.5.1 Set Font Size With Pixels</vt:lpstr>
      <vt:lpstr>PowerPoint Presentation</vt:lpstr>
      <vt:lpstr>PowerPoint Presentation</vt:lpstr>
      <vt:lpstr>PowerPoint Presentation</vt:lpstr>
      <vt:lpstr>2.7.5.3 Use a Combination of Percent and Em</vt:lpstr>
      <vt:lpstr>PowerPoint Presentation</vt:lpstr>
      <vt:lpstr>PowerPoint Presentation</vt:lpstr>
      <vt:lpstr>PowerPoint Presentation</vt:lpstr>
      <vt:lpstr>All CSS Font Properties</vt:lpstr>
      <vt:lpstr>PowerPoint Presentation</vt:lpstr>
      <vt:lpstr>depending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using the shorthand property, the order of the property  values are:</vt:lpstr>
      <vt:lpstr>PowerPoint Presentation</vt:lpstr>
      <vt:lpstr>Example</vt:lpstr>
      <vt:lpstr>All CSS List Properties</vt:lpstr>
      <vt:lpstr>PowerPoint Presentation</vt:lpstr>
      <vt:lpstr>PowerPoint Presentation</vt:lpstr>
      <vt:lpstr>specify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2.10.7 Horizontal Dividers</vt:lpstr>
      <vt:lpstr>PowerPoint Presentation</vt:lpstr>
      <vt:lpstr>PowerPoint Presentation</vt:lpstr>
      <vt:lpstr>2.10.9 Striped Tables</vt:lpstr>
      <vt:lpstr>PowerPoint Presentation</vt:lpstr>
      <vt:lpstr>PowerPoint Presentation</vt:lpstr>
      <vt:lpstr>PowerPoint Presentation</vt:lpstr>
      <vt:lpstr>PowerPoint Presentation</vt:lpstr>
      <vt:lpstr>around</vt:lpstr>
      <vt:lpstr>CSS Table Properties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server</cp:lastModifiedBy>
  <cp:revision>33</cp:revision>
  <dcterms:created xsi:type="dcterms:W3CDTF">2016-03-11T07:05:58Z</dcterms:created>
  <dcterms:modified xsi:type="dcterms:W3CDTF">2016-03-21T05:54:30Z</dcterms:modified>
</cp:coreProperties>
</file>