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italic.fntdata"/><Relationship Id="rId10" Type="http://schemas.openxmlformats.org/officeDocument/2006/relationships/slide" Target="slides/slide6.xml"/><Relationship Id="rId32" Type="http://schemas.openxmlformats.org/officeDocument/2006/relationships/font" Target="fonts/Raleway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333333"/>
                </a:solidFill>
              </a:rPr>
              <a:t>Robert Griesemer(</a:t>
            </a:r>
            <a:r>
              <a:rPr lang="zh-CN" sz="1050">
                <a:solidFill>
                  <a:srgbClr val="333333"/>
                </a:solidFill>
                <a:highlight>
                  <a:srgbClr val="FFFFFF"/>
                </a:highlight>
              </a:rPr>
              <a:t>罗伯特·格瑞史莫</a:t>
            </a:r>
            <a:r>
              <a:rPr lang="zh-CN" sz="1050">
                <a:solidFill>
                  <a:srgbClr val="333333"/>
                </a:solidFill>
              </a:rPr>
              <a:t>)，参与设计Chrome浏览器中的Javascript执行引擎V8，V8采用即时编译技术和分代（generational）的stop-the-world垃圾收集机制；</a:t>
            </a:r>
            <a:endParaRPr sz="105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333333"/>
                </a:solidFill>
              </a:rPr>
              <a:t>Rob Pike(</a:t>
            </a:r>
            <a:r>
              <a:rPr lang="zh-CN" sz="1050">
                <a:solidFill>
                  <a:srgbClr val="333333"/>
                </a:solidFill>
                <a:highlight>
                  <a:srgbClr val="FFFFFF"/>
                </a:highlight>
              </a:rPr>
              <a:t>罗勃·派克</a:t>
            </a:r>
            <a:r>
              <a:rPr lang="zh-CN" sz="1050">
                <a:solidFill>
                  <a:srgbClr val="333333"/>
                </a:solidFill>
              </a:rPr>
              <a:t>)乃大名鼎鼎的人物，曾在贝尔实验室工作，是Unix操作系统、Plan9操作系统、Limbo编程语言和UTF-8编码的主要设计者，写过愤青式的文章Systems Software Research is Irrelevant，还有两本书The Unix Programming Environment和The Practice of Programming；</a:t>
            </a:r>
            <a:endParaRPr sz="1050">
              <a:solidFill>
                <a:srgbClr val="333333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zh-CN" sz="1050">
                <a:solidFill>
                  <a:srgbClr val="333333"/>
                </a:solidFill>
              </a:rPr>
              <a:t>Ken Thompson(</a:t>
            </a:r>
            <a:r>
              <a:rPr lang="zh-CN" sz="1050">
                <a:solidFill>
                  <a:srgbClr val="333333"/>
                </a:solidFill>
                <a:highlight>
                  <a:srgbClr val="FFFFFF"/>
                </a:highlight>
              </a:rPr>
              <a:t>肯·汤普逊</a:t>
            </a:r>
            <a:r>
              <a:rPr lang="zh-CN" sz="1050">
                <a:solidFill>
                  <a:srgbClr val="333333"/>
                </a:solidFill>
              </a:rPr>
              <a:t>)是图灵奖获得者，是Unix操作系统、Plan9操作系统、UTF-8编码和B编程语言（C的前身）的创立者之一。在google，Ken和Robert还设计过过用于大规模数据分析的Sawzall语言。</a:t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l.google.com/go/go1.10.windows-amd64.msi" TargetMode="External"/><Relationship Id="rId4" Type="http://schemas.openxmlformats.org/officeDocument/2006/relationships/hyperlink" Target="https://git-scm.com/download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l.google.com/go/go1.10.darwin-amd64.pk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astaxie/build-web-application-with-golang/blob/master/zh/01.3.m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astaxie/build-web-application-with-golang/blob/master/zh/01.4.md" TargetMode="External"/><Relationship Id="rId4" Type="http://schemas.openxmlformats.org/officeDocument/2006/relationships/hyperlink" Target="https://code.visualstudio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</a:t>
            </a:r>
            <a:r>
              <a:rPr lang="zh-CN"/>
              <a:t>语言基础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入门篇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搭建Windows下的编译环境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下载并安装Go的编译环境(</a:t>
            </a:r>
            <a:r>
              <a:rPr lang="zh-CN" sz="1800" u="sng">
                <a:solidFill>
                  <a:schemeClr val="accent5"/>
                </a:solidFill>
                <a:hlinkClick r:id="rId3"/>
              </a:rPr>
              <a:t>https://dl.google.com/go/go1.10.windows-amd64.msi</a:t>
            </a:r>
            <a:r>
              <a:rPr lang="zh-CN" sz="1800"/>
              <a:t>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下载并安装命令行工具(Git - </a:t>
            </a:r>
            <a:r>
              <a:rPr lang="zh-CN" sz="1800" u="sng">
                <a:solidFill>
                  <a:schemeClr val="hlink"/>
                </a:solidFill>
                <a:hlinkClick r:id="rId4"/>
              </a:rPr>
              <a:t>https://git-scm.com/downloads</a:t>
            </a:r>
            <a:r>
              <a:rPr lang="zh-CN" sz="1800"/>
              <a:t>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检查是否安装成功：$ go version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搭建MacOS下的</a:t>
            </a:r>
            <a:r>
              <a:rPr lang="zh-CN"/>
              <a:t>编译</a:t>
            </a:r>
            <a:r>
              <a:rPr lang="zh-CN"/>
              <a:t>环境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下载并安装Go的编译环境(</a:t>
            </a:r>
            <a:r>
              <a:rPr b="1" lang="zh-CN" sz="26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https://dl.google.com/go/go1.10.darwin-amd64.pkg</a:t>
            </a:r>
            <a:r>
              <a:rPr lang="zh-CN" sz="1800"/>
              <a:t>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检查是否安装成功：$ go version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</a:t>
            </a:r>
            <a:r>
              <a:rPr lang="zh-CN"/>
              <a:t>环境变量</a:t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查看环境变量：</a:t>
            </a:r>
            <a:r>
              <a:rPr lang="zh-CN" sz="1400"/>
              <a:t>$ go env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/>
              <a:t>GOROOT - </a:t>
            </a:r>
            <a:r>
              <a:rPr lang="zh-CN" sz="1400"/>
              <a:t>标识Go在你电脑上的安装位置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GOARCH - 表示目标机器的处理器架构，它的值可以是 386、amd64 或 arm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GOOS - 表示目标机器的操作系统，它的值可以是 darwin、freebsd、linux 或 windows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Arial"/>
              <a:buChar char="●"/>
            </a:pPr>
            <a:r>
              <a:rPr lang="zh-C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GOPATH - </a:t>
            </a:r>
            <a:r>
              <a:rPr lang="zh-CN" sz="14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指明了你的工作空间的位置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</a:t>
            </a:r>
            <a:r>
              <a:rPr lang="zh-CN"/>
              <a:t>语言的工作空间结构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729450" y="1967525"/>
            <a:ext cx="76887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31800" lvl="0" marL="838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bin/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hello                          # 可执行命令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outyet                         # 可执行命令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pkg/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darwin_amd64/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github.com/golang/example/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stringutil.a           # package对象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github.com/golang/example/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.git/                      # Git仓库数据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hello/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hello.go               # 源代码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outyet/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main.go                # 源代码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main_test.go           # 测试源代码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stringutil/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reverse.go             # package源代码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31800" lvl="0" marL="838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000"/>
              <a:buFont typeface="Courier New"/>
              <a:buAutoNum type="arabicPeriod"/>
            </a:pPr>
            <a:r>
              <a:rPr b="1"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reverse_test.go        # 测试源代码  </a:t>
            </a:r>
            <a:endParaRPr b="1"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工作空间介绍</a:t>
            </a:r>
            <a:endParaRPr/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729450" y="2078875"/>
            <a:ext cx="76887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src - </a:t>
            </a: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包含 Go 源代码文件, 源代码文件组织成 packages (one package per directory)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Char char="●"/>
            </a:pP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pkg - 包含 package objects （二进制的包）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Char char="●"/>
            </a:pPr>
            <a:r>
              <a:rPr lang="zh-CN" sz="1800">
                <a:solidFill>
                  <a:srgbClr val="00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bin - 包含 可执行的命令 command（可执行的二进制文件）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配置Windows下的工作空间</a:t>
            </a:r>
            <a:endParaRPr/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729450" y="2078875"/>
            <a:ext cx="7688700" cy="26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在</a:t>
            </a:r>
            <a:r>
              <a:rPr lang="zh-CN" sz="1800"/>
              <a:t>系统环境变量中增加GOPATH，并指定开发目录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修改系统环境变量PATH，并在结尾处增加;%GOPATH%\bin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检查环境变量：$ go env</a:t>
            </a:r>
            <a:endParaRPr sz="1800">
              <a:solidFill>
                <a:srgbClr val="42424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配置MaxOS下的工作空间</a:t>
            </a:r>
            <a:endParaRPr/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配置环境变量，</a:t>
            </a:r>
            <a:r>
              <a:rPr lang="zh-CN"/>
              <a:t>在~/.profile中</a:t>
            </a:r>
            <a:r>
              <a:rPr lang="zh-CN"/>
              <a:t>增加以下内容：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export GOPATH=/Users/test/Go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export PATH=$PATH:$GOPATH/bin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保存之后，执行重新加载.profile文件：$ source ~/.profile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/>
              <a:t>检查环境变量：$ go env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检查工作空间是否配置成功</a:t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729450" y="2078875"/>
            <a:ext cx="7688700" cy="28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在GOPATH目录下创建：src目录，</a:t>
            </a:r>
            <a:r>
              <a:rPr lang="zh-CN" sz="1350">
                <a:solidFill>
                  <a:srgbClr val="42424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bin和pkg目录可以不创建，go命令会自动创建</a:t>
            </a:r>
            <a:endParaRPr sz="1350">
              <a:solidFill>
                <a:srgbClr val="42424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350"/>
              <a:buFont typeface="Arial"/>
              <a:buChar char="●"/>
            </a:pPr>
            <a:r>
              <a:rPr lang="zh-CN" sz="1350">
                <a:solidFill>
                  <a:srgbClr val="42424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检查是否配置成功：在src目录下创建hello/hello.go，并放入以下内容</a:t>
            </a:r>
            <a:endParaRPr sz="1350">
              <a:solidFill>
                <a:srgbClr val="42424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"Hello,Go"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执行命令：$ go run hello.go</a:t>
            </a:r>
            <a:endParaRPr i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安装命令：$ go install</a:t>
            </a:r>
            <a:endParaRPr i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</a:t>
            </a:r>
            <a:r>
              <a:rPr lang="zh-CN"/>
              <a:t>命令</a:t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go run - </a:t>
            </a:r>
            <a:r>
              <a:rPr lang="zh-CN"/>
              <a:t>编译并运行Go程序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go build - </a:t>
            </a: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主要用于编译代码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go install - </a:t>
            </a: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第一步是生成结果文件(可执行文件或者.a包)，第二步会把编译好的结果移到</a:t>
            </a:r>
            <a:r>
              <a:rPr lang="zh-CN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$GOPATH/pkg</a:t>
            </a: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或者</a:t>
            </a:r>
            <a:r>
              <a:rPr lang="zh-CN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$GOPATH/bin</a:t>
            </a: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。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go get - </a:t>
            </a: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用来动态获取远程代码包的，目前支持的有BitBucket、GitHub、Google Code和Launchpad。这个命令在内部实际上分成了两步操作：第一步是下载源码包，第二步是执行</a:t>
            </a:r>
            <a:r>
              <a:rPr lang="zh-CN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go install</a:t>
            </a: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。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 test - 执行这个命令，会自动读取源码目录下面名为</a:t>
            </a:r>
            <a:r>
              <a:rPr lang="zh-CN" sz="1000">
                <a:solidFill>
                  <a:srgbClr val="24292E"/>
                </a:solidFill>
                <a:latin typeface="Verdana"/>
                <a:ea typeface="Verdana"/>
                <a:cs typeface="Verdana"/>
                <a:sym typeface="Verdana"/>
              </a:rPr>
              <a:t>*_test.go</a:t>
            </a: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的文件，生成并运行测试用的可执行文件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godoc - 查看本地文档，运行命令：$ godoc -http=:6060</a:t>
            </a:r>
            <a:endParaRPr sz="12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u="sng">
                <a:solidFill>
                  <a:schemeClr val="hlink"/>
                </a:solidFill>
                <a:hlinkClick r:id="rId3"/>
              </a:rPr>
              <a:t>详细文档参考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25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工欲善其事，必先利其器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729450" y="2078875"/>
            <a:ext cx="7688700" cy="26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 u="sng">
                <a:solidFill>
                  <a:schemeClr val="hlink"/>
                </a:solidFill>
                <a:hlinkClick r:id="rId3"/>
              </a:rPr>
              <a:t>Go开发工具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下载并安装Visual Studio Code(</a:t>
            </a:r>
            <a:r>
              <a:rPr lang="zh-CN" u="sng">
                <a:solidFill>
                  <a:schemeClr val="accent5"/>
                </a:solidFill>
                <a:hlinkClick r:id="rId4"/>
              </a:rPr>
              <a:t>https://code.visualstudio.com/</a:t>
            </a:r>
            <a:r>
              <a:rPr lang="zh-CN"/>
              <a:t>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安装Go的代码自动完成工具gocode：$ go get -v github.com/nsf/gocode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配置Visual Studio Code：</a:t>
            </a:r>
            <a:endParaRPr/>
          </a:p>
          <a:p>
            <a:pPr indent="2286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/>
              <a:t>{</a:t>
            </a:r>
            <a:endParaRPr/>
          </a:p>
          <a:p>
            <a:pPr indent="2286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"go.goroot": "C:/Go",</a:t>
            </a:r>
            <a:endParaRPr/>
          </a:p>
          <a:p>
            <a:pPr indent="2286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"go.gopath": "C:/Users/Lyric/Desktop/Go",</a:t>
            </a:r>
            <a:endParaRPr/>
          </a:p>
          <a:p>
            <a:pPr indent="2286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"go.formatTool": "gofmt"</a:t>
            </a:r>
            <a:endParaRPr/>
          </a:p>
          <a:p>
            <a:pPr indent="2286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}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4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Go是一种开源的程序设计语言，它意在使得人们能够方面地构建简单、可靠、高效的软件。</a:t>
            </a:r>
            <a:endParaRPr sz="14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775" y="2017300"/>
            <a:ext cx="4625751" cy="26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你好，Go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729450" y="2078875"/>
            <a:ext cx="7688700" cy="26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指定包名</a:t>
            </a:r>
            <a:endParaRPr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导入包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"fmt"</a:t>
            </a:r>
            <a:endParaRPr sz="14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// 定义函数(main为入口函数)</a:t>
            </a:r>
            <a:endParaRPr sz="14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 调用包函数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fmt.</a:t>
            </a:r>
            <a:r>
              <a:rPr lang="zh-CN" sz="1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 or 你好，世界\n"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导入第三方包</a:t>
            </a:r>
            <a:endParaRPr/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729450" y="2078875"/>
            <a:ext cx="76887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获取包：$ go get -v github.com/antlinker/hello</a:t>
            </a:r>
            <a:endParaRPr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6510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"fmt"</a:t>
            </a:r>
            <a:endParaRPr sz="18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"github.com/antlinker/hello"</a:t>
            </a:r>
            <a:endParaRPr sz="18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6510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fmt.</a:t>
            </a:r>
            <a:r>
              <a:rPr lang="zh-C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(hello.</a:t>
            </a:r>
            <a:r>
              <a:rPr lang="zh-CN" sz="18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实践之写自己的包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727650" y="1999000"/>
            <a:ext cx="76887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在GOPATH下</a:t>
            </a:r>
            <a:r>
              <a:rPr lang="zh-CN"/>
              <a:t>创建foo目录，并创建foo.go文件，包含以下内容：</a:t>
            </a:r>
            <a:endParaRPr/>
          </a:p>
          <a:p>
            <a:pPr indent="330200" lvl="0" mar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foo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"fmt"</a:t>
            </a:r>
            <a:endParaRPr sz="14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Bar 输出Foo.Bar</a:t>
            </a:r>
            <a:endParaRPr sz="14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fmt.</a:t>
            </a:r>
            <a:r>
              <a:rPr lang="zh-CN" sz="14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4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"Foo.Bar"</a:t>
            </a: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30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200">
                <a:latin typeface="Courier New"/>
                <a:ea typeface="Courier New"/>
                <a:cs typeface="Courier New"/>
                <a:sym typeface="Courier New"/>
              </a:rPr>
              <a:t>编译并安装：go build -i</a:t>
            </a:r>
            <a:endParaRPr i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实践之命令行程序</a:t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729450" y="1927575"/>
            <a:ext cx="7688700" cy="31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在GOPATH下创建目录helloc，并创建文件helloc.go：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016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"fmt"</a:t>
            </a:r>
            <a:endParaRPr sz="12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"os"</a:t>
            </a:r>
            <a:endParaRPr sz="12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2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"Hello,"</a:t>
            </a:r>
            <a:endParaRPr sz="12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	// os.Args </a:t>
            </a:r>
            <a:r>
              <a:rPr i="1" lang="zh-CN" sz="1000">
                <a:latin typeface="Hei"/>
                <a:ea typeface="Hei"/>
                <a:cs typeface="Hei"/>
                <a:sym typeface="Hei"/>
              </a:rPr>
              <a:t>参数从程序名称开始保存命令行参数</a:t>
            </a:r>
            <a:endParaRPr i="1" sz="1000">
              <a:solidFill>
                <a:srgbClr val="A31515"/>
              </a:solidFill>
              <a:latin typeface="Hei"/>
              <a:ea typeface="Hei"/>
              <a:cs typeface="Hei"/>
              <a:sym typeface="Hei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2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(os.Args) &gt; </a:t>
            </a:r>
            <a:r>
              <a:rPr lang="zh-C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 += os.Args[</a:t>
            </a:r>
            <a:r>
              <a:rPr lang="zh-CN" sz="1200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fmt.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(s)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实践之WEB服务</a:t>
            </a:r>
            <a:endParaRPr/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在GOPATH下创建目录hellow，并创建文件hellow.go：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package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main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"fmt"</a:t>
            </a:r>
            <a:endParaRPr sz="12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"net/http"</a:t>
            </a:r>
            <a:endParaRPr sz="12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http.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HandleFunc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(w http.ResponseWriter, r *http.Request)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w.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([]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"Hello,World"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fmt.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"服务监听在8060端口..."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http.</a:t>
            </a:r>
            <a:r>
              <a:rPr lang="zh-CN" sz="12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ListenAndServe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zh-CN" sz="12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":8060"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zh-C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/>
        </p:nvSpPr>
        <p:spPr>
          <a:xfrm>
            <a:off x="3403500" y="1952550"/>
            <a:ext cx="23370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/>
              <a:t>Q&amp;A</a:t>
            </a:r>
            <a:endParaRPr sz="7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作业之time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/>
              <a:t>写一个命令行工具，要求秒输出时间一次，同时</a:t>
            </a:r>
            <a:r>
              <a:rPr lang="zh-CN"/>
              <a:t>要求</a:t>
            </a:r>
            <a:r>
              <a:rPr lang="zh-CN"/>
              <a:t>时间格式为：2017年03月28日 15时30分01秒。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400" cy="3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我们之所以开发 Go，是因为过去 10 多年间软件开发的难度令人沮丧。</a:t>
            </a:r>
            <a:endParaRPr sz="1800"/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825" y="1970979"/>
            <a:ext cx="4411150" cy="298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时间轴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2007 年 9 月 21 日：雏形设计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2009 年 11 月 10日：首次公开发布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2010 年 1 月 8 日：当选 2009 年年度语言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2010 年 5 月：谷歌投入使用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zh-CN" sz="12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2011 年 5 月 5 日：Google App Engine 支持 Go 语言</a:t>
            </a:r>
            <a:endParaRPr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zh-C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从 2010 年 5 月起，谷歌开始将 Go 语言投入到后端基础设施的实际开发中，例如开发用于管理后端复杂环境的项目。有句话叫 “吃你自己的狗食”，这也体现了谷歌确实想要投资这门语言，并认为它是有生产价值的。</a:t>
            </a:r>
            <a:endParaRPr i="1" sz="12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</a:t>
            </a:r>
            <a:r>
              <a:rPr lang="zh-CN"/>
              <a:t>语言的优势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29450" y="2078875"/>
            <a:ext cx="76887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Hei"/>
              <a:buChar char="●"/>
            </a:pPr>
            <a:r>
              <a:rPr lang="zh-CN" sz="14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可直接编译成机器码</a:t>
            </a:r>
            <a:endParaRPr sz="14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Hei"/>
              <a:buChar char="●"/>
            </a:pPr>
            <a:r>
              <a:rPr lang="zh-CN" sz="14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静态类型语言</a:t>
            </a:r>
            <a:endParaRPr sz="14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Hei"/>
              <a:buChar char="●"/>
            </a:pPr>
            <a:r>
              <a:rPr lang="zh-CN" sz="14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语言层面支持并发</a:t>
            </a:r>
            <a:endParaRPr sz="14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Hei"/>
              <a:buChar char="●"/>
            </a:pPr>
            <a:r>
              <a:rPr lang="zh-CN" sz="14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内置runtime，支持垃圾回收</a:t>
            </a:r>
            <a:endParaRPr sz="14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Hei"/>
              <a:buChar char="●"/>
            </a:pPr>
            <a:r>
              <a:rPr lang="zh-CN" sz="14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简单易学</a:t>
            </a:r>
            <a:endParaRPr sz="14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Hei"/>
              <a:buChar char="●"/>
            </a:pPr>
            <a:r>
              <a:rPr lang="zh-CN" sz="14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丰富的标准库</a:t>
            </a:r>
            <a:endParaRPr sz="14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Hei"/>
              <a:buChar char="●"/>
            </a:pPr>
            <a:r>
              <a:rPr lang="zh-CN" sz="14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内置强大的工具</a:t>
            </a:r>
            <a:endParaRPr sz="14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Hei"/>
              <a:buChar char="●"/>
            </a:pPr>
            <a:r>
              <a:rPr lang="zh-CN" sz="14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跨平台编译</a:t>
            </a:r>
            <a:endParaRPr sz="14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Hei"/>
              <a:buChar char="●"/>
            </a:pPr>
            <a:r>
              <a:rPr lang="zh-CN" sz="14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内嵌C支持</a:t>
            </a:r>
            <a:endParaRPr sz="14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常见的应用场景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i"/>
              <a:buChar char="●"/>
            </a:pPr>
            <a:r>
              <a:rPr lang="zh-CN" sz="18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服务器编程</a:t>
            </a:r>
            <a:endParaRPr sz="18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Hei"/>
              <a:buChar char="●"/>
            </a:pPr>
            <a:r>
              <a:rPr lang="zh-CN" sz="18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网络编程</a:t>
            </a:r>
            <a:endParaRPr sz="18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Hei"/>
              <a:buChar char="●"/>
            </a:pPr>
            <a:r>
              <a:rPr lang="zh-CN" sz="18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内存数据库</a:t>
            </a:r>
            <a:endParaRPr sz="18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Hei"/>
              <a:buChar char="●"/>
            </a:pPr>
            <a:r>
              <a:rPr lang="zh-CN" sz="18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云平台</a:t>
            </a:r>
            <a:endParaRPr sz="18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Hei"/>
              <a:buChar char="●"/>
            </a:pPr>
            <a:r>
              <a:rPr lang="zh-CN" sz="18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分布式系统</a:t>
            </a:r>
            <a:endParaRPr sz="18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Hei"/>
              <a:buChar char="●"/>
            </a:pPr>
            <a:r>
              <a:rPr lang="zh-CN" sz="1800">
                <a:solidFill>
                  <a:srgbClr val="1A1A1A"/>
                </a:solidFill>
                <a:latin typeface="Hei"/>
                <a:ea typeface="Hei"/>
                <a:cs typeface="Hei"/>
                <a:sym typeface="Hei"/>
              </a:rPr>
              <a:t>。。。</a:t>
            </a:r>
            <a:endParaRPr sz="1800">
              <a:solidFill>
                <a:srgbClr val="1A1A1A"/>
              </a:solidFill>
              <a:latin typeface="Hei"/>
              <a:ea typeface="Hei"/>
              <a:cs typeface="Hei"/>
              <a:sym typeface="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1A1A1A"/>
                </a:solidFill>
              </a:rPr>
              <a:t>成功的项目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729450" y="2078875"/>
            <a:ext cx="7688700" cy="25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nsq：bitly开源的消息队列系统，性能非常高，目前他们每天处理数十亿条的消息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docker:基于lxc的一个虚拟打包工具，能够实现PAAS平台的组建。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packer:用来生成不同平台的镜像文件，例如VM、vbox、AWS等，作者是vagrant的作者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skynet：分布式调度框架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Doozer：分布式同步工具，类似ZooKeeper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Heka：mazila开源的日志处理系统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cbfs：couchbase开源的分布式文件系统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tsuru：开源的PAAS平台，和SAE实现的功能一模一样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groupcache：memcahe作者写的用于Google下载系统的缓存系统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god：类似redis的缓存系统，但是支持分布式和扩展性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Raleway"/>
              <a:buChar char="●"/>
            </a:pPr>
            <a:r>
              <a:rPr lang="zh-CN" sz="12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gor：网络流量抓包和重放工具 </a:t>
            </a:r>
            <a:endParaRPr sz="12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556600" cy="481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