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B62CD4B-5653-4384-ACFA-F1AC4D824AB7}" styleName="Table_0">
    <a:wholeTbl>
      <a:tcTxStyle>
        <a:srgbClr val="000000"/>
        <a:latin typeface="Arial"/>
        <a:ea typeface="Arial"/>
        <a:cs typeface="Arial"/>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719182" cy="4719182"/>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effectLst/>
      </p:bgPr>
    </p:bg>
    <p:spTree>
      <p:nvGrpSpPr>
        <p:cNvPr id="2" name="Shape 2"/>
        <p:cNvGrpSpPr/>
        <p:nvPr/>
      </p:nvGrpSpPr>
      <p:grpSpPr>
        <a:xfrm>
          <a:off x="0" y="0"/>
          <a:ext cx="0" cy="0"/>
          <a:chOff x="0" y="0"/>
          <a:chExt cx="0" cy="0"/>
        </a:xfrm>
      </p:grpSpPr>
      <p:sp>
        <p:nvSpPr>
          <p:cNvPr id="3" name="Shape 3"/>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Shape 83"/>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p:spPr>
      </p:sp>
      <p:sp>
        <p:nvSpPr>
          <p:cNvPr id="84" name="Shape 8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Shape 14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42" name="Shape 14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自动推断类型</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Shape 148"/>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49" name="Shape 14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自动推断类型</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Shape 15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55" name="Shape 15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Shape 16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1" name="Shape 1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Shape 16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7" name="Shape 16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Shape 17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74" name="Shape 17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Shape 17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80" name="Shape 18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Shape 18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86" name="Shape 18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Shape 19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92" name="Shape 19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Shape 19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98" name="Shape 19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Shape 8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90" name="Shape 9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讲解一下语言结构特点，对比一下其他语言，讲解一下本课的主题，全面了解go语言的语言特点</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Shape 20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04" name="Shape 20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Shape 20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10" name="Shape 21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Shape 21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16" name="Shape 21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Shape 22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22" name="Shape 22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Shape 22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28" name="Shape 22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Shape 23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34" name="Shape 23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Shape 23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40" name="Shape 24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Shape 24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46" name="Shape 24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Shape 25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52" name="Shape 25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Shape 258"/>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59" name="Shape 25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Shape 9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97" name="Shape 9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Shape 26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65" name="Shape 26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Shape 27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71" name="Shape 27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Shape 27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77" name="Shape 27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Shape 28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83" name="Shape 28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7" name="Shape 287"/>
        <p:cNvGrpSpPr/>
        <p:nvPr/>
      </p:nvGrpSpPr>
      <p:grpSpPr>
        <a:xfrm>
          <a:off x="0" y="0"/>
          <a:ext cx="0" cy="0"/>
          <a:chOff x="0" y="0"/>
          <a:chExt cx="0" cy="0"/>
        </a:xfrm>
      </p:grpSpPr>
      <p:sp>
        <p:nvSpPr>
          <p:cNvPr id="288" name="Shape 288"/>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89" name="Shape 28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Shape 29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95" name="Shape 29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Shape 30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02" name="Shape 30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Shape 30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08" name="Shape 30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313"/>
        <p:cNvGrpSpPr/>
        <p:nvPr/>
      </p:nvGrpSpPr>
      <p:grpSpPr>
        <a:xfrm>
          <a:off x="0" y="0"/>
          <a:ext cx="0" cy="0"/>
          <a:chOff x="0" y="0"/>
          <a:chExt cx="0" cy="0"/>
        </a:xfrm>
      </p:grpSpPr>
      <p:sp>
        <p:nvSpPr>
          <p:cNvPr id="314" name="Shape 31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15" name="Shape 31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Shape 32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21" name="Shape 32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Shape 10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04" name="Shape 10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Shape 32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27" name="Shape 32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Shape 33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34" name="Shape 33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Shape 34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41" name="Shape 34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Shape 34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48" name="Shape 34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Shape 35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55" name="Shape 35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Shape 36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62" name="Shape 36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Shape 36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68" name="Shape 36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Shape 37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76" name="Shape 37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Shape 38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83" name="Shape 38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8" name="Shape 388"/>
        <p:cNvGrpSpPr/>
        <p:nvPr/>
      </p:nvGrpSpPr>
      <p:grpSpPr>
        <a:xfrm>
          <a:off x="0" y="0"/>
          <a:ext cx="0" cy="0"/>
          <a:chOff x="0" y="0"/>
          <a:chExt cx="0" cy="0"/>
        </a:xfrm>
      </p:grpSpPr>
      <p:sp>
        <p:nvSpPr>
          <p:cNvPr id="389" name="Shape 38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90" name="Shape 39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Shape 10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10" name="Shape 11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6" name="Shape 396"/>
        <p:cNvGrpSpPr/>
        <p:nvPr/>
      </p:nvGrpSpPr>
      <p:grpSpPr>
        <a:xfrm>
          <a:off x="0" y="0"/>
          <a:ext cx="0" cy="0"/>
          <a:chOff x="0" y="0"/>
          <a:chExt cx="0" cy="0"/>
        </a:xfrm>
      </p:grpSpPr>
      <p:sp>
        <p:nvSpPr>
          <p:cNvPr id="397" name="Shape 39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98" name="Shape 39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3" name="Shape 403"/>
        <p:cNvGrpSpPr/>
        <p:nvPr/>
      </p:nvGrpSpPr>
      <p:grpSpPr>
        <a:xfrm>
          <a:off x="0" y="0"/>
          <a:ext cx="0" cy="0"/>
          <a:chOff x="0" y="0"/>
          <a:chExt cx="0" cy="0"/>
        </a:xfrm>
      </p:grpSpPr>
      <p:sp>
        <p:nvSpPr>
          <p:cNvPr id="404" name="Shape 40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05" name="Shape 40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Shape 41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12" name="Shape 41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7" name="Shape 417"/>
        <p:cNvGrpSpPr/>
        <p:nvPr/>
      </p:nvGrpSpPr>
      <p:grpSpPr>
        <a:xfrm>
          <a:off x="0" y="0"/>
          <a:ext cx="0" cy="0"/>
          <a:chOff x="0" y="0"/>
          <a:chExt cx="0" cy="0"/>
        </a:xfrm>
      </p:grpSpPr>
      <p:sp>
        <p:nvSpPr>
          <p:cNvPr id="418" name="Shape 418"/>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19" name="Shape 41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4" name="Shape 424"/>
        <p:cNvGrpSpPr/>
        <p:nvPr/>
      </p:nvGrpSpPr>
      <p:grpSpPr>
        <a:xfrm>
          <a:off x="0" y="0"/>
          <a:ext cx="0" cy="0"/>
          <a:chOff x="0" y="0"/>
          <a:chExt cx="0" cy="0"/>
        </a:xfrm>
      </p:grpSpPr>
      <p:sp>
        <p:nvSpPr>
          <p:cNvPr id="425" name="Shape 42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26" name="Shape 42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1" name="Shape 431"/>
        <p:cNvGrpSpPr/>
        <p:nvPr/>
      </p:nvGrpSpPr>
      <p:grpSpPr>
        <a:xfrm>
          <a:off x="0" y="0"/>
          <a:ext cx="0" cy="0"/>
          <a:chOff x="0" y="0"/>
          <a:chExt cx="0" cy="0"/>
        </a:xfrm>
      </p:grpSpPr>
      <p:sp>
        <p:nvSpPr>
          <p:cNvPr id="432" name="Shape 43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33" name="Shape 43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8" name="Shape 438"/>
        <p:cNvGrpSpPr/>
        <p:nvPr/>
      </p:nvGrpSpPr>
      <p:grpSpPr>
        <a:xfrm>
          <a:off x="0" y="0"/>
          <a:ext cx="0" cy="0"/>
          <a:chOff x="0" y="0"/>
          <a:chExt cx="0" cy="0"/>
        </a:xfrm>
      </p:grpSpPr>
      <p:sp>
        <p:nvSpPr>
          <p:cNvPr id="439" name="Shape 43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40" name="Shape 44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5" name="Shape 445"/>
        <p:cNvGrpSpPr/>
        <p:nvPr/>
      </p:nvGrpSpPr>
      <p:grpSpPr>
        <a:xfrm>
          <a:off x="0" y="0"/>
          <a:ext cx="0" cy="0"/>
          <a:chOff x="0" y="0"/>
          <a:chExt cx="0" cy="0"/>
        </a:xfrm>
      </p:grpSpPr>
      <p:sp>
        <p:nvSpPr>
          <p:cNvPr id="446" name="Shape 44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47" name="Shape 44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2" name="Shape 452"/>
        <p:cNvGrpSpPr/>
        <p:nvPr/>
      </p:nvGrpSpPr>
      <p:grpSpPr>
        <a:xfrm>
          <a:off x="0" y="0"/>
          <a:ext cx="0" cy="0"/>
          <a:chOff x="0" y="0"/>
          <a:chExt cx="0" cy="0"/>
        </a:xfrm>
      </p:grpSpPr>
      <p:sp>
        <p:nvSpPr>
          <p:cNvPr id="453" name="Shape 45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54" name="Shape 45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9" name="Shape 459"/>
        <p:cNvGrpSpPr/>
        <p:nvPr/>
      </p:nvGrpSpPr>
      <p:grpSpPr>
        <a:xfrm>
          <a:off x="0" y="0"/>
          <a:ext cx="0" cy="0"/>
          <a:chOff x="0" y="0"/>
          <a:chExt cx="0" cy="0"/>
        </a:xfrm>
      </p:grpSpPr>
      <p:sp>
        <p:nvSpPr>
          <p:cNvPr id="460" name="Shape 46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61" name="Shape 4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Shape 11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16" name="Shape 11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6" name="Shape 466"/>
        <p:cNvGrpSpPr/>
        <p:nvPr/>
      </p:nvGrpSpPr>
      <p:grpSpPr>
        <a:xfrm>
          <a:off x="0" y="0"/>
          <a:ext cx="0" cy="0"/>
          <a:chOff x="0" y="0"/>
          <a:chExt cx="0" cy="0"/>
        </a:xfrm>
      </p:grpSpPr>
      <p:sp>
        <p:nvSpPr>
          <p:cNvPr id="467" name="Shape 46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68" name="Shape 46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3" name="Shape 473"/>
        <p:cNvGrpSpPr/>
        <p:nvPr/>
      </p:nvGrpSpPr>
      <p:grpSpPr>
        <a:xfrm>
          <a:off x="0" y="0"/>
          <a:ext cx="0" cy="0"/>
          <a:chOff x="0" y="0"/>
          <a:chExt cx="0" cy="0"/>
        </a:xfrm>
      </p:grpSpPr>
      <p:sp>
        <p:nvSpPr>
          <p:cNvPr id="474" name="Shape 47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75" name="Shape 47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0" name="Shape 480"/>
        <p:cNvGrpSpPr/>
        <p:nvPr/>
      </p:nvGrpSpPr>
      <p:grpSpPr>
        <a:xfrm>
          <a:off x="0" y="0"/>
          <a:ext cx="0" cy="0"/>
          <a:chOff x="0" y="0"/>
          <a:chExt cx="0" cy="0"/>
        </a:xfrm>
      </p:grpSpPr>
      <p:sp>
        <p:nvSpPr>
          <p:cNvPr id="481" name="Shape 48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82" name="Shape 48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6" name="Shape 486"/>
        <p:cNvGrpSpPr/>
        <p:nvPr/>
      </p:nvGrpSpPr>
      <p:grpSpPr>
        <a:xfrm>
          <a:off x="0" y="0"/>
          <a:ext cx="0" cy="0"/>
          <a:chOff x="0" y="0"/>
          <a:chExt cx="0" cy="0"/>
        </a:xfrm>
      </p:grpSpPr>
      <p:sp>
        <p:nvSpPr>
          <p:cNvPr id="487" name="Shape 48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488" name="Shape 48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Shape 12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22" name="Shape 12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Shape 12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28" name="Shape 12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Shape 13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34" name="Shape 13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14" name="Shape 14"/>
          <p:cNvSpPr txBox="1"/>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77" name="Shape 77"/>
          <p:cNvSpPr txBox="1"/>
          <p:nvPr>
            <p:ph type="title"/>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Shape 81"/>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1" name="Shape 21"/>
          <p:cNvSpPr txBox="1"/>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28" name="Shape 28"/>
          <p:cNvSpPr txBox="1"/>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0" name="Shape 30"/>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36" name="Shape 36"/>
          <p:cNvSpPr txBox="1"/>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8" name="Shape 38"/>
          <p:cNvSpPr txBox="1"/>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39" name="Shape 39"/>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45" name="Shape 45"/>
          <p:cNvSpPr txBox="1"/>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2" name="Shape 52"/>
          <p:cNvSpPr txBox="1"/>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Shape 54"/>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59" name="Shape 59"/>
          <p:cNvSpPr txBox="1"/>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p>
          </p:txBody>
        </p:sp>
      </p:grpSp>
      <p:sp>
        <p:nvSpPr>
          <p:cNvPr id="66" name="Shape 66"/>
          <p:cNvSpPr txBox="1"/>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9" name="Shape 69"/>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Shape 71"/>
          <p:cNvSpPr txBox="1"/>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p:txBody>
      </p:sp>
      <p:sp>
        <p:nvSpPr>
          <p:cNvPr id="72" name="Shape 72"/>
          <p:cNvSpPr txBox="1"/>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fld>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p:txBody>
      </p:sp>
      <p:sp>
        <p:nvSpPr>
          <p:cNvPr id="7" name="Shape 7"/>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zh-CN"/>
            </a:fld>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1pPr>
      <a:lvl2pPr marR="0" lvl="1"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2pPr>
      <a:lvl3pPr marR="0" lvl="2"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3pPr>
      <a:lvl4pPr marR="0" lvl="3"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4pPr>
      <a:lvl5pPr marR="0" lvl="4"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5pPr>
      <a:lvl6pPr marR="0" lvl="5"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6pPr>
      <a:lvl7pPr marR="0" lvl="6"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7pPr>
      <a:lvl8pPr marR="0" lvl="7"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8pPr>
      <a:lvl9pPr marR="0" lvl="8" algn="l" rtl="0">
        <a:lnSpc>
          <a:spcPct val="100000"/>
        </a:lnSpc>
        <a:spcBef>
          <a:spcPts val="0"/>
        </a:spcBef>
        <a:spcAft>
          <a:spcPts val="0"/>
        </a:spcAft>
        <a:buClr>
          <a:srgbClr val="000000"/>
        </a:buClr>
        <a:buFont typeface="Arial" panose="02080604020202020204" charset="0"/>
        <a:defRPr sz="1400" b="0" i="0" u="none" strike="noStrike" cap="none">
          <a:solidFill>
            <a:srgbClr val="000000"/>
          </a:solidFill>
          <a:latin typeface="Arial" panose="02080604020202020204" charset="0"/>
          <a:ea typeface="Arial" panose="02080604020202020204" charset="0"/>
          <a:cs typeface="Arial" panose="02080604020202020204" charset="0"/>
          <a:sym typeface="Arial" panose="02080604020202020204" charset="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hyperlink" Target="http://ilovers.sinaapp.com/doc/golang-specification.html#MethodName" TargetMode="External"/><Relationship Id="rId2" Type="http://schemas.openxmlformats.org/officeDocument/2006/relationships/hyperlink" Target="http://ilovers.sinaapp.com/doc/golang-specification.html#Struct_types" TargetMode="External"/><Relationship Id="rId1" Type="http://schemas.openxmlformats.org/officeDocument/2006/relationships/hyperlink" Target="http://ilovers.sinaapp.com/doc/golang-specification.html#Block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hyperlink" Target="https://golang.org/ref/spec#Constant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Go语言基础</a:t>
            </a:r>
          </a:p>
        </p:txBody>
      </p:sp>
      <p:sp>
        <p:nvSpPr>
          <p:cNvPr id="87" name="Shape 87"/>
          <p:cNvSpPr txBox="1"/>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zh-CN"/>
              <a:t>２.语言基础</a:t>
            </a:r>
          </a:p>
        </p:txBody>
      </p:sp>
    </p:spTree>
  </p:cSld>
  <p:clrMapOvr>
    <a:masterClrMapping/>
  </p:clrMapOvr>
  <p:transition spd="slow">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Shape 14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常量与变量－变量</a:t>
            </a:r>
          </a:p>
        </p:txBody>
      </p:sp>
      <p:sp>
        <p:nvSpPr>
          <p:cNvPr id="145" name="Shape 145"/>
          <p:cNvSpPr txBox="1"/>
          <p:nvPr>
            <p:ph type="body" idx="1"/>
          </p:nvPr>
        </p:nvSpPr>
        <p:spPr>
          <a:xfrm>
            <a:off x="994125" y="2096650"/>
            <a:ext cx="3096900" cy="22458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var</a:t>
            </a:r>
            <a:r>
              <a:rPr lang="zh-CN" sz="1050">
                <a:solidFill>
                  <a:srgbClr val="000000"/>
                </a:solidFill>
                <a:latin typeface="Courier New"/>
                <a:ea typeface="Courier New"/>
                <a:cs typeface="Courier New"/>
                <a:sym typeface="Courier New"/>
              </a:rPr>
              <a:t> x = </a:t>
            </a:r>
            <a:r>
              <a:rPr lang="zh-CN" sz="1050">
                <a:solidFill>
                  <a:srgbClr val="A31515"/>
                </a:solidFill>
                <a:latin typeface="Courier New"/>
                <a:ea typeface="Courier New"/>
                <a:cs typeface="Courier New"/>
                <a:sym typeface="Courier New"/>
              </a:rPr>
              <a:t>"a"</a:t>
            </a:r>
            <a:endParaRPr sz="1050">
              <a:solidFill>
                <a:srgbClr val="A31515"/>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var</a:t>
            </a:r>
            <a:r>
              <a:rPr lang="zh-CN" sz="1050">
                <a:solidFill>
                  <a:srgbClr val="000000"/>
                </a:solidFill>
                <a:latin typeface="Courier New"/>
                <a:ea typeface="Courier New"/>
                <a:cs typeface="Courier New"/>
                <a:sym typeface="Courier New"/>
              </a:rPr>
              <a:t> y </a:t>
            </a:r>
            <a:r>
              <a:rPr lang="zh-CN" sz="1050">
                <a:solidFill>
                  <a:srgbClr val="0000FF"/>
                </a:solidFill>
                <a:latin typeface="Courier New"/>
                <a:ea typeface="Courier New"/>
                <a:cs typeface="Courier New"/>
                <a:sym typeface="Courier New"/>
              </a:rPr>
              <a:t>int64</a:t>
            </a:r>
            <a:r>
              <a:rPr lang="zh-CN" sz="1050">
                <a:solidFill>
                  <a:srgbClr val="000000"/>
                </a:solidFill>
                <a:latin typeface="Courier New"/>
                <a:ea typeface="Courier New"/>
                <a:cs typeface="Courier New"/>
                <a:sym typeface="Courier New"/>
              </a:rPr>
              <a:t> = </a:t>
            </a:r>
            <a:r>
              <a:rPr lang="zh-CN" sz="1050">
                <a:solidFill>
                  <a:srgbClr val="09885A"/>
                </a:solidFill>
                <a:latin typeface="Courier New"/>
                <a:ea typeface="Courier New"/>
                <a:cs typeface="Courier New"/>
                <a:sym typeface="Courier New"/>
              </a:rPr>
              <a:t>10</a:t>
            </a:r>
            <a:endParaRPr sz="1050">
              <a:solidFill>
                <a:srgbClr val="09885A"/>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var</a:t>
            </a:r>
            <a:r>
              <a:rPr lang="zh-CN" sz="1050">
                <a:solidFill>
                  <a:srgbClr val="000000"/>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x1 </a:t>
            </a:r>
            <a:r>
              <a:rPr lang="zh-CN" sz="1050">
                <a:solidFill>
                  <a:srgbClr val="0000FF"/>
                </a:solidFill>
                <a:latin typeface="Courier New"/>
                <a:ea typeface="Courier New"/>
                <a:cs typeface="Courier New"/>
                <a:sym typeface="Courier New"/>
              </a:rPr>
              <a:t>int32</a:t>
            </a:r>
            <a:r>
              <a:rPr lang="zh-CN" sz="1050">
                <a:solidFill>
                  <a:srgbClr val="000000"/>
                </a:solidFill>
                <a:latin typeface="Courier New"/>
                <a:ea typeface="Courier New"/>
                <a:cs typeface="Courier New"/>
                <a:sym typeface="Courier New"/>
              </a:rPr>
              <a:t>   = </a:t>
            </a:r>
            <a:r>
              <a:rPr lang="zh-CN" sz="1050">
                <a:solidFill>
                  <a:srgbClr val="09885A"/>
                </a:solidFill>
                <a:latin typeface="Courier New"/>
                <a:ea typeface="Courier New"/>
                <a:cs typeface="Courier New"/>
                <a:sym typeface="Courier New"/>
              </a:rPr>
              <a:t>0xf</a:t>
            </a:r>
            <a:endParaRPr sz="1050">
              <a:solidFill>
                <a:srgbClr val="09885A"/>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x2 </a:t>
            </a:r>
            <a:r>
              <a:rPr lang="zh-CN" sz="1050">
                <a:solidFill>
                  <a:srgbClr val="0000FF"/>
                </a:solidFill>
                <a:latin typeface="Courier New"/>
                <a:ea typeface="Courier New"/>
                <a:cs typeface="Courier New"/>
                <a:sym typeface="Courier New"/>
              </a:rPr>
              <a:t>float64</a:t>
            </a:r>
            <a:r>
              <a:rPr lang="zh-CN" sz="1050">
                <a:solidFill>
                  <a:srgbClr val="000000"/>
                </a:solidFill>
                <a:latin typeface="Courier New"/>
                <a:ea typeface="Courier New"/>
                <a:cs typeface="Courier New"/>
                <a:sym typeface="Courier New"/>
              </a:rPr>
              <a:t> = </a:t>
            </a:r>
            <a:r>
              <a:rPr lang="zh-CN" sz="1050">
                <a:solidFill>
                  <a:srgbClr val="09885A"/>
                </a:solidFill>
                <a:latin typeface="Courier New"/>
                <a:ea typeface="Courier New"/>
                <a:cs typeface="Courier New"/>
                <a:sym typeface="Courier New"/>
              </a:rPr>
              <a:t>1</a:t>
            </a:r>
            <a:endParaRPr sz="1050">
              <a:solidFill>
                <a:srgbClr val="09885A"/>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x3         = float64(</a:t>
            </a:r>
            <a:r>
              <a:rPr lang="zh-CN" sz="1050">
                <a:solidFill>
                  <a:srgbClr val="09885A"/>
                </a:solidFill>
                <a:latin typeface="Courier New"/>
                <a:ea typeface="Courier New"/>
                <a:cs typeface="Courier New"/>
                <a:sym typeface="Courier New"/>
              </a:rPr>
              <a:t>1</a:t>
            </a:r>
            <a:r>
              <a:rPr lang="zh-C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var</a:t>
            </a:r>
            <a:r>
              <a:rPr lang="zh-CN" sz="1050">
                <a:solidFill>
                  <a:srgbClr val="000000"/>
                </a:solidFill>
                <a:latin typeface="Courier New"/>
                <a:ea typeface="Courier New"/>
                <a:cs typeface="Courier New"/>
                <a:sym typeface="Courier New"/>
              </a:rPr>
              <a:t> y1, y2, y3 = </a:t>
            </a:r>
            <a:r>
              <a:rPr lang="zh-CN" sz="1050">
                <a:solidFill>
                  <a:srgbClr val="09885A"/>
                </a:solidFill>
                <a:latin typeface="Courier New"/>
                <a:ea typeface="Courier New"/>
                <a:cs typeface="Courier New"/>
                <a:sym typeface="Courier New"/>
              </a:rPr>
              <a:t>1</a:t>
            </a:r>
            <a:r>
              <a:rPr lang="zh-CN" sz="1050">
                <a:solidFill>
                  <a:srgbClr val="000000"/>
                </a:solidFill>
                <a:latin typeface="Courier New"/>
                <a:ea typeface="Courier New"/>
                <a:cs typeface="Courier New"/>
                <a:sym typeface="Courier New"/>
              </a:rPr>
              <a:t>, </a:t>
            </a:r>
            <a:r>
              <a:rPr lang="zh-CN" sz="1050">
                <a:solidFill>
                  <a:srgbClr val="09885A"/>
                </a:solidFill>
                <a:latin typeface="Courier New"/>
                <a:ea typeface="Courier New"/>
                <a:cs typeface="Courier New"/>
                <a:sym typeface="Courier New"/>
              </a:rPr>
              <a:t>2</a:t>
            </a:r>
            <a:r>
              <a:rPr lang="zh-CN" sz="1050">
                <a:solidFill>
                  <a:srgbClr val="000000"/>
                </a:solidFill>
                <a:latin typeface="Courier New"/>
                <a:ea typeface="Courier New"/>
                <a:cs typeface="Courier New"/>
                <a:sym typeface="Courier New"/>
              </a:rPr>
              <a:t>, </a:t>
            </a:r>
            <a:r>
              <a:rPr lang="zh-CN" sz="1050">
                <a:solidFill>
                  <a:srgbClr val="A31515"/>
                </a:solidFill>
                <a:latin typeface="Courier New"/>
                <a:ea typeface="Courier New"/>
                <a:cs typeface="Courier New"/>
                <a:sym typeface="Courier New"/>
              </a:rPr>
              <a:t>"3"</a:t>
            </a:r>
            <a:endParaRPr sz="1050">
              <a:solidFill>
                <a:srgbClr val="A31515"/>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var</a:t>
            </a:r>
            <a:r>
              <a:rPr lang="zh-CN" sz="1050">
                <a:solidFill>
                  <a:srgbClr val="000000"/>
                </a:solidFill>
                <a:latin typeface="Courier New"/>
                <a:ea typeface="Courier New"/>
                <a:cs typeface="Courier New"/>
                <a:sym typeface="Courier New"/>
              </a:rPr>
              <a:t> str </a:t>
            </a:r>
            <a:r>
              <a:rPr lang="zh-CN" sz="1050">
                <a:solidFill>
                  <a:srgbClr val="0000FF"/>
                </a:solidFill>
                <a:latin typeface="Courier New"/>
                <a:ea typeface="Courier New"/>
                <a:cs typeface="Courier New"/>
                <a:sym typeface="Courier New"/>
              </a:rPr>
              <a:t>string</a:t>
            </a:r>
            <a:endParaRPr sz="1050">
              <a:solidFill>
                <a:srgbClr val="0000FF"/>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var</a:t>
            </a:r>
            <a:r>
              <a:rPr lang="zh-CN" sz="1050">
                <a:solidFill>
                  <a:srgbClr val="000000"/>
                </a:solidFill>
                <a:latin typeface="Courier New"/>
                <a:ea typeface="Courier New"/>
                <a:cs typeface="Courier New"/>
                <a:sym typeface="Courier New"/>
              </a:rPr>
              <a:t> z1, z2, z3 </a:t>
            </a:r>
            <a:r>
              <a:rPr lang="zh-CN" sz="1050">
                <a:solidFill>
                  <a:srgbClr val="0000FF"/>
                </a:solidFill>
                <a:latin typeface="Courier New"/>
                <a:ea typeface="Courier New"/>
                <a:cs typeface="Courier New"/>
                <a:sym typeface="Courier New"/>
              </a:rPr>
              <a:t>string</a:t>
            </a:r>
            <a:endParaRPr sz="1050">
              <a:solidFill>
                <a:srgbClr val="0000FF"/>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0000FF"/>
              </a:solidFill>
              <a:latin typeface="Courier New"/>
              <a:ea typeface="Courier New"/>
              <a:cs typeface="Courier New"/>
              <a:sym typeface="Courier New"/>
            </a:endParaRPr>
          </a:p>
          <a:p>
            <a:pPr marL="0" lvl="0" indent="0" rtl="0">
              <a:lnSpc>
                <a:spcPct val="136000"/>
              </a:lnSpc>
              <a:spcBef>
                <a:spcPts val="0"/>
              </a:spcBef>
              <a:spcAft>
                <a:spcPts val="0"/>
              </a:spcAft>
              <a:buNone/>
            </a:pPr>
            <a:r>
              <a:rPr lang="zh-CN" sz="1050" u="sng">
                <a:solidFill>
                  <a:srgbClr val="FF0000"/>
                </a:solidFill>
                <a:latin typeface="Courier New"/>
                <a:ea typeface="Courier New"/>
                <a:cs typeface="Courier New"/>
                <a:sym typeface="Courier New"/>
              </a:rPr>
              <a:t>var m1, m2 string , m3 int //错误格式</a:t>
            </a:r>
            <a:endParaRPr sz="1800" u="sng">
              <a:solidFill>
                <a:srgbClr val="0000FF"/>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0000FF"/>
              </a:solidFill>
              <a:latin typeface="Courier New"/>
              <a:ea typeface="Courier New"/>
              <a:cs typeface="Courier New"/>
              <a:sym typeface="Courier New"/>
            </a:endParaRPr>
          </a:p>
          <a:p>
            <a:pPr marL="0" lvl="0" indent="0">
              <a:lnSpc>
                <a:spcPct val="100000"/>
              </a:lnSpc>
              <a:spcBef>
                <a:spcPts val="0"/>
              </a:spcBef>
              <a:spcAft>
                <a:spcPts val="1600"/>
              </a:spcAft>
              <a:buNone/>
            </a:pPr>
          </a:p>
        </p:txBody>
      </p:sp>
      <p:sp>
        <p:nvSpPr>
          <p:cNvPr id="146" name="Shape 146"/>
          <p:cNvSpPr txBox="1"/>
          <p:nvPr>
            <p:ph type="body" idx="1"/>
          </p:nvPr>
        </p:nvSpPr>
        <p:spPr>
          <a:xfrm>
            <a:off x="4697150" y="2195650"/>
            <a:ext cx="3096900" cy="22458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x := </a:t>
            </a:r>
            <a:r>
              <a:rPr lang="zh-CN" sz="1050">
                <a:solidFill>
                  <a:srgbClr val="A31515"/>
                </a:solidFill>
                <a:latin typeface="Courier New"/>
                <a:ea typeface="Courier New"/>
                <a:cs typeface="Courier New"/>
                <a:sym typeface="Courier New"/>
              </a:rPr>
              <a:t>"a"</a:t>
            </a:r>
            <a:endParaRPr sz="1050">
              <a:solidFill>
                <a:srgbClr val="A31515"/>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y </a:t>
            </a:r>
            <a:r>
              <a:rPr lang="zh-CN" sz="1050">
                <a:solidFill>
                  <a:srgbClr val="0000FF"/>
                </a:solidFill>
                <a:latin typeface="Courier New"/>
                <a:ea typeface="Courier New"/>
                <a:cs typeface="Courier New"/>
                <a:sym typeface="Courier New"/>
              </a:rPr>
              <a:t>int64</a:t>
            </a:r>
            <a:r>
              <a:rPr lang="zh-CN" sz="1050">
                <a:solidFill>
                  <a:srgbClr val="000000"/>
                </a:solidFill>
                <a:latin typeface="Courier New"/>
                <a:ea typeface="Courier New"/>
                <a:cs typeface="Courier New"/>
                <a:sym typeface="Courier New"/>
              </a:rPr>
              <a:t> := </a:t>
            </a:r>
            <a:r>
              <a:rPr lang="zh-CN" sz="1050">
                <a:solidFill>
                  <a:srgbClr val="09885A"/>
                </a:solidFill>
                <a:latin typeface="Courier New"/>
                <a:ea typeface="Courier New"/>
                <a:cs typeface="Courier New"/>
                <a:sym typeface="Courier New"/>
              </a:rPr>
              <a:t>10</a:t>
            </a:r>
            <a:endParaRPr sz="1050">
              <a:solidFill>
                <a:srgbClr val="09885A"/>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y1, y2, y3 := </a:t>
            </a:r>
            <a:r>
              <a:rPr lang="zh-CN" sz="1050">
                <a:solidFill>
                  <a:srgbClr val="09885A"/>
                </a:solidFill>
                <a:latin typeface="Courier New"/>
                <a:ea typeface="Courier New"/>
                <a:cs typeface="Courier New"/>
                <a:sym typeface="Courier New"/>
              </a:rPr>
              <a:t>1</a:t>
            </a:r>
            <a:r>
              <a:rPr lang="zh-CN" sz="1050">
                <a:solidFill>
                  <a:srgbClr val="000000"/>
                </a:solidFill>
                <a:latin typeface="Courier New"/>
                <a:ea typeface="Courier New"/>
                <a:cs typeface="Courier New"/>
                <a:sym typeface="Courier New"/>
              </a:rPr>
              <a:t>, </a:t>
            </a:r>
            <a:r>
              <a:rPr lang="zh-CN" sz="1050">
                <a:solidFill>
                  <a:srgbClr val="09885A"/>
                </a:solidFill>
                <a:latin typeface="Courier New"/>
                <a:ea typeface="Courier New"/>
                <a:cs typeface="Courier New"/>
                <a:sym typeface="Courier New"/>
              </a:rPr>
              <a:t>2</a:t>
            </a:r>
            <a:r>
              <a:rPr lang="zh-CN" sz="1050">
                <a:solidFill>
                  <a:srgbClr val="000000"/>
                </a:solidFill>
                <a:latin typeface="Courier New"/>
                <a:ea typeface="Courier New"/>
                <a:cs typeface="Courier New"/>
                <a:sym typeface="Courier New"/>
              </a:rPr>
              <a:t>, </a:t>
            </a:r>
            <a:r>
              <a:rPr lang="zh-CN" sz="1050">
                <a:solidFill>
                  <a:srgbClr val="A31515"/>
                </a:solidFill>
                <a:latin typeface="Courier New"/>
                <a:ea typeface="Courier New"/>
                <a:cs typeface="Courier New"/>
                <a:sym typeface="Courier New"/>
              </a:rPr>
              <a:t>"3"</a:t>
            </a:r>
            <a:endParaRPr sz="1050">
              <a:solidFill>
                <a:srgbClr val="A31515"/>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y1 := new(T)</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a := make([]string,8)</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b := make(map[string]int)</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c := make(chan struct{})</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d := &amp;T{}</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f := T{}</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0000FF"/>
              </a:solidFill>
              <a:latin typeface="Courier New"/>
              <a:ea typeface="Courier New"/>
              <a:cs typeface="Courier New"/>
              <a:sym typeface="Courier New"/>
            </a:endParaRPr>
          </a:p>
          <a:p>
            <a:pPr marL="0" lvl="0" indent="0" rtl="0">
              <a:lnSpc>
                <a:spcPct val="100000"/>
              </a:lnSpc>
              <a:spcBef>
                <a:spcPts val="0"/>
              </a:spcBef>
              <a:spcAft>
                <a:spcPts val="1600"/>
              </a:spcAft>
              <a:buNone/>
            </a:pPr>
          </a:p>
        </p:txBody>
      </p:sp>
    </p:spTree>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Shape 151"/>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常量与变量－作用域</a:t>
            </a:r>
          </a:p>
        </p:txBody>
      </p:sp>
      <p:sp>
        <p:nvSpPr>
          <p:cNvPr id="152" name="Shape 152"/>
          <p:cNvSpPr txBox="1"/>
          <p:nvPr>
            <p:ph type="body" idx="1"/>
          </p:nvPr>
        </p:nvSpPr>
        <p:spPr>
          <a:xfrm>
            <a:off x="994125" y="2096650"/>
            <a:ext cx="6138300" cy="2536800"/>
          </a:xfrm>
          <a:prstGeom prst="rect">
            <a:avLst/>
          </a:prstGeom>
        </p:spPr>
        <p:txBody>
          <a:bodyPr spcFirstLastPara="1" wrap="square" lIns="91425" tIns="91425" rIns="91425" bIns="91425" anchor="t" anchorCtr="0">
            <a:noAutofit/>
          </a:bodyPr>
          <a:lstStyle/>
          <a:p>
            <a:pPr marL="457200" lvl="0" indent="-295275" rtl="0">
              <a:lnSpc>
                <a:spcPct val="150000"/>
              </a:lnSpc>
              <a:spcBef>
                <a:spcPts val="0"/>
              </a:spcBef>
              <a:spcAft>
                <a:spcPts val="0"/>
              </a:spcAft>
              <a:buClr>
                <a:srgbClr val="000000"/>
              </a:buClr>
              <a:buSzPts val="1050"/>
              <a:buFont typeface="Arial" panose="02080604020202020204" charset="0"/>
              <a:buChar char="●"/>
            </a:pPr>
            <a:r>
              <a:rPr lang="zh-CN" sz="1050">
                <a:solidFill>
                  <a:srgbClr val="000000"/>
                </a:solidFill>
                <a:latin typeface="Arial" panose="02080604020202020204" charset="0"/>
                <a:ea typeface="Arial" panose="02080604020202020204" charset="0"/>
                <a:cs typeface="Arial" panose="02080604020202020204" charset="0"/>
                <a:sym typeface="Arial" panose="02080604020202020204" charset="0"/>
              </a:rPr>
              <a:t>const 只能包的全局声明</a:t>
            </a:r>
            <a:endParaRPr sz="10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457200" lvl="0" indent="-295275" rtl="0">
              <a:lnSpc>
                <a:spcPct val="150000"/>
              </a:lnSpc>
              <a:spcBef>
                <a:spcPts val="0"/>
              </a:spcBef>
              <a:spcAft>
                <a:spcPts val="0"/>
              </a:spcAft>
              <a:buClr>
                <a:srgbClr val="000000"/>
              </a:buClr>
              <a:buSzPts val="1050"/>
              <a:buFont typeface="Arial" panose="02080604020202020204" charset="0"/>
              <a:buChar char="●"/>
            </a:pPr>
            <a:r>
              <a:rPr lang="zh-CN" sz="1050">
                <a:solidFill>
                  <a:srgbClr val="000000"/>
                </a:solidFill>
                <a:latin typeface="Arial" panose="02080604020202020204" charset="0"/>
                <a:ea typeface="Arial" panose="02080604020202020204" charset="0"/>
                <a:cs typeface="Arial" panose="02080604020202020204" charset="0"/>
                <a:sym typeface="Arial" panose="02080604020202020204" charset="0"/>
              </a:rPr>
              <a:t>var 可以在包的全局声明也可以在函数或方法内声明</a:t>
            </a:r>
            <a:endParaRPr sz="10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457200" lvl="0" indent="-295275" rtl="0">
              <a:lnSpc>
                <a:spcPct val="150000"/>
              </a:lnSpc>
              <a:spcBef>
                <a:spcPts val="0"/>
              </a:spcBef>
              <a:spcAft>
                <a:spcPts val="0"/>
              </a:spcAft>
              <a:buClr>
                <a:srgbClr val="000000"/>
              </a:buClr>
              <a:buSzPts val="1050"/>
              <a:buFont typeface="Arial" panose="02080604020202020204" charset="0"/>
              <a:buChar char="●"/>
            </a:pPr>
            <a:r>
              <a:rPr lang="zh-CN" sz="1050">
                <a:solidFill>
                  <a:srgbClr val="000000"/>
                </a:solidFill>
                <a:latin typeface="Arial" panose="02080604020202020204" charset="0"/>
                <a:ea typeface="Arial" panose="02080604020202020204" charset="0"/>
                <a:cs typeface="Arial" panose="02080604020202020204" charset="0"/>
                <a:sym typeface="Arial" panose="02080604020202020204" charset="0"/>
              </a:rPr>
              <a:t>:= 短声明 ，自动推导类型声明只能在函数或方法内部</a:t>
            </a:r>
            <a:endParaRPr sz="10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457200" lvl="0" indent="-295275" rtl="0">
              <a:lnSpc>
                <a:spcPct val="150000"/>
              </a:lnSpc>
              <a:spcBef>
                <a:spcPts val="0"/>
              </a:spcBef>
              <a:spcAft>
                <a:spcPts val="0"/>
              </a:spcAft>
              <a:buClr>
                <a:srgbClr val="000000"/>
              </a:buClr>
              <a:buSzPts val="1050"/>
              <a:buFont typeface="Arial" panose="02080604020202020204" charset="0"/>
              <a:buChar char="●"/>
            </a:pPr>
            <a:r>
              <a:rPr lang="zh-CN" sz="1050">
                <a:solidFill>
                  <a:srgbClr val="000000"/>
                </a:solidFill>
                <a:latin typeface="Arial" panose="02080604020202020204" charset="0"/>
                <a:ea typeface="Arial" panose="02080604020202020204" charset="0"/>
                <a:cs typeface="Arial" panose="02080604020202020204" charset="0"/>
                <a:sym typeface="Arial" panose="02080604020202020204" charset="0"/>
              </a:rPr>
              <a:t>包内的全局声明可以在整个包内使用</a:t>
            </a:r>
            <a:endParaRPr sz="10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457200" lvl="0" indent="-295275" rtl="0">
              <a:lnSpc>
                <a:spcPct val="150000"/>
              </a:lnSpc>
              <a:spcBef>
                <a:spcPts val="0"/>
              </a:spcBef>
              <a:spcAft>
                <a:spcPts val="0"/>
              </a:spcAft>
              <a:buClr>
                <a:srgbClr val="000000"/>
              </a:buClr>
              <a:buSzPts val="1050"/>
              <a:buFont typeface="Arial" panose="02080604020202020204" charset="0"/>
              <a:buChar char="●"/>
            </a:pPr>
            <a:r>
              <a:rPr lang="zh-CN" sz="1050">
                <a:solidFill>
                  <a:srgbClr val="000000"/>
                </a:solidFill>
                <a:latin typeface="Arial" panose="02080604020202020204" charset="0"/>
                <a:ea typeface="Arial" panose="02080604020202020204" charset="0"/>
                <a:cs typeface="Arial" panose="02080604020202020204" charset="0"/>
                <a:sym typeface="Arial" panose="02080604020202020204" charset="0"/>
              </a:rPr>
              <a:t>参数声明可以作用在整个函数内部</a:t>
            </a:r>
            <a:endParaRPr sz="10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457200" lvl="0" indent="-295275" rtl="0">
              <a:lnSpc>
                <a:spcPct val="150000"/>
              </a:lnSpc>
              <a:spcBef>
                <a:spcPts val="0"/>
              </a:spcBef>
              <a:spcAft>
                <a:spcPts val="0"/>
              </a:spcAft>
              <a:buClr>
                <a:srgbClr val="000000"/>
              </a:buClr>
              <a:buSzPts val="1050"/>
              <a:buFont typeface="Arial" panose="02080604020202020204" charset="0"/>
              <a:buChar char="●"/>
            </a:pPr>
            <a:r>
              <a:rPr lang="zh-CN" sz="1050">
                <a:solidFill>
                  <a:srgbClr val="000000"/>
                </a:solidFill>
                <a:latin typeface="Arial" panose="02080604020202020204" charset="0"/>
                <a:ea typeface="Arial" panose="02080604020202020204" charset="0"/>
                <a:cs typeface="Arial" panose="02080604020202020204" charset="0"/>
                <a:sym typeface="Arial" panose="02080604020202020204" charset="0"/>
              </a:rPr>
              <a:t>函数返回值声明 可以作用在整个函数</a:t>
            </a:r>
            <a:endParaRPr sz="10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457200" lvl="0" indent="-295275" rtl="0">
              <a:lnSpc>
                <a:spcPct val="150000"/>
              </a:lnSpc>
              <a:spcBef>
                <a:spcPts val="0"/>
              </a:spcBef>
              <a:spcAft>
                <a:spcPts val="0"/>
              </a:spcAft>
              <a:buClr>
                <a:srgbClr val="000000"/>
              </a:buClr>
              <a:buSzPts val="1050"/>
              <a:buFont typeface="Arial" panose="02080604020202020204" charset="0"/>
              <a:buChar char="●"/>
            </a:pPr>
            <a:r>
              <a:rPr lang="zh-CN" sz="1050">
                <a:solidFill>
                  <a:srgbClr val="000000"/>
                </a:solidFill>
                <a:latin typeface="Arial" panose="02080604020202020204" charset="0"/>
                <a:ea typeface="Arial" panose="02080604020202020204" charset="0"/>
                <a:cs typeface="Arial" panose="02080604020202020204" charset="0"/>
                <a:sym typeface="Arial" panose="02080604020202020204" charset="0"/>
              </a:rPr>
              <a:t>在函数内部的 每一个{}都是一个独立的作用域</a:t>
            </a:r>
            <a:endParaRPr sz="10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457200" lvl="0" indent="-295275" rtl="0">
              <a:lnSpc>
                <a:spcPct val="150000"/>
              </a:lnSpc>
              <a:spcBef>
                <a:spcPts val="0"/>
              </a:spcBef>
              <a:spcAft>
                <a:spcPts val="0"/>
              </a:spcAft>
              <a:buClr>
                <a:srgbClr val="000000"/>
              </a:buClr>
              <a:buSzPts val="1050"/>
              <a:buFont typeface="Arial" panose="02080604020202020204" charset="0"/>
              <a:buChar char="●"/>
            </a:pPr>
            <a:r>
              <a:rPr lang="zh-CN" sz="1050">
                <a:solidFill>
                  <a:srgbClr val="000000"/>
                </a:solidFill>
                <a:latin typeface="Arial" panose="02080604020202020204" charset="0"/>
                <a:ea typeface="Arial" panose="02080604020202020204" charset="0"/>
                <a:cs typeface="Arial" panose="02080604020202020204" charset="0"/>
                <a:sym typeface="Arial" panose="02080604020202020204" charset="0"/>
              </a:rPr>
              <a:t>函数或方法内声明 作用在整个函数作用域中</a:t>
            </a:r>
            <a:endParaRPr sz="10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457200" lvl="0" indent="-295275" rtl="0">
              <a:lnSpc>
                <a:spcPct val="150000"/>
              </a:lnSpc>
              <a:spcBef>
                <a:spcPts val="0"/>
              </a:spcBef>
              <a:spcAft>
                <a:spcPts val="0"/>
              </a:spcAft>
              <a:buClr>
                <a:srgbClr val="000000"/>
              </a:buClr>
              <a:buSzPts val="1050"/>
              <a:buFont typeface="Arial" panose="02080604020202020204" charset="0"/>
              <a:buChar char="●"/>
            </a:pPr>
            <a:r>
              <a:rPr lang="zh-CN" sz="1050">
                <a:solidFill>
                  <a:srgbClr val="000000"/>
                </a:solidFill>
                <a:latin typeface="Arial" panose="02080604020202020204" charset="0"/>
                <a:ea typeface="Arial" panose="02080604020202020204" charset="0"/>
                <a:cs typeface="Arial" panose="02080604020202020204" charset="0"/>
                <a:sym typeface="Arial" panose="02080604020202020204" charset="0"/>
              </a:rPr>
              <a:t>下层作用域如果包含上层作用域同样名字的变量则上层作用域的变量被下层作用域的声明所取代</a:t>
            </a:r>
            <a:endParaRPr sz="10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457200" lvl="0" indent="-295275" rtl="0">
              <a:lnSpc>
                <a:spcPct val="150000"/>
              </a:lnSpc>
              <a:spcBef>
                <a:spcPts val="0"/>
              </a:spcBef>
              <a:spcAft>
                <a:spcPts val="0"/>
              </a:spcAft>
              <a:buClr>
                <a:srgbClr val="000000"/>
              </a:buClr>
              <a:buSzPts val="1050"/>
              <a:buFont typeface="Arial" panose="02080604020202020204" charset="0"/>
              <a:buChar char="●"/>
            </a:pPr>
            <a:r>
              <a:rPr lang="zh-CN" sz="1050">
                <a:solidFill>
                  <a:srgbClr val="000000"/>
                </a:solidFill>
                <a:latin typeface="Arial" panose="02080604020202020204" charset="0"/>
                <a:ea typeface="Arial" panose="02080604020202020204" charset="0"/>
                <a:cs typeface="Arial" panose="02080604020202020204" charset="0"/>
                <a:sym typeface="Arial" panose="02080604020202020204" charset="0"/>
              </a:rPr>
              <a:t>任意一个变量名在一个作用域内只能声明一次，不同作用域内的同名变量可以类型不一致</a:t>
            </a:r>
            <a:endParaRPr sz="1050">
              <a:solidFill>
                <a:srgbClr val="000000"/>
              </a:solidFill>
              <a:latin typeface="Arial" panose="02080604020202020204" charset="0"/>
              <a:ea typeface="Arial" panose="02080604020202020204" charset="0"/>
              <a:cs typeface="Arial" panose="02080604020202020204" charset="0"/>
              <a:sym typeface="Arial" panose="02080604020202020204" charset="0"/>
            </a:endParaRPr>
          </a:p>
        </p:txBody>
      </p:sp>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Shape 157"/>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运算符基本</a:t>
            </a:r>
          </a:p>
        </p:txBody>
      </p:sp>
      <p:sp>
        <p:nvSpPr>
          <p:cNvPr id="158" name="Shape 158"/>
          <p:cNvSpPr txBox="1"/>
          <p:nvPr>
            <p:ph type="body" idx="1"/>
          </p:nvPr>
        </p:nvSpPr>
        <p:spPr>
          <a:xfrm>
            <a:off x="729450" y="2078875"/>
            <a:ext cx="7688700" cy="2261100"/>
          </a:xfrm>
          <a:prstGeom prst="rect">
            <a:avLst/>
          </a:prstGeom>
        </p:spPr>
        <p:txBody>
          <a:bodyPr spcFirstLastPara="1" wrap="square" lIns="91425" tIns="91425" rIns="91425" bIns="91425" anchor="ctr" anchorCtr="0">
            <a:noAutofit/>
          </a:bodyPr>
          <a:lstStyle/>
          <a:p>
            <a:pPr marL="457200" lvl="0" indent="-304800" rtl="0">
              <a:lnSpc>
                <a:spcPct val="115000"/>
              </a:lnSpc>
              <a:spcBef>
                <a:spcPts val="0"/>
              </a:spcBef>
              <a:spcAft>
                <a:spcPts val="0"/>
              </a:spcAft>
              <a:buClr>
                <a:srgbClr val="2F2F2F"/>
              </a:buClr>
              <a:buSzPts val="1200"/>
              <a:buFont typeface="Arial" panose="02080604020202020204" charset="0"/>
              <a:buChar char="❏"/>
            </a:pPr>
            <a:r>
              <a:rPr lang="zh-CN" sz="1200">
                <a:solidFill>
                  <a:srgbClr val="2F2F2F"/>
                </a:solidFill>
                <a:latin typeface="Arial" panose="02080604020202020204" charset="0"/>
                <a:ea typeface="Arial" panose="02080604020202020204" charset="0"/>
                <a:cs typeface="Arial" panose="02080604020202020204" charset="0"/>
                <a:sym typeface="Arial" panose="02080604020202020204" charset="0"/>
              </a:rPr>
              <a:t>算术运算符</a:t>
            </a:r>
            <a:endParaRPr sz="1200">
              <a:solidFill>
                <a:srgbClr val="2F2F2F"/>
              </a:solidFill>
              <a:latin typeface="Arial" panose="02080604020202020204" charset="0"/>
              <a:ea typeface="Arial" panose="02080604020202020204" charset="0"/>
              <a:cs typeface="Arial" panose="02080604020202020204" charset="0"/>
              <a:sym typeface="Arial" panose="02080604020202020204" charset="0"/>
            </a:endParaRPr>
          </a:p>
          <a:p>
            <a:pPr marL="457200" lvl="0" indent="-304800" rtl="0">
              <a:lnSpc>
                <a:spcPct val="115000"/>
              </a:lnSpc>
              <a:spcBef>
                <a:spcPts val="0"/>
              </a:spcBef>
              <a:spcAft>
                <a:spcPts val="0"/>
              </a:spcAft>
              <a:buClr>
                <a:srgbClr val="2F2F2F"/>
              </a:buClr>
              <a:buSzPts val="1200"/>
              <a:buFont typeface="Arial" panose="02080604020202020204" charset="0"/>
              <a:buChar char="❏"/>
            </a:pPr>
            <a:r>
              <a:rPr lang="zh-CN" sz="1200">
                <a:solidFill>
                  <a:srgbClr val="2F2F2F"/>
                </a:solidFill>
                <a:latin typeface="Arial" panose="02080604020202020204" charset="0"/>
                <a:ea typeface="Arial" panose="02080604020202020204" charset="0"/>
                <a:cs typeface="Arial" panose="02080604020202020204" charset="0"/>
                <a:sym typeface="Arial" panose="02080604020202020204" charset="0"/>
              </a:rPr>
              <a:t>关系运算符</a:t>
            </a:r>
            <a:endParaRPr sz="1200">
              <a:solidFill>
                <a:srgbClr val="2F2F2F"/>
              </a:solidFill>
              <a:latin typeface="Arial" panose="02080604020202020204" charset="0"/>
              <a:ea typeface="Arial" panose="02080604020202020204" charset="0"/>
              <a:cs typeface="Arial" panose="02080604020202020204" charset="0"/>
              <a:sym typeface="Arial" panose="02080604020202020204" charset="0"/>
            </a:endParaRPr>
          </a:p>
          <a:p>
            <a:pPr marL="457200" lvl="0" indent="-304800" rtl="0">
              <a:lnSpc>
                <a:spcPct val="115000"/>
              </a:lnSpc>
              <a:spcBef>
                <a:spcPts val="0"/>
              </a:spcBef>
              <a:spcAft>
                <a:spcPts val="0"/>
              </a:spcAft>
              <a:buClr>
                <a:srgbClr val="2F2F2F"/>
              </a:buClr>
              <a:buSzPts val="1200"/>
              <a:buFont typeface="Arial" panose="02080604020202020204" charset="0"/>
              <a:buChar char="❏"/>
            </a:pPr>
            <a:r>
              <a:rPr lang="zh-CN" sz="1200">
                <a:solidFill>
                  <a:srgbClr val="2F2F2F"/>
                </a:solidFill>
                <a:latin typeface="Arial" panose="02080604020202020204" charset="0"/>
                <a:ea typeface="Arial" panose="02080604020202020204" charset="0"/>
                <a:cs typeface="Arial" panose="02080604020202020204" charset="0"/>
                <a:sym typeface="Arial" panose="02080604020202020204" charset="0"/>
              </a:rPr>
              <a:t>逻辑运算符</a:t>
            </a:r>
            <a:endParaRPr sz="1200">
              <a:solidFill>
                <a:srgbClr val="2F2F2F"/>
              </a:solidFill>
              <a:latin typeface="Arial" panose="02080604020202020204" charset="0"/>
              <a:ea typeface="Arial" panose="02080604020202020204" charset="0"/>
              <a:cs typeface="Arial" panose="02080604020202020204" charset="0"/>
              <a:sym typeface="Arial" panose="02080604020202020204" charset="0"/>
            </a:endParaRPr>
          </a:p>
          <a:p>
            <a:pPr marL="457200" lvl="0" indent="-304800" rtl="0">
              <a:lnSpc>
                <a:spcPct val="115000"/>
              </a:lnSpc>
              <a:spcBef>
                <a:spcPts val="0"/>
              </a:spcBef>
              <a:spcAft>
                <a:spcPts val="0"/>
              </a:spcAft>
              <a:buClr>
                <a:srgbClr val="2F2F2F"/>
              </a:buClr>
              <a:buSzPts val="1200"/>
              <a:buFont typeface="Arial" panose="02080604020202020204" charset="0"/>
              <a:buChar char="❏"/>
            </a:pPr>
            <a:r>
              <a:rPr lang="zh-CN" sz="1200">
                <a:solidFill>
                  <a:srgbClr val="2F2F2F"/>
                </a:solidFill>
                <a:latin typeface="Arial" panose="02080604020202020204" charset="0"/>
                <a:ea typeface="Arial" panose="02080604020202020204" charset="0"/>
                <a:cs typeface="Arial" panose="02080604020202020204" charset="0"/>
                <a:sym typeface="Arial" panose="02080604020202020204" charset="0"/>
              </a:rPr>
              <a:t>位运算符</a:t>
            </a:r>
            <a:endParaRPr sz="1200">
              <a:solidFill>
                <a:srgbClr val="2F2F2F"/>
              </a:solidFill>
              <a:latin typeface="Arial" panose="02080604020202020204" charset="0"/>
              <a:ea typeface="Arial" panose="02080604020202020204" charset="0"/>
              <a:cs typeface="Arial" panose="02080604020202020204" charset="0"/>
              <a:sym typeface="Arial" panose="02080604020202020204" charset="0"/>
            </a:endParaRPr>
          </a:p>
          <a:p>
            <a:pPr marL="457200" lvl="0" indent="-304800" rtl="0">
              <a:lnSpc>
                <a:spcPct val="115000"/>
              </a:lnSpc>
              <a:spcBef>
                <a:spcPts val="0"/>
              </a:spcBef>
              <a:spcAft>
                <a:spcPts val="0"/>
              </a:spcAft>
              <a:buClr>
                <a:srgbClr val="2F2F2F"/>
              </a:buClr>
              <a:buSzPts val="1200"/>
              <a:buFont typeface="Arial" panose="02080604020202020204" charset="0"/>
              <a:buChar char="❏"/>
            </a:pPr>
            <a:r>
              <a:rPr lang="zh-CN" sz="1200">
                <a:solidFill>
                  <a:srgbClr val="2F2F2F"/>
                </a:solidFill>
                <a:latin typeface="Arial" panose="02080604020202020204" charset="0"/>
                <a:ea typeface="Arial" panose="02080604020202020204" charset="0"/>
                <a:cs typeface="Arial" panose="02080604020202020204" charset="0"/>
                <a:sym typeface="Arial" panose="02080604020202020204" charset="0"/>
              </a:rPr>
              <a:t>分配运算符</a:t>
            </a:r>
            <a:endParaRPr sz="1200">
              <a:solidFill>
                <a:srgbClr val="2F2F2F"/>
              </a:solidFill>
              <a:latin typeface="Arial" panose="02080604020202020204" charset="0"/>
              <a:ea typeface="Arial" panose="02080604020202020204" charset="0"/>
              <a:cs typeface="Arial" panose="02080604020202020204" charset="0"/>
              <a:sym typeface="Arial" panose="02080604020202020204" charset="0"/>
            </a:endParaRPr>
          </a:p>
          <a:p>
            <a:pPr marL="457200" lvl="0" indent="-304800" rtl="0">
              <a:lnSpc>
                <a:spcPct val="115000"/>
              </a:lnSpc>
              <a:spcBef>
                <a:spcPts val="0"/>
              </a:spcBef>
              <a:spcAft>
                <a:spcPts val="0"/>
              </a:spcAft>
              <a:buClr>
                <a:srgbClr val="2F2F2F"/>
              </a:buClr>
              <a:buSzPts val="1200"/>
              <a:buFont typeface="Arial" panose="02080604020202020204" charset="0"/>
              <a:buChar char="❏"/>
            </a:pPr>
            <a:r>
              <a:rPr lang="zh-CN" sz="1200">
                <a:solidFill>
                  <a:srgbClr val="2F2F2F"/>
                </a:solidFill>
                <a:latin typeface="Arial" panose="02080604020202020204" charset="0"/>
                <a:ea typeface="Arial" panose="02080604020202020204" charset="0"/>
                <a:cs typeface="Arial" panose="02080604020202020204" charset="0"/>
                <a:sym typeface="Arial" panose="02080604020202020204" charset="0"/>
              </a:rPr>
              <a:t>杂项运算符</a:t>
            </a:r>
          </a:p>
        </p:txBody>
      </p:sp>
    </p:spTree>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Shape 163"/>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运算符基本-算术运算符</a:t>
            </a:r>
            <a:endParaRPr sz="1500">
              <a:solidFill>
                <a:srgbClr val="2F2F2F"/>
              </a:solidFill>
              <a:latin typeface="Arial" panose="02080604020202020204" charset="0"/>
              <a:ea typeface="Arial" panose="02080604020202020204" charset="0"/>
              <a:cs typeface="Arial" panose="02080604020202020204" charset="0"/>
              <a:sym typeface="Arial" panose="02080604020202020204" charset="0"/>
            </a:endParaRPr>
          </a:p>
          <a:p>
            <a:pPr marL="0" lvl="0" indent="0">
              <a:spcBef>
                <a:spcPts val="0"/>
              </a:spcBef>
              <a:spcAft>
                <a:spcPts val="0"/>
              </a:spcAft>
              <a:buNone/>
            </a:pPr>
          </a:p>
        </p:txBody>
      </p:sp>
      <p:graphicFrame>
        <p:nvGraphicFramePr>
          <p:cNvPr id="164" name="Shape 164"/>
          <p:cNvGraphicFramePr/>
          <p:nvPr/>
        </p:nvGraphicFramePr>
        <p:xfrm>
          <a:off x="1242850" y="2034950"/>
          <a:ext cx="3000000" cy="3000000"/>
        </p:xfrm>
        <a:graphic>
          <a:graphicData uri="http://schemas.openxmlformats.org/drawingml/2006/table">
            <a:tbl>
              <a:tblPr>
                <a:solidFill>
                  <a:srgbClr val="FFFFFF"/>
                </a:solidFill>
                <a:tableStyleId>{7B62CD4B-5653-4384-ACFA-F1AC4D824AB7}</a:tableStyleId>
              </a:tblPr>
              <a:tblGrid>
                <a:gridCol w="1350775"/>
                <a:gridCol w="3079725"/>
                <a:gridCol w="1963100"/>
              </a:tblGrid>
              <a:tr h="319000">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操作符</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操作描述</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实例</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6832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两数相加</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 B = 30</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75450">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两数相减</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 B = -10</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4702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两数相乘</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 B = 200</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0437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两数相除</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B / A = 2</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7542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取模运算，得出余数</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B % A = 0</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74650">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自增加一</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 11</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6702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自减减一</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 9</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Shape 169"/>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运算符基本-位运算符</a:t>
            </a:r>
            <a:endParaRPr lang="zh-CN"/>
          </a:p>
          <a:p>
            <a:pPr marL="139700" marR="139700" lvl="0" indent="0" rtl="0">
              <a:lnSpc>
                <a:spcPct val="143000"/>
              </a:lnSpc>
              <a:spcBef>
                <a:spcPts val="0"/>
              </a:spcBef>
              <a:spcAft>
                <a:spcPts val="1500"/>
              </a:spcAft>
              <a:buNone/>
            </a:pPr>
            <a:br>
              <a:rPr lang="zh-CN" sz="900" b="0">
                <a:solidFill>
                  <a:srgbClr val="657B83"/>
                </a:solidFill>
                <a:highlight>
                  <a:srgbClr val="F6F6F6"/>
                </a:highlight>
                <a:latin typeface="Courier New"/>
                <a:ea typeface="Courier New"/>
                <a:cs typeface="Courier New"/>
                <a:sym typeface="Courier New"/>
              </a:rPr>
            </a:br>
          </a:p>
        </p:txBody>
      </p:sp>
      <p:graphicFrame>
        <p:nvGraphicFramePr>
          <p:cNvPr id="170" name="Shape 170"/>
          <p:cNvGraphicFramePr/>
          <p:nvPr/>
        </p:nvGraphicFramePr>
        <p:xfrm>
          <a:off x="658450" y="2692275"/>
          <a:ext cx="3000000" cy="3000000"/>
        </p:xfrm>
        <a:graphic>
          <a:graphicData uri="http://schemas.openxmlformats.org/drawingml/2006/table">
            <a:tbl>
              <a:tblPr>
                <a:solidFill>
                  <a:srgbClr val="FFFFFF"/>
                </a:solidFill>
                <a:tableStyleId>{7B62CD4B-5653-4384-ACFA-F1AC4D824AB7}</a:tableStyleId>
              </a:tblPr>
              <a:tblGrid>
                <a:gridCol w="1102625"/>
                <a:gridCol w="2294675"/>
                <a:gridCol w="3978425"/>
              </a:tblGrid>
              <a:tr h="251900">
                <a:tc>
                  <a:txBody>
                    <a:bodyPr>
                      <a:spAutoFit/>
                    </a:bodyPr>
                    <a:lstStyle/>
                    <a:p>
                      <a:pPr marL="0" lvl="0" indent="0" rtl="0">
                        <a:lnSpc>
                          <a:spcPct val="100000"/>
                        </a:lnSpc>
                        <a:spcBef>
                          <a:spcPts val="0"/>
                        </a:spcBef>
                        <a:spcAft>
                          <a:spcPts val="0"/>
                        </a:spcAft>
                        <a:buNone/>
                      </a:pPr>
                      <a:r>
                        <a:rPr lang="zh-CN" sz="1200" b="1">
                          <a:solidFill>
                            <a:srgbClr val="2F2F2F"/>
                          </a:solidFill>
                          <a:highlight>
                            <a:srgbClr val="FFFFFF"/>
                          </a:highlight>
                        </a:rPr>
                        <a:t>运算符</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b="1">
                          <a:solidFill>
                            <a:srgbClr val="2F2F2F"/>
                          </a:solidFill>
                          <a:highlight>
                            <a:srgbClr val="FFFFFF"/>
                          </a:highlight>
                        </a:rPr>
                        <a:t>描述</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b="1">
                          <a:solidFill>
                            <a:srgbClr val="2F2F2F"/>
                          </a:solidFill>
                          <a:highlight>
                            <a:srgbClr val="FFFFFF"/>
                          </a:highlight>
                        </a:rPr>
                        <a:t>实例</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51900">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&amp;</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按位进行与运算</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(A &amp; B) = 12,二进制是 0000 1100</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51900">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按位进行或运算</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(A | B) = 61, 二进制是 0011 1101</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51900">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按位进行异或运算</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(A ^ B) = 49, 二进制是 0011 0001</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51900">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&lt;&lt;</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按位进行左移操作</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A &lt;&lt; 2 = 240 二进制是 1111 0000</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51900">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&gt;&gt;</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按位进行右移操作</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1200">
                          <a:solidFill>
                            <a:srgbClr val="2F2F2F"/>
                          </a:solidFill>
                          <a:highlight>
                            <a:srgbClr val="FFFFFF"/>
                          </a:highlight>
                        </a:rPr>
                        <a:t>A &gt;&gt; 2 = 15 二进制是 0000 1111</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88350">
                <a:tc>
                  <a:txBody>
                    <a:bodyPr>
                      <a:spAutoFit/>
                    </a:bodyPr>
                    <a:lstStyle/>
                    <a:p>
                      <a:pPr marL="0" lvl="0" indent="0" rtl="0">
                        <a:spcBef>
                          <a:spcPts val="0"/>
                        </a:spcBef>
                        <a:spcAft>
                          <a:spcPts val="0"/>
                        </a:spcAft>
                        <a:buNone/>
                      </a:pPr>
                      <a:r>
                        <a:rPr lang="zh-CN" sz="1200">
                          <a:solidFill>
                            <a:srgbClr val="2F2F2F"/>
                          </a:solidFill>
                          <a:highlight>
                            <a:srgbClr val="FFFFFF"/>
                          </a:highlight>
                        </a:rPr>
                        <a:t>^</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spcBef>
                          <a:spcPts val="0"/>
                        </a:spcBef>
                        <a:spcAft>
                          <a:spcPts val="0"/>
                        </a:spcAft>
                        <a:buNone/>
                      </a:pPr>
                      <a:r>
                        <a:rPr lang="zh-CN" sz="1200">
                          <a:solidFill>
                            <a:srgbClr val="2F2F2F"/>
                          </a:solidFill>
                          <a:highlight>
                            <a:srgbClr val="FFFFFF"/>
                          </a:highlight>
                        </a:rPr>
                        <a:t>按位进行非运算</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spcBef>
                          <a:spcPts val="0"/>
                        </a:spcBef>
                        <a:spcAft>
                          <a:spcPts val="0"/>
                        </a:spcAft>
                        <a:buNone/>
                      </a:pPr>
                      <a:r>
                        <a:rPr lang="zh-CN" sz="1200">
                          <a:solidFill>
                            <a:srgbClr val="2F2F2F"/>
                          </a:solidFill>
                          <a:highlight>
                            <a:srgbClr val="FFFFFF"/>
                          </a:highlight>
                        </a:rPr>
                        <a:t>^A  = 1100 0011</a:t>
                      </a:r>
                      <a:endParaRPr sz="1200">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
        <p:nvSpPr>
          <p:cNvPr id="171" name="Shape 171"/>
          <p:cNvSpPr txBox="1"/>
          <p:nvPr/>
        </p:nvSpPr>
        <p:spPr>
          <a:xfrm>
            <a:off x="658450" y="2122925"/>
            <a:ext cx="3666600" cy="427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CN"/>
              <a:t>A := uint8(0xc3) // 0011 1100</a:t>
            </a:r>
            <a:br>
              <a:rPr lang="zh-CN"/>
            </a:br>
            <a:r>
              <a:rPr lang="zh-CN"/>
              <a:t>B := uint8(0xd) // 0000 1101</a:t>
            </a:r>
            <a:endParaRPr sz="900">
              <a:solidFill>
                <a:srgbClr val="657B83"/>
              </a:solidFill>
              <a:highlight>
                <a:srgbClr val="F6F6F6"/>
              </a:highlight>
              <a:latin typeface="Courier New"/>
              <a:ea typeface="Courier New"/>
              <a:cs typeface="Courier New"/>
              <a:sym typeface="Courier New"/>
            </a:endParaRPr>
          </a:p>
          <a:p>
            <a:pPr marL="0" lvl="0" indent="0">
              <a:spcBef>
                <a:spcPts val="0"/>
              </a:spcBef>
              <a:spcAft>
                <a:spcPts val="0"/>
              </a:spcAft>
              <a:buNone/>
            </a:pPr>
          </a:p>
        </p:txBody>
      </p:sp>
    </p:spTree>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Shape 176"/>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运算符基本-关系运算符</a:t>
            </a:r>
            <a:endParaRPr sz="1500">
              <a:solidFill>
                <a:srgbClr val="2F2F2F"/>
              </a:solidFill>
              <a:latin typeface="Arial" panose="02080604020202020204" charset="0"/>
              <a:ea typeface="Arial" panose="02080604020202020204" charset="0"/>
              <a:cs typeface="Arial" panose="02080604020202020204" charset="0"/>
              <a:sym typeface="Arial" panose="02080604020202020204" charset="0"/>
            </a:endParaRPr>
          </a:p>
          <a:p>
            <a:pPr marL="0" lvl="0" indent="0" rtl="0">
              <a:spcBef>
                <a:spcPts val="0"/>
              </a:spcBef>
              <a:spcAft>
                <a:spcPts val="0"/>
              </a:spcAft>
              <a:buNone/>
            </a:pPr>
          </a:p>
          <a:p>
            <a:pPr marL="0" lvl="0" indent="0" rtl="0">
              <a:spcBef>
                <a:spcPts val="0"/>
              </a:spcBef>
              <a:spcAft>
                <a:spcPts val="0"/>
              </a:spcAft>
              <a:buNone/>
            </a:pPr>
          </a:p>
        </p:txBody>
      </p:sp>
      <p:graphicFrame>
        <p:nvGraphicFramePr>
          <p:cNvPr id="177" name="Shape 177"/>
          <p:cNvGraphicFramePr/>
          <p:nvPr/>
        </p:nvGraphicFramePr>
        <p:xfrm>
          <a:off x="875138" y="2237500"/>
          <a:ext cx="3000000" cy="3000000"/>
        </p:xfrm>
        <a:graphic>
          <a:graphicData uri="http://schemas.openxmlformats.org/drawingml/2006/table">
            <a:tbl>
              <a:tblPr>
                <a:solidFill>
                  <a:srgbClr val="FFFFFF"/>
                </a:solidFill>
                <a:tableStyleId>{7B62CD4B-5653-4384-ACFA-F1AC4D824AB7}</a:tableStyleId>
              </a:tblPr>
              <a:tblGrid>
                <a:gridCol w="914950"/>
                <a:gridCol w="4757850"/>
                <a:gridCol w="1585950"/>
              </a:tblGrid>
              <a:tr h="35242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运算符</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描述</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实例</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1477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判断左右两边是否相等(同数据类型情况下)</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 B) false.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234700">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判断左右两边是否不相等(同数据类型情况下)</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 B) true.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242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&gt;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判断左边是否大于右边(同数据类型情况下)</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&gt; B) false.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0377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&lt;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判断左边是否小于右边(同数据类型情况下)</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&lt; B) true.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10877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&gt;=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判断左边是否大于或者等于右边(同数据类型情况下)</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&gt;= B) false.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352425">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&lt;=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判断左边是否小于或者等于右边(同数据类型情况下)</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115000"/>
                        </a:lnSpc>
                        <a:spcBef>
                          <a:spcPts val="0"/>
                        </a:spcBef>
                        <a:spcAft>
                          <a:spcPts val="0"/>
                        </a:spcAft>
                        <a:buNone/>
                      </a:pPr>
                      <a:r>
                        <a:rPr lang="zh-CN" sz="1200" b="1">
                          <a:solidFill>
                            <a:srgbClr val="2F2F2F"/>
                          </a:solidFill>
                          <a:highlight>
                            <a:srgbClr val="FFFFFF"/>
                          </a:highlight>
                        </a:rPr>
                        <a:t>(A &lt;= B) true.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transition spd="slow">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Shape 182"/>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运算符基本-逻辑运算符</a:t>
            </a:r>
            <a:endParaRPr sz="1500">
              <a:solidFill>
                <a:srgbClr val="2F2F2F"/>
              </a:solidFill>
              <a:latin typeface="Arial" panose="02080604020202020204" charset="0"/>
              <a:ea typeface="Arial" panose="02080604020202020204" charset="0"/>
              <a:cs typeface="Arial" panose="02080604020202020204" charset="0"/>
              <a:sym typeface="Arial" panose="02080604020202020204" charset="0"/>
            </a:endParaRPr>
          </a:p>
          <a:p>
            <a:pPr marL="0" lvl="0" indent="0" rtl="0">
              <a:spcBef>
                <a:spcPts val="0"/>
              </a:spcBef>
              <a:spcAft>
                <a:spcPts val="0"/>
              </a:spcAft>
              <a:buNone/>
            </a:pPr>
          </a:p>
          <a:p>
            <a:pPr marL="0" lvl="0" indent="0" rtl="0">
              <a:spcBef>
                <a:spcPts val="0"/>
              </a:spcBef>
              <a:spcAft>
                <a:spcPts val="0"/>
              </a:spcAft>
              <a:buNone/>
            </a:pPr>
          </a:p>
        </p:txBody>
      </p:sp>
      <p:graphicFrame>
        <p:nvGraphicFramePr>
          <p:cNvPr id="183" name="Shape 183"/>
          <p:cNvGraphicFramePr/>
          <p:nvPr/>
        </p:nvGraphicFramePr>
        <p:xfrm>
          <a:off x="1189625" y="2323175"/>
          <a:ext cx="3000000" cy="3000000"/>
        </p:xfrm>
        <a:graphic>
          <a:graphicData uri="http://schemas.openxmlformats.org/drawingml/2006/table">
            <a:tbl>
              <a:tblPr>
                <a:solidFill>
                  <a:srgbClr val="FFFFFF"/>
                </a:solidFill>
                <a:tableStyleId>{7B62CD4B-5653-4384-ACFA-F1AC4D824AB7}</a:tableStyleId>
              </a:tblPr>
              <a:tblGrid>
                <a:gridCol w="861150"/>
                <a:gridCol w="4271325"/>
                <a:gridCol w="1515625"/>
              </a:tblGrid>
              <a:tr h="428625">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运算符</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描述</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实例</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28625">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&amp;&amp;</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与。 两边都是ture，结果是ture。否则为false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(A &amp;&amp; B) false.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28625">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或。两边有一个ture，结果就是true。否则为false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(A || B) true.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r h="428625">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非。取反值。</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!(A &amp;&amp; B) true.</a:t>
                      </a:r>
                      <a:endParaRPr sz="1200" b="1">
                        <a:solidFill>
                          <a:srgbClr val="2F2F2F"/>
                        </a:solidFill>
                        <a:highlight>
                          <a:srgbClr val="FFFFFF"/>
                        </a:highlight>
                      </a:endParaRPr>
                    </a:p>
                  </a:txBody>
                  <a:tcPr marL="123825" marR="123825" marT="57150" marB="57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r>
            </a:tbl>
          </a:graphicData>
        </a:graphic>
      </p:graphicFrame>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Shape 188"/>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运算符基本-分配算符</a:t>
            </a:r>
            <a:endParaRPr lang="zh-CN"/>
          </a:p>
          <a:p>
            <a:pPr marL="139700" marR="139700" lvl="0" indent="0" rtl="0">
              <a:lnSpc>
                <a:spcPct val="143000"/>
              </a:lnSpc>
              <a:spcBef>
                <a:spcPts val="0"/>
              </a:spcBef>
              <a:spcAft>
                <a:spcPts val="1500"/>
              </a:spcAft>
              <a:buNone/>
            </a:pPr>
            <a:br>
              <a:rPr lang="zh-CN" sz="900" b="0">
                <a:solidFill>
                  <a:srgbClr val="657B83"/>
                </a:solidFill>
                <a:highlight>
                  <a:srgbClr val="F6F6F6"/>
                </a:highlight>
                <a:latin typeface="Courier New"/>
                <a:ea typeface="Courier New"/>
                <a:cs typeface="Courier New"/>
                <a:sym typeface="Courier New"/>
              </a:rPr>
            </a:br>
          </a:p>
        </p:txBody>
      </p:sp>
      <p:graphicFrame>
        <p:nvGraphicFramePr>
          <p:cNvPr id="189" name="Shape 189"/>
          <p:cNvGraphicFramePr/>
          <p:nvPr/>
        </p:nvGraphicFramePr>
        <p:xfrm>
          <a:off x="862175" y="1992175"/>
          <a:ext cx="3000000" cy="3000000"/>
        </p:xfrm>
        <a:graphic>
          <a:graphicData uri="http://schemas.openxmlformats.org/drawingml/2006/table">
            <a:tbl>
              <a:tblPr>
                <a:solidFill>
                  <a:srgbClr val="FFFFFF"/>
                </a:solidFill>
                <a:tableStyleId>{7B62CD4B-5653-4384-ACFA-F1AC4D824AB7}</a:tableStyleId>
              </a:tblPr>
              <a:tblGrid>
                <a:gridCol w="752550"/>
                <a:gridCol w="4005075"/>
                <a:gridCol w="2984675"/>
              </a:tblGrid>
              <a:tr h="229100">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运算符</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描述</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实例</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简单的赋值操作符，从右操作数赋值到左操作数</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 A + B 等同于 把A + B 的值赋给 C</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将右操作数加到左操作数，并将结果赋给左操作数</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 A 等同于 C = C + A</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从左操作数减去右操作数，并将结果赋给左操作数</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 A 等同于 C = C - A</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将右操作数乘以右操作数，并将结果赋给左操作数</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 A 等同于 C = C * A</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将左操作数和右操作数相除，并将结果赋给左操作数</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 A 等同于 C = C / A</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使用两个操作数来进行模运算，并将结果赋给左操作</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 A 等同于 C = C % A</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&lt;&lt;=</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左移位和赋值运算符</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&lt;&lt;= 2 等同于 C = C &lt;&lt; 2</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&gt;&gt;=</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右移位和赋值运算符</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&gt;&gt;= 2 等同于 C = C &gt;&gt; 2</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&amp;=</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位与赋值运算符</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&amp;= 2 等同于 C = C &amp; 2</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位非赋值运算符</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 2 等同于 C = C ^ 2</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206925">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位或赋值运算符</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100000"/>
                        </a:lnSpc>
                        <a:spcBef>
                          <a:spcPts val="0"/>
                        </a:spcBef>
                        <a:spcAft>
                          <a:spcPts val="0"/>
                        </a:spcAft>
                        <a:buNone/>
                      </a:pPr>
                      <a:r>
                        <a:rPr lang="zh-CN" sz="800" b="1">
                          <a:solidFill>
                            <a:srgbClr val="2F2F2F"/>
                          </a:solidFill>
                          <a:highlight>
                            <a:srgbClr val="FFFFFF"/>
                          </a:highlight>
                        </a:rPr>
                        <a:t>C |= 2 等同于 C = C | 2</a:t>
                      </a:r>
                      <a:endParaRPr sz="8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Shape 19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运算符基本-地址运算符</a:t>
            </a:r>
            <a:endParaRPr lang="zh-CN"/>
          </a:p>
          <a:p>
            <a:pPr marL="139700" marR="139700" lvl="0" indent="0" rtl="0">
              <a:lnSpc>
                <a:spcPct val="143000"/>
              </a:lnSpc>
              <a:spcBef>
                <a:spcPts val="0"/>
              </a:spcBef>
              <a:spcAft>
                <a:spcPts val="1500"/>
              </a:spcAft>
              <a:buNone/>
            </a:pPr>
            <a:br>
              <a:rPr lang="zh-CN" sz="900" b="0">
                <a:solidFill>
                  <a:srgbClr val="657B83"/>
                </a:solidFill>
                <a:highlight>
                  <a:srgbClr val="F6F6F6"/>
                </a:highlight>
                <a:latin typeface="Courier New"/>
                <a:ea typeface="Courier New"/>
                <a:cs typeface="Courier New"/>
                <a:sym typeface="Courier New"/>
              </a:rPr>
            </a:br>
          </a:p>
        </p:txBody>
      </p:sp>
      <p:graphicFrame>
        <p:nvGraphicFramePr>
          <p:cNvPr id="195" name="Shape 195"/>
          <p:cNvGraphicFramePr/>
          <p:nvPr/>
        </p:nvGraphicFramePr>
        <p:xfrm>
          <a:off x="916300" y="2329500"/>
          <a:ext cx="3000000" cy="3000000"/>
        </p:xfrm>
        <a:graphic>
          <a:graphicData uri="http://schemas.openxmlformats.org/drawingml/2006/table">
            <a:tbl>
              <a:tblPr>
                <a:solidFill>
                  <a:srgbClr val="FFFFFF"/>
                </a:solidFill>
                <a:tableStyleId>{7B62CD4B-5653-4384-ACFA-F1AC4D824AB7}</a:tableStyleId>
              </a:tblPr>
              <a:tblGrid>
                <a:gridCol w="1032475"/>
                <a:gridCol w="1311525"/>
                <a:gridCol w="2902075"/>
              </a:tblGrid>
              <a:tr h="409575">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运算符</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描述</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实例</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409575">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&amp;</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返回地址.</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&amp;a; 返回a内存实际位置.</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409575">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返回指针.</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*a; 指向a内存地址的指针.</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Shape 200"/>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运算符基本-接收运算符</a:t>
            </a:r>
            <a:endParaRPr lang="zh-CN"/>
          </a:p>
          <a:p>
            <a:pPr marL="139700" marR="139700" lvl="0" indent="0" rtl="0">
              <a:lnSpc>
                <a:spcPct val="143000"/>
              </a:lnSpc>
              <a:spcBef>
                <a:spcPts val="0"/>
              </a:spcBef>
              <a:spcAft>
                <a:spcPts val="1500"/>
              </a:spcAft>
              <a:buNone/>
            </a:pPr>
            <a:br>
              <a:rPr lang="zh-CN" sz="900" b="0">
                <a:solidFill>
                  <a:srgbClr val="657B83"/>
                </a:solidFill>
                <a:highlight>
                  <a:srgbClr val="F6F6F6"/>
                </a:highlight>
                <a:latin typeface="Courier New"/>
                <a:ea typeface="Courier New"/>
                <a:cs typeface="Courier New"/>
                <a:sym typeface="Courier New"/>
              </a:rPr>
            </a:br>
          </a:p>
        </p:txBody>
      </p:sp>
      <p:graphicFrame>
        <p:nvGraphicFramePr>
          <p:cNvPr id="201" name="Shape 201"/>
          <p:cNvGraphicFramePr/>
          <p:nvPr/>
        </p:nvGraphicFramePr>
        <p:xfrm>
          <a:off x="916300" y="2329500"/>
          <a:ext cx="3000000" cy="3000000"/>
        </p:xfrm>
        <a:graphic>
          <a:graphicData uri="http://schemas.openxmlformats.org/drawingml/2006/table">
            <a:tbl>
              <a:tblPr>
                <a:solidFill>
                  <a:srgbClr val="FFFFFF"/>
                </a:solidFill>
                <a:tableStyleId>{7B62CD4B-5653-4384-ACFA-F1AC4D824AB7}</a:tableStyleId>
              </a:tblPr>
              <a:tblGrid>
                <a:gridCol w="1032475"/>
                <a:gridCol w="1311525"/>
                <a:gridCol w="2902075"/>
              </a:tblGrid>
              <a:tr h="409575">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运算符</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描述</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实例</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r h="409575">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&lt;-</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lnSpc>
                          <a:spcPct val="200000"/>
                        </a:lnSpc>
                        <a:spcBef>
                          <a:spcPts val="0"/>
                        </a:spcBef>
                        <a:spcAft>
                          <a:spcPts val="0"/>
                        </a:spcAft>
                        <a:buNone/>
                      </a:pPr>
                      <a:r>
                        <a:rPr lang="zh-CN" sz="1200" b="1">
                          <a:solidFill>
                            <a:srgbClr val="2F2F2F"/>
                          </a:solidFill>
                          <a:highlight>
                            <a:srgbClr val="FFFFFF"/>
                          </a:highlight>
                        </a:rPr>
                        <a:t>通道接收操作</a:t>
                      </a: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c>
                  <a:txBody>
                    <a:bodyPr>
                      <a:spAutoFit/>
                    </a:bodyPr>
                    <a:lstStyle/>
                    <a:p>
                      <a:pPr marL="0" lvl="0" indent="0" rtl="0">
                        <a:spcBef>
                          <a:spcPts val="0"/>
                        </a:spcBef>
                        <a:spcAft>
                          <a:spcPts val="0"/>
                        </a:spcAft>
                        <a:buNone/>
                      </a:pPr>
                      <a:r>
                        <a:rPr lang="zh-CN"/>
                        <a:t>v1：= &lt;-ch</a:t>
                      </a:r>
                      <a:br>
                        <a:rPr lang="zh-CN"/>
                      </a:br>
                      <a:r>
                        <a:rPr lang="zh-CN"/>
                        <a:t>v2 = &lt;-ch</a:t>
                      </a:r>
                      <a:br>
                        <a:rPr lang="zh-CN"/>
                      </a:br>
                      <a:r>
                        <a:rPr lang="zh-CN"/>
                        <a:t>F（&lt; -  CH）</a:t>
                      </a:r>
                      <a:br>
                        <a:rPr lang="zh-CN"/>
                      </a:br>
                      <a:r>
                        <a:rPr lang="zh-CN"/>
                        <a:t>&lt;-trtrobe</a:t>
                      </a:r>
                      <a:endParaRPr lang="zh-CN"/>
                    </a:p>
                    <a:p>
                      <a:pPr marL="0" lvl="0" indent="0" rtl="0">
                        <a:spcBef>
                          <a:spcPts val="0"/>
                        </a:spcBef>
                        <a:spcAft>
                          <a:spcPts val="0"/>
                        </a:spcAft>
                        <a:buNone/>
                      </a:pPr>
                      <a:r>
                        <a:rPr lang="zh-CN"/>
                        <a:t>x，ok = &lt;-ch</a:t>
                      </a:r>
                      <a:br>
                        <a:rPr lang="zh-CN"/>
                      </a:br>
                      <a:r>
                        <a:rPr lang="zh-CN"/>
                        <a:t>x，ok：= &lt;-ch</a:t>
                      </a:r>
                      <a:br>
                        <a:rPr lang="zh-CN"/>
                      </a:br>
                      <a:r>
                        <a:rPr lang="zh-CN"/>
                        <a:t>var x，ok = &lt;-ch</a:t>
                      </a:r>
                      <a:br>
                        <a:rPr lang="zh-CN"/>
                      </a:br>
                      <a:r>
                        <a:rPr lang="zh-CN"/>
                        <a:t>var x，ok T = &lt;-ch</a:t>
                      </a:r>
                      <a:endParaRPr lang="zh-CN"/>
                    </a:p>
                    <a:p>
                      <a:pPr marL="0" lvl="0" indent="0" rtl="0">
                        <a:lnSpc>
                          <a:spcPct val="200000"/>
                        </a:lnSpc>
                        <a:spcBef>
                          <a:spcPts val="0"/>
                        </a:spcBef>
                        <a:spcAft>
                          <a:spcPts val="0"/>
                        </a:spcAft>
                        <a:buNone/>
                      </a:pPr>
                      <a:endParaRPr sz="1200" b="1">
                        <a:solidFill>
                          <a:srgbClr val="2F2F2F"/>
                        </a:solidFill>
                        <a:highlight>
                          <a:srgbClr val="FFFFFF"/>
                        </a:highlight>
                      </a:endParaRPr>
                    </a:p>
                  </a:txBody>
                  <a:tcPr marL="123825" marR="123825" marT="57150" marB="57150">
                    <a:lnL w="9425" cap="flat" cmpd="sng">
                      <a:solidFill>
                        <a:srgbClr val="DDDDDD"/>
                      </a:solidFill>
                      <a:prstDash val="solid"/>
                      <a:round/>
                      <a:headEnd type="none" w="sm" len="sm"/>
                      <a:tailEnd type="none" w="sm" len="sm"/>
                    </a:lnL>
                    <a:lnR w="9425" cap="flat" cmpd="sng">
                      <a:solidFill>
                        <a:srgbClr val="DDDDDD"/>
                      </a:solidFill>
                      <a:prstDash val="solid"/>
                      <a:round/>
                      <a:headEnd type="none" w="sm" len="sm"/>
                      <a:tailEnd type="none" w="sm" len="sm"/>
                    </a:lnR>
                    <a:lnT w="9425" cap="flat" cmpd="sng">
                      <a:solidFill>
                        <a:srgbClr val="DDDDDD"/>
                      </a:solidFill>
                      <a:prstDash val="solid"/>
                      <a:round/>
                      <a:headEnd type="none" w="sm" len="sm"/>
                      <a:tailEnd type="none" w="sm" len="sm"/>
                    </a:lnT>
                    <a:lnB w="9425" cap="flat" cmpd="sng">
                      <a:solidFill>
                        <a:srgbClr val="DDDDDD"/>
                      </a:solidFill>
                      <a:prstDash val="solid"/>
                      <a:round/>
                      <a:headEnd type="none" w="sm" len="sm"/>
                      <a:tailEnd type="none" w="sm" len="sm"/>
                    </a:lnB>
                  </a:tcPr>
                </a:tc>
              </a:tr>
            </a:tbl>
          </a:graphicData>
        </a:graphic>
      </p:graphicFrame>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从这里开始</a:t>
            </a:r>
          </a:p>
        </p:txBody>
      </p:sp>
      <p:sp>
        <p:nvSpPr>
          <p:cNvPr id="93" name="Shape 93"/>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package</a:t>
            </a:r>
            <a:r>
              <a:rPr lang="zh-CN" sz="1050">
                <a:solidFill>
                  <a:srgbClr val="000000"/>
                </a:solidFill>
                <a:latin typeface="Verdana"/>
                <a:ea typeface="Verdana"/>
                <a:cs typeface="Verdana"/>
                <a:sym typeface="Verdana"/>
              </a:rPr>
              <a:t> main</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import</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"fmt"</a:t>
            </a:r>
            <a:endParaRPr sz="1050">
              <a:solidFill>
                <a:srgbClr val="A31515"/>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main</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"Hello World"</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2755900" rtl="0">
              <a:lnSpc>
                <a:spcPct val="136000"/>
              </a:lnSpc>
              <a:spcBef>
                <a:spcPts val="0"/>
              </a:spcBef>
              <a:spcAft>
                <a:spcPts val="0"/>
              </a:spcAft>
              <a:buNone/>
            </a:pPr>
            <a:endParaRPr sz="1050">
              <a:solidFill>
                <a:srgbClr val="000000"/>
              </a:solidFill>
              <a:latin typeface="Verdana"/>
              <a:ea typeface="Verdana"/>
              <a:cs typeface="Verdana"/>
              <a:sym typeface="Verdana"/>
            </a:endParaRPr>
          </a:p>
          <a:p>
            <a:pPr marL="0" lvl="0" indent="0">
              <a:spcBef>
                <a:spcPts val="0"/>
              </a:spcBef>
              <a:spcAft>
                <a:spcPts val="1600"/>
              </a:spcAft>
              <a:buNone/>
            </a:pPr>
          </a:p>
        </p:txBody>
      </p:sp>
      <p:sp>
        <p:nvSpPr>
          <p:cNvPr id="94" name="Shape 94"/>
          <p:cNvSpPr txBox="1"/>
          <p:nvPr>
            <p:ph type="body" idx="2"/>
          </p:nvPr>
        </p:nvSpPr>
        <p:spPr>
          <a:xfrm>
            <a:off x="4123650" y="1318650"/>
            <a:ext cx="4294200" cy="3511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package</a:t>
            </a:r>
            <a:r>
              <a:rPr lang="zh-CN" sz="1050">
                <a:solidFill>
                  <a:srgbClr val="000000"/>
                </a:solidFill>
                <a:latin typeface="Verdana"/>
                <a:ea typeface="Verdana"/>
                <a:cs typeface="Verdana"/>
                <a:sym typeface="Verdana"/>
              </a:rPr>
              <a:t> main</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import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"fmt"</a:t>
            </a:r>
            <a:endParaRPr sz="1050">
              <a:solidFill>
                <a:srgbClr val="A31515"/>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"runtime"</a:t>
            </a:r>
            <a:endParaRPr sz="1050">
              <a:solidFill>
                <a:srgbClr val="A31515"/>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"time"</a:t>
            </a:r>
            <a:endParaRPr sz="1050">
              <a:solidFill>
                <a:srgbClr val="A31515"/>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main</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i &lt;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i++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go</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(i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j</a:t>
            </a:r>
            <a:r>
              <a:rPr lang="zh-CN" sz="1050">
                <a:solidFill>
                  <a:srgbClr val="000000"/>
                </a:solidFill>
                <a:latin typeface="Verdana"/>
                <a:ea typeface="Verdana"/>
                <a:cs typeface="Verdana"/>
                <a:sym typeface="Verdana"/>
              </a:rPr>
              <a:t> := i; i &lt; </a:t>
            </a:r>
            <a:r>
              <a:rPr lang="zh-CN" sz="1050">
                <a:solidFill>
                  <a:srgbClr val="09885A"/>
                </a:solidFill>
                <a:latin typeface="Verdana"/>
                <a:ea typeface="Verdana"/>
                <a:cs typeface="Verdana"/>
                <a:sym typeface="Verdana"/>
              </a:rPr>
              <a:t>4</a:t>
            </a:r>
            <a:r>
              <a:rPr lang="zh-CN" sz="1050">
                <a:solidFill>
                  <a:srgbClr val="000000"/>
                </a:solidFill>
                <a:latin typeface="Verdana"/>
                <a:ea typeface="Verdana"/>
                <a:cs typeface="Verdana"/>
                <a:sym typeface="Verdana"/>
              </a:rPr>
              <a:t>; i++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Printf</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"go%d 第%d次 Hello World\n"</a:t>
            </a:r>
            <a:r>
              <a:rPr lang="zh-CN" sz="1050">
                <a:solidFill>
                  <a:srgbClr val="000000"/>
                </a:solidFill>
                <a:latin typeface="Verdana"/>
                <a:ea typeface="Verdana"/>
                <a:cs typeface="Verdana"/>
                <a:sym typeface="Verdana"/>
              </a:rPr>
              <a:t>, j, i+</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660400" rtl="0">
              <a:lnSpc>
                <a:spcPct val="136000"/>
              </a:lnSpc>
              <a:spcBef>
                <a:spcPts val="0"/>
              </a:spcBef>
              <a:spcAft>
                <a:spcPts val="0"/>
              </a:spcAft>
              <a:buNone/>
            </a:pPr>
            <a:r>
              <a:rPr lang="zh-CN" sz="1050">
                <a:solidFill>
                  <a:srgbClr val="000000"/>
                </a:solidFill>
                <a:latin typeface="Verdana"/>
                <a:ea typeface="Verdana"/>
                <a:cs typeface="Verdana"/>
                <a:sym typeface="Verdana"/>
              </a:rPr>
              <a:t>  runtime.</a:t>
            </a:r>
            <a:r>
              <a:rPr lang="zh-CN" sz="1050">
                <a:solidFill>
                  <a:srgbClr val="795E26"/>
                </a:solidFill>
                <a:latin typeface="Verdana"/>
                <a:ea typeface="Verdana"/>
                <a:cs typeface="Verdana"/>
                <a:sym typeface="Verdana"/>
              </a:rPr>
              <a:t>Gosched</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}(i)</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time.</a:t>
            </a:r>
            <a:r>
              <a:rPr lang="zh-CN" sz="1050">
                <a:solidFill>
                  <a:srgbClr val="795E26"/>
                </a:solidFill>
                <a:latin typeface="Verdana"/>
                <a:ea typeface="Verdana"/>
                <a:cs typeface="Verdana"/>
                <a:sym typeface="Verdana"/>
              </a:rPr>
              <a:t>Sleep</a:t>
            </a:r>
            <a:r>
              <a:rPr lang="zh-CN" sz="1050">
                <a:solidFill>
                  <a:srgbClr val="000000"/>
                </a:solidFill>
                <a:latin typeface="Verdana"/>
                <a:ea typeface="Verdana"/>
                <a:cs typeface="Verdana"/>
                <a:sym typeface="Verdana"/>
              </a:rPr>
              <a:t>(time.Second)</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p>
        </p:txBody>
      </p:sp>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Shape 206"/>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其他类型-数组与切片</a:t>
            </a:r>
          </a:p>
        </p:txBody>
      </p:sp>
      <p:sp>
        <p:nvSpPr>
          <p:cNvPr id="207" name="Shape 207"/>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00000"/>
              </a:lnSpc>
              <a:spcBef>
                <a:spcPts val="1000"/>
              </a:spcBef>
              <a:spcAft>
                <a:spcPts val="0"/>
              </a:spcAft>
              <a:buNone/>
            </a:pPr>
            <a:r>
              <a:rPr lang="zh-CN" sz="900" b="1">
                <a:solidFill>
                  <a:srgbClr val="FF9900"/>
                </a:solidFill>
                <a:latin typeface="Raleway"/>
                <a:ea typeface="Raleway"/>
                <a:cs typeface="Raleway"/>
                <a:sym typeface="Raleway"/>
              </a:rPr>
              <a:t>[]int{1, 2, 3}</a:t>
            </a:r>
            <a:r>
              <a:rPr lang="zh-CN" sz="900" b="1">
                <a:solidFill>
                  <a:srgbClr val="1A1A1A"/>
                </a:solidFill>
                <a:latin typeface="Raleway"/>
                <a:ea typeface="Raleway"/>
                <a:cs typeface="Raleway"/>
                <a:sym typeface="Raleway"/>
              </a:rPr>
              <a:t>: type=&gt;[]int value=[1 2 3]</a:t>
            </a:r>
            <a:endParaRPr sz="9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r>
              <a:rPr lang="zh-CN" sz="900" b="1">
                <a:solidFill>
                  <a:srgbClr val="FF9900"/>
                </a:solidFill>
                <a:latin typeface="Raleway"/>
                <a:ea typeface="Raleway"/>
                <a:cs typeface="Raleway"/>
                <a:sym typeface="Raleway"/>
              </a:rPr>
              <a:t>[3]int{1, 2, 3}</a:t>
            </a:r>
            <a:r>
              <a:rPr lang="zh-CN" sz="900" b="1">
                <a:solidFill>
                  <a:srgbClr val="1A1A1A"/>
                </a:solidFill>
                <a:latin typeface="Raleway"/>
                <a:ea typeface="Raleway"/>
                <a:cs typeface="Raleway"/>
                <a:sym typeface="Raleway"/>
              </a:rPr>
              <a:t>: type=&gt;[3]int value=[1 2 3]</a:t>
            </a:r>
            <a:endParaRPr sz="9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r>
              <a:rPr lang="zh-CN" sz="900" b="1">
                <a:solidFill>
                  <a:srgbClr val="FF9900"/>
                </a:solidFill>
                <a:latin typeface="Raleway"/>
                <a:ea typeface="Raleway"/>
                <a:cs typeface="Raleway"/>
                <a:sym typeface="Raleway"/>
              </a:rPr>
              <a:t>make([]int, 3)</a:t>
            </a:r>
            <a:r>
              <a:rPr lang="zh-CN" sz="900" b="1">
                <a:solidFill>
                  <a:srgbClr val="1A1A1A"/>
                </a:solidFill>
                <a:latin typeface="Raleway"/>
                <a:ea typeface="Raleway"/>
                <a:cs typeface="Raleway"/>
                <a:sym typeface="Raleway"/>
              </a:rPr>
              <a:t>: type=&gt;[]int value=[0 0 0]</a:t>
            </a:r>
            <a:endParaRPr sz="9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r>
              <a:rPr lang="zh-CN" sz="900" b="1">
                <a:solidFill>
                  <a:srgbClr val="FF9900"/>
                </a:solidFill>
                <a:latin typeface="Raleway"/>
                <a:ea typeface="Raleway"/>
                <a:cs typeface="Raleway"/>
                <a:sym typeface="Raleway"/>
              </a:rPr>
              <a:t>make([]int, 0, 3)</a:t>
            </a:r>
            <a:r>
              <a:rPr lang="zh-CN" sz="900" b="1">
                <a:solidFill>
                  <a:srgbClr val="1A1A1A"/>
                </a:solidFill>
                <a:latin typeface="Raleway"/>
                <a:ea typeface="Raleway"/>
                <a:cs typeface="Raleway"/>
                <a:sym typeface="Raleway"/>
              </a:rPr>
              <a:t>: type=&gt;[]int value=[]</a:t>
            </a:r>
            <a:endParaRPr sz="9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r>
              <a:rPr lang="zh-CN" sz="900" b="1">
                <a:solidFill>
                  <a:srgbClr val="FF9900"/>
                </a:solidFill>
                <a:latin typeface="Raleway"/>
                <a:ea typeface="Raleway"/>
                <a:cs typeface="Raleway"/>
                <a:sym typeface="Raleway"/>
              </a:rPr>
              <a:t>make([]int, 2, 3)</a:t>
            </a:r>
            <a:r>
              <a:rPr lang="zh-CN" sz="900" b="1">
                <a:solidFill>
                  <a:srgbClr val="1A1A1A"/>
                </a:solidFill>
                <a:latin typeface="Raleway"/>
                <a:ea typeface="Raleway"/>
                <a:cs typeface="Raleway"/>
                <a:sym typeface="Raleway"/>
              </a:rPr>
              <a:t>: type=&gt;[]int value=[0 0]</a:t>
            </a:r>
            <a:endParaRPr sz="900" b="1">
              <a:solidFill>
                <a:srgbClr val="1A1A1A"/>
              </a:solidFill>
              <a:latin typeface="Raleway"/>
              <a:ea typeface="Raleway"/>
              <a:cs typeface="Raleway"/>
              <a:sym typeface="Raleway"/>
            </a:endParaRPr>
          </a:p>
          <a:p>
            <a:pPr marL="0" lvl="0" indent="2120900" rtl="0">
              <a:lnSpc>
                <a:spcPct val="100000"/>
              </a:lnSpc>
              <a:spcBef>
                <a:spcPts val="1000"/>
              </a:spcBef>
              <a:spcAft>
                <a:spcPts val="0"/>
              </a:spcAft>
              <a:buNone/>
            </a:pPr>
            <a:endParaRPr sz="9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endParaRPr sz="90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900">
              <a:solidFill>
                <a:srgbClr val="008000"/>
              </a:solidFill>
              <a:latin typeface="Verdana"/>
              <a:ea typeface="Verdana"/>
              <a:cs typeface="Verdana"/>
              <a:sym typeface="Verdana"/>
            </a:endParaRPr>
          </a:p>
          <a:p>
            <a:pPr marL="0" lvl="0" indent="0" rtl="0">
              <a:lnSpc>
                <a:spcPct val="100000"/>
              </a:lnSpc>
              <a:spcBef>
                <a:spcPts val="1000"/>
              </a:spcBef>
              <a:spcAft>
                <a:spcPts val="0"/>
              </a:spcAft>
              <a:buNone/>
            </a:pPr>
            <a:endParaRPr sz="900">
              <a:solidFill>
                <a:srgbClr val="001080"/>
              </a:solidFill>
              <a:latin typeface="Verdana"/>
              <a:ea typeface="Verdana"/>
              <a:cs typeface="Verdana"/>
              <a:sym typeface="Verdana"/>
            </a:endParaRPr>
          </a:p>
          <a:p>
            <a:pPr marL="0" lvl="0" indent="0">
              <a:lnSpc>
                <a:spcPct val="100000"/>
              </a:lnSpc>
              <a:spcBef>
                <a:spcPts val="1000"/>
              </a:spcBef>
              <a:spcAft>
                <a:spcPts val="0"/>
              </a:spcAft>
              <a:buNone/>
            </a:pPr>
            <a:endParaRPr sz="900"/>
          </a:p>
        </p:txBody>
      </p:sp>
    </p:spTree>
  </p:cSld>
  <p:clrMapOvr>
    <a:masterClrMapping/>
  </p:clrMapOvr>
  <p:transition spd="slow">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Shape 212"/>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其他类型-数组与切片</a:t>
            </a:r>
          </a:p>
        </p:txBody>
      </p:sp>
      <p:sp>
        <p:nvSpPr>
          <p:cNvPr id="213" name="Shape 213"/>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00000"/>
              </a:lnSpc>
              <a:spcBef>
                <a:spcPts val="1000"/>
              </a:spcBef>
              <a:spcAft>
                <a:spcPts val="0"/>
              </a:spcAft>
              <a:buNone/>
            </a:pPr>
            <a:r>
              <a:rPr lang="zh-CN" sz="1200" b="1">
                <a:solidFill>
                  <a:srgbClr val="1A1A1A"/>
                </a:solidFill>
                <a:latin typeface="Raleway"/>
                <a:ea typeface="Raleway"/>
                <a:cs typeface="Raleway"/>
                <a:sym typeface="Raleway"/>
              </a:rPr>
              <a:t>cap 容量 </a:t>
            </a:r>
            <a:endParaRPr sz="1200" b="1">
              <a:solidFill>
                <a:srgbClr val="1A1A1A"/>
              </a:solidFill>
              <a:latin typeface="Raleway"/>
              <a:ea typeface="Raleway"/>
              <a:cs typeface="Raleway"/>
              <a:sym typeface="Raleway"/>
            </a:endParaRPr>
          </a:p>
          <a:p>
            <a:pPr marL="0" lvl="0" indent="457200" rtl="0">
              <a:lnSpc>
                <a:spcPct val="100000"/>
              </a:lnSpc>
              <a:spcBef>
                <a:spcPts val="1000"/>
              </a:spcBef>
              <a:spcAft>
                <a:spcPts val="0"/>
              </a:spcAft>
              <a:buNone/>
            </a:pPr>
            <a:r>
              <a:rPr lang="zh-CN" sz="1050">
                <a:solidFill>
                  <a:srgbClr val="000000"/>
                </a:solidFill>
                <a:latin typeface="Verdana"/>
                <a:ea typeface="Verdana"/>
                <a:cs typeface="Verdana"/>
                <a:sym typeface="Verdana"/>
              </a:rPr>
              <a:t>fmt.</a:t>
            </a:r>
            <a:r>
              <a:rPr lang="zh-CN" sz="1050">
                <a:solidFill>
                  <a:srgbClr val="795E26"/>
                </a:solidFill>
                <a:latin typeface="Verdana"/>
                <a:ea typeface="Verdana"/>
                <a:cs typeface="Verdana"/>
                <a:sym typeface="Verdana"/>
              </a:rPr>
              <a:t>Printf</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"%d\n"</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cap</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3</a:t>
            </a:r>
            <a:endParaRPr sz="1050">
              <a:solidFill>
                <a:srgbClr val="008000"/>
              </a:solidFill>
              <a:latin typeface="Verdana"/>
              <a:ea typeface="Verdana"/>
              <a:cs typeface="Verdana"/>
              <a:sym typeface="Verdana"/>
            </a:endParaRPr>
          </a:p>
          <a:p>
            <a:pPr marL="0" lvl="0" indent="0" rtl="0">
              <a:lnSpc>
                <a:spcPct val="100000"/>
              </a:lnSpc>
              <a:spcBef>
                <a:spcPts val="1000"/>
              </a:spcBef>
              <a:spcAft>
                <a:spcPts val="0"/>
              </a:spcAft>
              <a:buNone/>
            </a:pPr>
            <a:r>
              <a:rPr lang="zh-CN" sz="1200" b="1">
                <a:solidFill>
                  <a:srgbClr val="1A1A1A"/>
                </a:solidFill>
                <a:latin typeface="Raleway"/>
                <a:ea typeface="Raleway"/>
                <a:cs typeface="Raleway"/>
                <a:sym typeface="Raleway"/>
              </a:rPr>
              <a:t>len 长度</a:t>
            </a:r>
            <a:endParaRPr sz="12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r>
              <a:rPr lang="zh-CN" sz="900" b="1">
                <a:solidFill>
                  <a:srgbClr val="1A1A1A"/>
                </a:solidFill>
                <a:latin typeface="Raleway"/>
                <a:ea typeface="Raleway"/>
                <a:cs typeface="Raleway"/>
                <a:sym typeface="Raleway"/>
              </a:rPr>
              <a:t>	</a:t>
            </a:r>
            <a:r>
              <a:rPr lang="zh-CN" sz="1050">
                <a:solidFill>
                  <a:srgbClr val="000000"/>
                </a:solidFill>
                <a:latin typeface="Verdana"/>
                <a:ea typeface="Verdana"/>
                <a:cs typeface="Verdana"/>
                <a:sym typeface="Verdana"/>
              </a:rPr>
              <a:t>fmt.</a:t>
            </a:r>
            <a:r>
              <a:rPr lang="zh-CN" sz="1050">
                <a:solidFill>
                  <a:srgbClr val="795E26"/>
                </a:solidFill>
                <a:latin typeface="Verdana"/>
                <a:ea typeface="Verdana"/>
                <a:cs typeface="Verdana"/>
                <a:sym typeface="Verdana"/>
              </a:rPr>
              <a:t>Printf</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"%d\n"</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len</a:t>
            </a: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10</a:t>
            </a:r>
            <a:endParaRPr sz="1050">
              <a:solidFill>
                <a:srgbClr val="008000"/>
              </a:solidFill>
              <a:latin typeface="Verdana"/>
              <a:ea typeface="Verdana"/>
              <a:cs typeface="Verdana"/>
              <a:sym typeface="Verdana"/>
            </a:endParaRPr>
          </a:p>
          <a:p>
            <a:pPr marL="0" lvl="0" indent="0" rtl="0">
              <a:lnSpc>
                <a:spcPct val="100000"/>
              </a:lnSpc>
              <a:spcBef>
                <a:spcPts val="1000"/>
              </a:spcBef>
              <a:spcAft>
                <a:spcPts val="0"/>
              </a:spcAft>
              <a:buNone/>
            </a:pPr>
            <a:endParaRPr sz="1050">
              <a:solidFill>
                <a:srgbClr val="000000"/>
              </a:solidFill>
              <a:latin typeface="Verdana"/>
              <a:ea typeface="Verdana"/>
              <a:cs typeface="Verdana"/>
              <a:sym typeface="Verdana"/>
            </a:endParaRPr>
          </a:p>
          <a:p>
            <a:pPr marL="0" lvl="0" indent="2120900" rtl="0">
              <a:lnSpc>
                <a:spcPct val="100000"/>
              </a:lnSpc>
              <a:spcBef>
                <a:spcPts val="1000"/>
              </a:spcBef>
              <a:spcAft>
                <a:spcPts val="0"/>
              </a:spcAft>
              <a:buNone/>
            </a:pPr>
            <a:endParaRPr sz="9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endParaRPr sz="90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900">
              <a:solidFill>
                <a:srgbClr val="008000"/>
              </a:solidFill>
              <a:latin typeface="Verdana"/>
              <a:ea typeface="Verdana"/>
              <a:cs typeface="Verdana"/>
              <a:sym typeface="Verdana"/>
            </a:endParaRPr>
          </a:p>
          <a:p>
            <a:pPr marL="0" lvl="0" indent="0" rtl="0">
              <a:lnSpc>
                <a:spcPct val="100000"/>
              </a:lnSpc>
              <a:spcBef>
                <a:spcPts val="1000"/>
              </a:spcBef>
              <a:spcAft>
                <a:spcPts val="0"/>
              </a:spcAft>
              <a:buNone/>
            </a:pPr>
            <a:endParaRPr sz="90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900"/>
          </a:p>
        </p:txBody>
      </p:sp>
    </p:spTree>
  </p:cSld>
  <p:clrMapOvr>
    <a:masterClrMapping/>
  </p:clrMapOvr>
  <p:transition spd="slow">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Shape 218"/>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其他类型-数组与切片-定义</a:t>
            </a:r>
          </a:p>
        </p:txBody>
      </p:sp>
      <p:sp>
        <p:nvSpPr>
          <p:cNvPr id="219" name="Shape 219"/>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array</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11</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4</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5</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6</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7</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8</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9</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    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a</a:t>
            </a:r>
            <a:r>
              <a:rPr lang="zh-CN" sz="1050">
                <a:solidFill>
                  <a:srgbClr val="000000"/>
                </a:solidFill>
                <a:latin typeface="Verdana"/>
                <a:ea typeface="Verdana"/>
                <a:cs typeface="Verdana"/>
                <a:sym typeface="Verdana"/>
              </a:rPr>
              <a:t> =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4</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5</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6</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7</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type [8]int len 8 cap 8</a:t>
            </a:r>
            <a:endParaRPr sz="1050">
              <a:solidFill>
                <a:srgbClr val="000000"/>
              </a:solidFill>
              <a:latin typeface="Verdana"/>
              <a:ea typeface="Verdana"/>
              <a:cs typeface="Verdana"/>
              <a:sym typeface="Verdana"/>
            </a:endParaRPr>
          </a:p>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out</a:t>
            </a:r>
            <a:r>
              <a:rPr lang="zh-CN" sz="1050">
                <a:solidFill>
                  <a:srgbClr val="000000"/>
                </a:solidFill>
                <a:latin typeface="Verdana"/>
                <a:ea typeface="Verdana"/>
                <a:cs typeface="Verdana"/>
                <a:sym typeface="Verdana"/>
              </a:rPr>
              <a:t> := array[</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[0,1]</a:t>
            </a:r>
            <a:endParaRPr sz="1050">
              <a:solidFill>
                <a:srgbClr val="008000"/>
              </a:solidFill>
              <a:latin typeface="Verdana"/>
              <a:ea typeface="Verdana"/>
              <a:cs typeface="Verdana"/>
              <a:sym typeface="Verdana"/>
            </a:endParaRPr>
          </a:p>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out</a:t>
            </a:r>
            <a:r>
              <a:rPr lang="zh-CN" sz="1050">
                <a:solidFill>
                  <a:srgbClr val="000000"/>
                </a:solidFill>
                <a:latin typeface="Verdana"/>
                <a:ea typeface="Verdana"/>
                <a:cs typeface="Verdana"/>
                <a:sym typeface="Verdana"/>
              </a:rPr>
              <a:t> = array[:</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[0,1]</a:t>
            </a:r>
            <a:endParaRPr sz="1050">
              <a:solidFill>
                <a:srgbClr val="008000"/>
              </a:solidFill>
              <a:latin typeface="Verdana"/>
              <a:ea typeface="Verdana"/>
              <a:cs typeface="Verdana"/>
              <a:sym typeface="Verdana"/>
            </a:endParaRPr>
          </a:p>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out</a:t>
            </a:r>
            <a:r>
              <a:rPr lang="zh-CN" sz="1050">
                <a:solidFill>
                  <a:srgbClr val="000000"/>
                </a:solidFill>
                <a:latin typeface="Verdana"/>
                <a:ea typeface="Verdana"/>
                <a:cs typeface="Verdana"/>
                <a:sym typeface="Verdana"/>
              </a:rPr>
              <a:t> = array[</a:t>
            </a:r>
            <a:r>
              <a:rPr lang="zh-CN" sz="1050">
                <a:solidFill>
                  <a:srgbClr val="09885A"/>
                </a:solidFill>
                <a:latin typeface="Verdana"/>
                <a:ea typeface="Verdana"/>
                <a:cs typeface="Verdana"/>
                <a:sym typeface="Verdana"/>
              </a:rPr>
              <a:t>8</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11</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[8,9,10]</a:t>
            </a:r>
            <a:endParaRPr sz="1050">
              <a:solidFill>
                <a:srgbClr val="008000"/>
              </a:solidFill>
              <a:latin typeface="Verdana"/>
              <a:ea typeface="Verdana"/>
              <a:cs typeface="Verdana"/>
              <a:sym typeface="Verdana"/>
            </a:endParaRPr>
          </a:p>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out</a:t>
            </a:r>
            <a:r>
              <a:rPr lang="zh-CN" sz="1050">
                <a:solidFill>
                  <a:srgbClr val="000000"/>
                </a:solidFill>
                <a:latin typeface="Verdana"/>
                <a:ea typeface="Verdana"/>
                <a:cs typeface="Verdana"/>
                <a:sym typeface="Verdana"/>
              </a:rPr>
              <a:t> = array[</a:t>
            </a:r>
            <a:r>
              <a:rPr lang="zh-CN" sz="1050">
                <a:solidFill>
                  <a:srgbClr val="09885A"/>
                </a:solidFill>
                <a:latin typeface="Verdana"/>
                <a:ea typeface="Verdana"/>
                <a:cs typeface="Verdana"/>
                <a:sym typeface="Verdana"/>
              </a:rPr>
              <a:t>8</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[8,9,10]</a:t>
            </a:r>
            <a:endParaRPr sz="1050">
              <a:solidFill>
                <a:srgbClr val="008000"/>
              </a:solidFill>
              <a:latin typeface="Verdana"/>
              <a:ea typeface="Verdana"/>
              <a:cs typeface="Verdana"/>
              <a:sym typeface="Verdana"/>
            </a:endParaRPr>
          </a:p>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out</a:t>
            </a:r>
            <a:r>
              <a:rPr lang="zh-CN" sz="1050">
                <a:solidFill>
                  <a:srgbClr val="000000"/>
                </a:solidFill>
                <a:latin typeface="Verdana"/>
                <a:ea typeface="Verdana"/>
                <a:cs typeface="Verdana"/>
                <a:sym typeface="Verdana"/>
              </a:rPr>
              <a:t> = array[</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8</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[2,3,4,5,6,7] cap 8</a:t>
            </a:r>
            <a:endParaRPr sz="1050">
              <a:solidFill>
                <a:srgbClr val="008000"/>
              </a:solidFill>
              <a:latin typeface="Verdana"/>
              <a:ea typeface="Verdana"/>
              <a:cs typeface="Verdana"/>
              <a:sym typeface="Verdana"/>
            </a:endParaRPr>
          </a:p>
          <a:p>
            <a:pPr marL="0" lvl="0" indent="0" rtl="0">
              <a:lnSpc>
                <a:spcPct val="100000"/>
              </a:lnSpc>
              <a:spcBef>
                <a:spcPts val="1000"/>
              </a:spcBef>
              <a:spcAft>
                <a:spcPts val="0"/>
              </a:spcAft>
              <a:buNone/>
            </a:pPr>
            <a:endParaRPr sz="12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endParaRPr sz="1050">
              <a:solidFill>
                <a:srgbClr val="000000"/>
              </a:solidFill>
              <a:latin typeface="Verdana"/>
              <a:ea typeface="Verdana"/>
              <a:cs typeface="Verdana"/>
              <a:sym typeface="Verdana"/>
            </a:endParaRPr>
          </a:p>
          <a:p>
            <a:pPr marL="0" lvl="0" indent="2120900" rtl="0">
              <a:lnSpc>
                <a:spcPct val="100000"/>
              </a:lnSpc>
              <a:spcBef>
                <a:spcPts val="1000"/>
              </a:spcBef>
              <a:spcAft>
                <a:spcPts val="0"/>
              </a:spcAft>
              <a:buNone/>
            </a:pPr>
            <a:endParaRPr sz="9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endParaRPr sz="90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900">
              <a:solidFill>
                <a:srgbClr val="008000"/>
              </a:solidFill>
              <a:latin typeface="Verdana"/>
              <a:ea typeface="Verdana"/>
              <a:cs typeface="Verdana"/>
              <a:sym typeface="Verdana"/>
            </a:endParaRPr>
          </a:p>
          <a:p>
            <a:pPr marL="0" lvl="0" indent="0" rtl="0">
              <a:lnSpc>
                <a:spcPct val="100000"/>
              </a:lnSpc>
              <a:spcBef>
                <a:spcPts val="1000"/>
              </a:spcBef>
              <a:spcAft>
                <a:spcPts val="0"/>
              </a:spcAft>
              <a:buNone/>
            </a:pPr>
            <a:endParaRPr sz="90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900"/>
          </a:p>
        </p:txBody>
      </p:sp>
    </p:spTree>
  </p:cSld>
  <p:clrMapOvr>
    <a:masterClrMapping/>
  </p:clrMapOvr>
  <p:transition spd="slow">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Shape 22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其他类型-数组与切片-append</a:t>
            </a:r>
          </a:p>
        </p:txBody>
      </p:sp>
      <p:sp>
        <p:nvSpPr>
          <p:cNvPr id="225" name="Shape 22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203200" rtl="0">
              <a:lnSpc>
                <a:spcPct val="136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out1</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out1</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append</a:t>
            </a:r>
            <a:r>
              <a:rPr lang="zh-CN" sz="1050">
                <a:solidFill>
                  <a:srgbClr val="000000"/>
                </a:solidFill>
                <a:latin typeface="Verdana"/>
                <a:ea typeface="Verdana"/>
                <a:cs typeface="Verdana"/>
                <a:sym typeface="Verdana"/>
              </a:rPr>
              <a:t>(out1,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[1] cap 1 len 1</a:t>
            </a:r>
            <a:endParaRPr sz="1050">
              <a:solidFill>
                <a:srgbClr val="008000"/>
              </a:solidFill>
              <a:latin typeface="Verdana"/>
              <a:ea typeface="Verdana"/>
              <a:cs typeface="Verdana"/>
              <a:sym typeface="Verdana"/>
            </a:endParaRPr>
          </a:p>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out1</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append</a:t>
            </a:r>
            <a:r>
              <a:rPr lang="zh-CN" sz="1050">
                <a:solidFill>
                  <a:srgbClr val="000000"/>
                </a:solidFill>
                <a:latin typeface="Verdana"/>
                <a:ea typeface="Verdana"/>
                <a:cs typeface="Verdana"/>
                <a:sym typeface="Verdana"/>
              </a:rPr>
              <a:t>(out1,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[1] cap 2 len 2</a:t>
            </a:r>
            <a:endParaRPr sz="1050">
              <a:solidFill>
                <a:srgbClr val="008000"/>
              </a:solidFill>
              <a:latin typeface="Verdana"/>
              <a:ea typeface="Verdana"/>
              <a:cs typeface="Verdana"/>
              <a:sym typeface="Verdana"/>
            </a:endParaRPr>
          </a:p>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out1</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append</a:t>
            </a:r>
            <a:r>
              <a:rPr lang="zh-CN" sz="1050">
                <a:solidFill>
                  <a:srgbClr val="000000"/>
                </a:solidFill>
                <a:latin typeface="Verdana"/>
                <a:ea typeface="Verdana"/>
                <a:cs typeface="Verdana"/>
                <a:sym typeface="Verdana"/>
              </a:rPr>
              <a:t>(out1,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4</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[1 2 3 4] cap 4 len 4</a:t>
            </a:r>
            <a:endParaRPr sz="1050">
              <a:solidFill>
                <a:srgbClr val="008000"/>
              </a:solidFill>
              <a:latin typeface="Verdana"/>
              <a:ea typeface="Verdana"/>
              <a:cs typeface="Verdana"/>
              <a:sym typeface="Verdana"/>
            </a:endParaRPr>
          </a:p>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arr</a:t>
            </a:r>
            <a:r>
              <a:rPr lang="zh-CN" sz="1050">
                <a:solidFill>
                  <a:srgbClr val="000000"/>
                </a:solidFill>
                <a:latin typeface="Verdana"/>
                <a:ea typeface="Verdana"/>
                <a:cs typeface="Verdana"/>
                <a:sym typeface="Verdana"/>
              </a:rPr>
              <a:t> :=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4</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5</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6</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7</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8</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9</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203200" rtl="0">
              <a:lnSpc>
                <a:spcPct val="136000"/>
              </a:lnSpc>
              <a:spcBef>
                <a:spcPts val="0"/>
              </a:spcBef>
              <a:spcAft>
                <a:spcPts val="0"/>
              </a:spcAft>
              <a:buNone/>
            </a:pPr>
            <a:r>
              <a:rPr lang="zh-CN" sz="1050">
                <a:solidFill>
                  <a:srgbClr val="001080"/>
                </a:solidFill>
                <a:latin typeface="Verdana"/>
                <a:ea typeface="Verdana"/>
                <a:cs typeface="Verdana"/>
                <a:sym typeface="Verdana"/>
              </a:rPr>
              <a:t>out1</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append</a:t>
            </a:r>
            <a:r>
              <a:rPr lang="zh-CN" sz="1050">
                <a:solidFill>
                  <a:srgbClr val="000000"/>
                </a:solidFill>
                <a:latin typeface="Verdana"/>
                <a:ea typeface="Verdana"/>
                <a:cs typeface="Verdana"/>
                <a:sym typeface="Verdana"/>
              </a:rPr>
              <a:t>(out1, arr...) </a:t>
            </a:r>
            <a:r>
              <a:rPr lang="zh-CN" sz="1050">
                <a:solidFill>
                  <a:srgbClr val="008000"/>
                </a:solidFill>
                <a:latin typeface="Verdana"/>
                <a:ea typeface="Verdana"/>
                <a:cs typeface="Verdana"/>
                <a:sym typeface="Verdana"/>
              </a:rPr>
              <a:t>// [1 2 3 4 0 1 2 3 4 5 6 7 8 9 10] cap 16 len 15</a:t>
            </a:r>
            <a:endParaRPr sz="1050">
              <a:solidFill>
                <a:srgbClr val="008000"/>
              </a:solidFill>
              <a:latin typeface="Verdana"/>
              <a:ea typeface="Verdana"/>
              <a:cs typeface="Verdana"/>
              <a:sym typeface="Verdana"/>
            </a:endParaRPr>
          </a:p>
          <a:p>
            <a:pPr marL="0" lvl="0" indent="20320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20320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12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endParaRPr sz="1050">
              <a:solidFill>
                <a:srgbClr val="000000"/>
              </a:solidFill>
              <a:latin typeface="Verdana"/>
              <a:ea typeface="Verdana"/>
              <a:cs typeface="Verdana"/>
              <a:sym typeface="Verdana"/>
            </a:endParaRPr>
          </a:p>
          <a:p>
            <a:pPr marL="0" lvl="0" indent="2120900" rtl="0">
              <a:lnSpc>
                <a:spcPct val="100000"/>
              </a:lnSpc>
              <a:spcBef>
                <a:spcPts val="1000"/>
              </a:spcBef>
              <a:spcAft>
                <a:spcPts val="0"/>
              </a:spcAft>
              <a:buNone/>
            </a:pPr>
            <a:endParaRPr sz="9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endParaRPr sz="90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900">
              <a:solidFill>
                <a:srgbClr val="008000"/>
              </a:solidFill>
              <a:latin typeface="Verdana"/>
              <a:ea typeface="Verdana"/>
              <a:cs typeface="Verdana"/>
              <a:sym typeface="Verdana"/>
            </a:endParaRPr>
          </a:p>
          <a:p>
            <a:pPr marL="0" lvl="0" indent="0" rtl="0">
              <a:lnSpc>
                <a:spcPct val="100000"/>
              </a:lnSpc>
              <a:spcBef>
                <a:spcPts val="1000"/>
              </a:spcBef>
              <a:spcAft>
                <a:spcPts val="0"/>
              </a:spcAft>
              <a:buNone/>
            </a:pPr>
            <a:endParaRPr sz="90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900"/>
          </a:p>
        </p:txBody>
      </p:sp>
    </p:spTree>
  </p:cSld>
  <p:clrMapOvr>
    <a:masterClrMapping/>
  </p:clrMapOvr>
  <p:transition spd="slow">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Shape 230"/>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其他类型-数组与切片-copy</a:t>
            </a:r>
          </a:p>
        </p:txBody>
      </p:sp>
      <p:sp>
        <p:nvSpPr>
          <p:cNvPr id="231" name="Shape 231"/>
          <p:cNvSpPr txBox="1"/>
          <p:nvPr>
            <p:ph type="body" idx="1"/>
          </p:nvPr>
        </p:nvSpPr>
        <p:spPr>
          <a:xfrm>
            <a:off x="729450" y="2078875"/>
            <a:ext cx="7688700" cy="24963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o1</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[0 0 0 0 0 0 0 0 0 0] cap 10 len 10</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o2</a:t>
            </a:r>
            <a:r>
              <a:rPr lang="zh-CN" sz="1050">
                <a:solidFill>
                  <a:srgbClr val="000000"/>
                </a:solidFill>
                <a:latin typeface="Verdana"/>
                <a:ea typeface="Verdana"/>
                <a:cs typeface="Verdana"/>
                <a:sym typeface="Verdana"/>
              </a:rPr>
              <a:t> =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4</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5</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6</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7</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8</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9</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[0 1 2 3 4 5 6 7 8 9] cap 10 len 10</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copy</a:t>
            </a:r>
            <a:r>
              <a:rPr lang="zh-CN" sz="1050">
                <a:solidFill>
                  <a:srgbClr val="000000"/>
                </a:solidFill>
                <a:latin typeface="Verdana"/>
                <a:ea typeface="Verdana"/>
                <a:cs typeface="Verdana"/>
                <a:sym typeface="Verdana"/>
              </a:rPr>
              <a:t>(o1, o2) </a:t>
            </a:r>
            <a:r>
              <a:rPr lang="zh-CN" sz="1050">
                <a:solidFill>
                  <a:srgbClr val="008000"/>
                </a:solidFill>
                <a:latin typeface="Verdana"/>
                <a:ea typeface="Verdana"/>
                <a:cs typeface="Verdana"/>
                <a:sym typeface="Verdana"/>
              </a:rPr>
              <a:t>// o1 [0 1 2 3 4 5 6 7 8 9] cap 10 len 10</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o1</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copy</a:t>
            </a:r>
            <a:r>
              <a:rPr lang="zh-CN" sz="1050">
                <a:solidFill>
                  <a:srgbClr val="000000"/>
                </a:solidFill>
                <a:latin typeface="Verdana"/>
                <a:ea typeface="Verdana"/>
                <a:cs typeface="Verdana"/>
                <a:sym typeface="Verdana"/>
              </a:rPr>
              <a:t>(o1[</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o2) </a:t>
            </a:r>
            <a:r>
              <a:rPr lang="zh-CN" sz="1050">
                <a:solidFill>
                  <a:srgbClr val="008000"/>
                </a:solidFill>
                <a:latin typeface="Verdana"/>
                <a:ea typeface="Verdana"/>
                <a:cs typeface="Verdana"/>
                <a:sym typeface="Verdana"/>
              </a:rPr>
              <a:t>// o1 [0 0 0 1 2 3 4 5 6 7] cap 10 len 10</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o1</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copy</a:t>
            </a:r>
            <a:r>
              <a:rPr lang="zh-CN" sz="1050">
                <a:solidFill>
                  <a:srgbClr val="000000"/>
                </a:solidFill>
                <a:latin typeface="Verdana"/>
                <a:ea typeface="Verdana"/>
                <a:cs typeface="Verdana"/>
                <a:sym typeface="Verdana"/>
              </a:rPr>
              <a:t>(o1[:</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o2) </a:t>
            </a:r>
            <a:r>
              <a:rPr lang="zh-CN" sz="1050">
                <a:solidFill>
                  <a:srgbClr val="008000"/>
                </a:solidFill>
                <a:latin typeface="Verdana"/>
                <a:ea typeface="Verdana"/>
                <a:cs typeface="Verdana"/>
                <a:sym typeface="Verdana"/>
              </a:rPr>
              <a:t>// o1 [0 1 0 0 0 0 0 0 0 0] cap 10 len 10</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o1</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copy</a:t>
            </a:r>
            <a:r>
              <a:rPr lang="zh-CN" sz="1050">
                <a:solidFill>
                  <a:srgbClr val="000000"/>
                </a:solidFill>
                <a:latin typeface="Verdana"/>
                <a:ea typeface="Verdana"/>
                <a:cs typeface="Verdana"/>
                <a:sym typeface="Verdana"/>
              </a:rPr>
              <a:t>(o1, o2[</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o1 [2 3 4 5 6 7 8 9 0 0] cap 10 len 10</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o1</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copy</a:t>
            </a:r>
            <a:r>
              <a:rPr lang="zh-CN" sz="1050">
                <a:solidFill>
                  <a:srgbClr val="000000"/>
                </a:solidFill>
                <a:latin typeface="Verdana"/>
                <a:ea typeface="Verdana"/>
                <a:cs typeface="Verdana"/>
                <a:sym typeface="Verdana"/>
              </a:rPr>
              <a:t>(o1, o2[:</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o1 [0 1 0 0 0 0 0 0 0 0] cap 10 len 10</a:t>
            </a:r>
            <a:endParaRPr sz="1050">
              <a:solidFill>
                <a:srgbClr val="008000"/>
              </a:solidFill>
              <a:latin typeface="Verdana"/>
              <a:ea typeface="Verdana"/>
              <a:cs typeface="Verdana"/>
              <a:sym typeface="Verdana"/>
            </a:endParaRPr>
          </a:p>
          <a:p>
            <a:pPr marL="0" lvl="0" indent="20320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20320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20320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12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endParaRPr sz="1050">
              <a:solidFill>
                <a:srgbClr val="000000"/>
              </a:solidFill>
              <a:latin typeface="Verdana"/>
              <a:ea typeface="Verdana"/>
              <a:cs typeface="Verdana"/>
              <a:sym typeface="Verdana"/>
            </a:endParaRPr>
          </a:p>
          <a:p>
            <a:pPr marL="0" lvl="0" indent="2120900" rtl="0">
              <a:lnSpc>
                <a:spcPct val="100000"/>
              </a:lnSpc>
              <a:spcBef>
                <a:spcPts val="1000"/>
              </a:spcBef>
              <a:spcAft>
                <a:spcPts val="0"/>
              </a:spcAft>
              <a:buNone/>
            </a:pPr>
            <a:endParaRPr sz="900" b="1">
              <a:solidFill>
                <a:srgbClr val="1A1A1A"/>
              </a:solidFill>
              <a:latin typeface="Raleway"/>
              <a:ea typeface="Raleway"/>
              <a:cs typeface="Raleway"/>
              <a:sym typeface="Raleway"/>
            </a:endParaRPr>
          </a:p>
          <a:p>
            <a:pPr marL="0" lvl="0" indent="0" rtl="0">
              <a:lnSpc>
                <a:spcPct val="100000"/>
              </a:lnSpc>
              <a:spcBef>
                <a:spcPts val="1000"/>
              </a:spcBef>
              <a:spcAft>
                <a:spcPts val="0"/>
              </a:spcAft>
              <a:buNone/>
            </a:pPr>
            <a:endParaRPr sz="90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900">
              <a:solidFill>
                <a:srgbClr val="008000"/>
              </a:solidFill>
              <a:latin typeface="Verdana"/>
              <a:ea typeface="Verdana"/>
              <a:cs typeface="Verdana"/>
              <a:sym typeface="Verdana"/>
            </a:endParaRPr>
          </a:p>
          <a:p>
            <a:pPr marL="0" lvl="0" indent="0" rtl="0">
              <a:lnSpc>
                <a:spcPct val="100000"/>
              </a:lnSpc>
              <a:spcBef>
                <a:spcPts val="1000"/>
              </a:spcBef>
              <a:spcAft>
                <a:spcPts val="0"/>
              </a:spcAft>
              <a:buNone/>
            </a:pPr>
            <a:endParaRPr sz="900">
              <a:solidFill>
                <a:srgbClr val="001080"/>
              </a:solidFill>
              <a:latin typeface="Verdana"/>
              <a:ea typeface="Verdana"/>
              <a:cs typeface="Verdana"/>
              <a:sym typeface="Verdana"/>
            </a:endParaRPr>
          </a:p>
          <a:p>
            <a:pPr marL="0" lvl="0" indent="0" rtl="0">
              <a:lnSpc>
                <a:spcPct val="100000"/>
              </a:lnSpc>
              <a:spcBef>
                <a:spcPts val="1000"/>
              </a:spcBef>
              <a:spcAft>
                <a:spcPts val="0"/>
              </a:spcAft>
              <a:buNone/>
            </a:pPr>
            <a:endParaRPr sz="900"/>
          </a:p>
        </p:txBody>
      </p:sp>
    </p:spTree>
  </p:cSld>
  <p:clrMapOvr>
    <a:masterClrMapping/>
  </p:clrMapOvr>
  <p:transition spd="slow">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Shape 236"/>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其他类型-字典(map)</a:t>
            </a:r>
          </a:p>
        </p:txBody>
      </p:sp>
      <p:sp>
        <p:nvSpPr>
          <p:cNvPr id="237" name="Shape 237"/>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m1</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map</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m2</a:t>
            </a: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map</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m3</a:t>
            </a: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map</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m4</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map</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interface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interface</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"a"</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"a"</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"3"</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Shape 242"/>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其他类型-字典(map)</a:t>
            </a:r>
          </a:p>
        </p:txBody>
      </p:sp>
      <p:sp>
        <p:nvSpPr>
          <p:cNvPr id="243" name="Shape 243"/>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m1</a:t>
            </a: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map</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m1[</a:t>
            </a:r>
            <a:r>
              <a:rPr lang="zh-CN" sz="1050">
                <a:solidFill>
                  <a:srgbClr val="A31515"/>
                </a:solidFill>
                <a:latin typeface="Verdana"/>
                <a:ea typeface="Verdana"/>
                <a:cs typeface="Verdana"/>
                <a:sym typeface="Verdana"/>
              </a:rPr>
              <a:t>"a"</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endParaRPr sz="1050">
              <a:solidFill>
                <a:srgbClr val="09885A"/>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m1[</a:t>
            </a:r>
            <a:r>
              <a:rPr lang="zh-CN" sz="1050">
                <a:solidFill>
                  <a:srgbClr val="A31515"/>
                </a:solidFill>
                <a:latin typeface="Verdana"/>
                <a:ea typeface="Verdana"/>
                <a:cs typeface="Verdana"/>
                <a:sym typeface="Verdana"/>
              </a:rPr>
              <a:t>"b"</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2</a:t>
            </a:r>
            <a:endParaRPr sz="1050">
              <a:solidFill>
                <a:srgbClr val="09885A"/>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m1[</a:t>
            </a:r>
            <a:r>
              <a:rPr lang="zh-CN" sz="1050">
                <a:solidFill>
                  <a:srgbClr val="A31515"/>
                </a:solidFill>
                <a:latin typeface="Verdana"/>
                <a:ea typeface="Verdana"/>
                <a:cs typeface="Verdana"/>
                <a:sym typeface="Verdana"/>
              </a:rPr>
              <a:t>"c"</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3</a:t>
            </a:r>
            <a:endParaRPr sz="1050">
              <a:solidFill>
                <a:srgbClr val="09885A"/>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r</a:t>
            </a:r>
            <a:r>
              <a:rPr lang="zh-CN" sz="1050">
                <a:solidFill>
                  <a:srgbClr val="000000"/>
                </a:solidFill>
                <a:latin typeface="Verdana"/>
                <a:ea typeface="Verdana"/>
                <a:cs typeface="Verdana"/>
                <a:sym typeface="Verdana"/>
              </a:rPr>
              <a:t>:= m1[</a:t>
            </a:r>
            <a:r>
              <a:rPr lang="zh-CN" sz="1050">
                <a:solidFill>
                  <a:srgbClr val="A31515"/>
                </a:solidFill>
                <a:latin typeface="Verdana"/>
                <a:ea typeface="Verdana"/>
                <a:cs typeface="Verdana"/>
                <a:sym typeface="Verdana"/>
              </a:rPr>
              <a:t>"a"</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r 1</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r</a:t>
            </a:r>
            <a:r>
              <a:rPr lang="zh-CN" sz="1050">
                <a:solidFill>
                  <a:srgbClr val="000000"/>
                </a:solidFill>
                <a:latin typeface="Verdana"/>
                <a:ea typeface="Verdana"/>
                <a:cs typeface="Verdana"/>
                <a:sym typeface="Verdana"/>
              </a:rPr>
              <a:t>,</a:t>
            </a:r>
            <a:r>
              <a:rPr lang="zh-CN" sz="1050">
                <a:solidFill>
                  <a:srgbClr val="001080"/>
                </a:solidFill>
                <a:latin typeface="Verdana"/>
                <a:ea typeface="Verdana"/>
                <a:cs typeface="Verdana"/>
                <a:sym typeface="Verdana"/>
              </a:rPr>
              <a:t>ok</a:t>
            </a:r>
            <a:r>
              <a:rPr lang="zh-CN" sz="1050">
                <a:solidFill>
                  <a:srgbClr val="000000"/>
                </a:solidFill>
                <a:latin typeface="Verdana"/>
                <a:ea typeface="Verdana"/>
                <a:cs typeface="Verdana"/>
                <a:sym typeface="Verdana"/>
              </a:rPr>
              <a:t>:=m1[</a:t>
            </a:r>
            <a:r>
              <a:rPr lang="zh-CN" sz="1050">
                <a:solidFill>
                  <a:srgbClr val="A31515"/>
                </a:solidFill>
                <a:latin typeface="Verdana"/>
                <a:ea typeface="Verdana"/>
                <a:cs typeface="Verdana"/>
                <a:sym typeface="Verdana"/>
              </a:rPr>
              <a:t>"a"</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r 1 ok true</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r</a:t>
            </a:r>
            <a:r>
              <a:rPr lang="zh-CN" sz="1050">
                <a:solidFill>
                  <a:srgbClr val="000000"/>
                </a:solidFill>
                <a:latin typeface="Verdana"/>
                <a:ea typeface="Verdana"/>
                <a:cs typeface="Verdana"/>
                <a:sym typeface="Verdana"/>
              </a:rPr>
              <a:t>,</a:t>
            </a:r>
            <a:r>
              <a:rPr lang="zh-CN" sz="1050">
                <a:solidFill>
                  <a:srgbClr val="001080"/>
                </a:solidFill>
                <a:latin typeface="Verdana"/>
                <a:ea typeface="Verdana"/>
                <a:cs typeface="Verdana"/>
                <a:sym typeface="Verdana"/>
              </a:rPr>
              <a:t>ok</a:t>
            </a:r>
            <a:r>
              <a:rPr lang="zh-CN" sz="1050">
                <a:solidFill>
                  <a:srgbClr val="000000"/>
                </a:solidFill>
                <a:latin typeface="Verdana"/>
                <a:ea typeface="Verdana"/>
                <a:cs typeface="Verdana"/>
                <a:sym typeface="Verdana"/>
              </a:rPr>
              <a:t>=m1[</a:t>
            </a:r>
            <a:r>
              <a:rPr lang="zh-CN" sz="1050">
                <a:solidFill>
                  <a:srgbClr val="A31515"/>
                </a:solidFill>
                <a:latin typeface="Verdana"/>
                <a:ea typeface="Verdana"/>
                <a:cs typeface="Verdana"/>
                <a:sym typeface="Verdana"/>
              </a:rPr>
              <a:t>"d"</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r 0 ok false</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delete</a:t>
            </a:r>
            <a:r>
              <a:rPr lang="zh-CN" sz="1050">
                <a:solidFill>
                  <a:srgbClr val="000000"/>
                </a:solidFill>
                <a:latin typeface="Verdana"/>
                <a:ea typeface="Verdana"/>
                <a:cs typeface="Verdana"/>
                <a:sym typeface="Verdana"/>
              </a:rPr>
              <a:t>(m1,</a:t>
            </a:r>
            <a:r>
              <a:rPr lang="zh-CN" sz="1050">
                <a:solidFill>
                  <a:srgbClr val="A31515"/>
                </a:solidFill>
                <a:latin typeface="Verdana"/>
                <a:ea typeface="Verdana"/>
                <a:cs typeface="Verdana"/>
                <a:sym typeface="Verdana"/>
              </a:rPr>
              <a:t>"a"</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r</a:t>
            </a:r>
            <a:r>
              <a:rPr lang="zh-CN" sz="1050">
                <a:solidFill>
                  <a:srgbClr val="000000"/>
                </a:solidFill>
                <a:latin typeface="Verdana"/>
                <a:ea typeface="Verdana"/>
                <a:cs typeface="Verdana"/>
                <a:sym typeface="Verdana"/>
              </a:rPr>
              <a:t>,</a:t>
            </a:r>
            <a:r>
              <a:rPr lang="zh-CN" sz="1050">
                <a:solidFill>
                  <a:srgbClr val="001080"/>
                </a:solidFill>
                <a:latin typeface="Verdana"/>
                <a:ea typeface="Verdana"/>
                <a:cs typeface="Verdana"/>
                <a:sym typeface="Verdana"/>
              </a:rPr>
              <a:t>ok</a:t>
            </a:r>
            <a:r>
              <a:rPr lang="zh-CN" sz="1050">
                <a:solidFill>
                  <a:srgbClr val="000000"/>
                </a:solidFill>
                <a:latin typeface="Verdana"/>
                <a:ea typeface="Verdana"/>
                <a:cs typeface="Verdana"/>
                <a:sym typeface="Verdana"/>
              </a:rPr>
              <a:t>:=m1[</a:t>
            </a:r>
            <a:r>
              <a:rPr lang="zh-CN" sz="1050">
                <a:solidFill>
                  <a:srgbClr val="A31515"/>
                </a:solidFill>
                <a:latin typeface="Verdana"/>
                <a:ea typeface="Verdana"/>
                <a:cs typeface="Verdana"/>
                <a:sym typeface="Verdana"/>
              </a:rPr>
              <a:t>"a"</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r 0 ok false</a:t>
            </a:r>
            <a:endParaRPr sz="1050">
              <a:solidFill>
                <a:srgbClr val="008000"/>
              </a:solidFill>
              <a:latin typeface="Verdana"/>
              <a:ea typeface="Verdana"/>
              <a:cs typeface="Verdana"/>
              <a:sym typeface="Verdana"/>
            </a:endParaRPr>
          </a:p>
          <a:p>
            <a:pPr marL="0" lvl="0" indent="2451100" rtl="0">
              <a:lnSpc>
                <a:spcPct val="136000"/>
              </a:lnSpc>
              <a:spcBef>
                <a:spcPts val="0"/>
              </a:spcBef>
              <a:spcAft>
                <a:spcPts val="0"/>
              </a:spcAft>
              <a:buNone/>
            </a:pP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Shape 248"/>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其他类型-结构体</a:t>
            </a:r>
          </a:p>
        </p:txBody>
      </p:sp>
      <p:sp>
        <p:nvSpPr>
          <p:cNvPr id="249" name="Shape 249"/>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8000"/>
                </a:solidFill>
                <a:latin typeface="Verdana"/>
                <a:ea typeface="Verdana"/>
                <a:cs typeface="Verdana"/>
                <a:sym typeface="Verdana"/>
              </a:rPr>
              <a:t>// 空结构体.</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struct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8000"/>
                </a:solidFill>
                <a:latin typeface="Verdana"/>
                <a:ea typeface="Verdana"/>
                <a:cs typeface="Verdana"/>
                <a:sym typeface="Verdana"/>
              </a:rPr>
              <a:t>// 有6个字段的结构体</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struct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x, y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u </a:t>
            </a:r>
            <a:r>
              <a:rPr lang="zh-CN" sz="1050">
                <a:solidFill>
                  <a:srgbClr val="267F99"/>
                </a:solidFill>
                <a:latin typeface="Verdana"/>
                <a:ea typeface="Verdana"/>
                <a:cs typeface="Verdana"/>
                <a:sym typeface="Verdana"/>
              </a:rPr>
              <a:t>float32</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_ </a:t>
            </a:r>
            <a:r>
              <a:rPr lang="zh-CN" sz="1050">
                <a:solidFill>
                  <a:srgbClr val="267F99"/>
                </a:solidFill>
                <a:latin typeface="Verdana"/>
                <a:ea typeface="Verdana"/>
                <a:cs typeface="Verdana"/>
                <a:sym typeface="Verdana"/>
              </a:rPr>
              <a:t>float32</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padding</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F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2451100" rtl="0">
              <a:lnSpc>
                <a:spcPct val="136000"/>
              </a:lnSpc>
              <a:spcBef>
                <a:spcPts val="0"/>
              </a:spcBef>
              <a:spcAft>
                <a:spcPts val="0"/>
              </a:spcAft>
              <a:buNone/>
            </a:pP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Shape 25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其他类型-结构体</a:t>
            </a:r>
          </a:p>
        </p:txBody>
      </p:sp>
      <p:sp>
        <p:nvSpPr>
          <p:cNvPr id="255" name="Shape 255"/>
          <p:cNvSpPr txBox="1"/>
          <p:nvPr>
            <p:ph type="body" idx="1"/>
          </p:nvPr>
        </p:nvSpPr>
        <p:spPr>
          <a:xfrm>
            <a:off x="729450" y="2078875"/>
            <a:ext cx="20172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Astruce</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struct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a,b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Bstruce</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struct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Astruce</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Cstruce</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struct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B Bstruce</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 *Astruce</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0" rtl="0">
              <a:spcBef>
                <a:spcPts val="0"/>
              </a:spcBef>
              <a:spcAft>
                <a:spcPts val="1600"/>
              </a:spcAft>
              <a:buNone/>
            </a:pPr>
          </a:p>
        </p:txBody>
      </p:sp>
      <p:sp>
        <p:nvSpPr>
          <p:cNvPr id="256" name="Shape 256"/>
          <p:cNvSpPr txBox="1"/>
          <p:nvPr>
            <p:ph type="body" idx="1"/>
          </p:nvPr>
        </p:nvSpPr>
        <p:spPr>
          <a:xfrm>
            <a:off x="3759275" y="2078875"/>
            <a:ext cx="46590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a</a:t>
            </a:r>
            <a:r>
              <a:rPr lang="zh-CN" sz="1050">
                <a:solidFill>
                  <a:srgbClr val="000000"/>
                </a:solidFill>
                <a:latin typeface="Verdana"/>
                <a:ea typeface="Verdana"/>
                <a:cs typeface="Verdana"/>
                <a:sym typeface="Verdana"/>
              </a:rPr>
              <a:t> = Astruce{}</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a</a:t>
            </a:r>
            <a:r>
              <a:rPr lang="zh-CN" sz="1050">
                <a:solidFill>
                  <a:srgbClr val="000000"/>
                </a:solidFill>
                <a:latin typeface="Verdana"/>
                <a:ea typeface="Verdana"/>
                <a:cs typeface="Verdana"/>
                <a:sym typeface="Verdana"/>
              </a:rPr>
              <a:t> = Astruce{a: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b: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a</a:t>
            </a:r>
            <a:r>
              <a:rPr lang="zh-CN" sz="1050">
                <a:solidFill>
                  <a:srgbClr val="000000"/>
                </a:solidFill>
                <a:latin typeface="Verdana"/>
                <a:ea typeface="Verdana"/>
                <a:cs typeface="Verdana"/>
                <a:sym typeface="Verdana"/>
              </a:rPr>
              <a:t> = Astruce{</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a.a</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5</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a.b</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6</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a1</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new</a:t>
            </a:r>
            <a:r>
              <a:rPr lang="zh-CN" sz="1050">
                <a:solidFill>
                  <a:srgbClr val="000000"/>
                </a:solidFill>
                <a:latin typeface="Verdana"/>
                <a:ea typeface="Verdana"/>
                <a:cs typeface="Verdana"/>
                <a:sym typeface="Verdana"/>
              </a:rPr>
              <a:t>(Astruce)</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a2</a:t>
            </a:r>
            <a:r>
              <a:rPr lang="zh-CN" sz="1050">
                <a:solidFill>
                  <a:srgbClr val="000000"/>
                </a:solidFill>
                <a:latin typeface="Verdana"/>
                <a:ea typeface="Verdana"/>
                <a:cs typeface="Verdana"/>
                <a:sym typeface="Verdana"/>
              </a:rPr>
              <a:t> := &amp;Astruce{}</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a2</a:t>
            </a:r>
            <a:r>
              <a:rPr lang="zh-CN" sz="1050">
                <a:solidFill>
                  <a:srgbClr val="000000"/>
                </a:solidFill>
                <a:latin typeface="Verdana"/>
                <a:ea typeface="Verdana"/>
                <a:cs typeface="Verdana"/>
                <a:sym typeface="Verdana"/>
              </a:rPr>
              <a:t> = &amp;Astruce{a: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b: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a2.a</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a2.b</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4</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b</a:t>
            </a:r>
            <a:r>
              <a:rPr lang="zh-CN" sz="1050">
                <a:solidFill>
                  <a:srgbClr val="000000"/>
                </a:solidFill>
                <a:latin typeface="Verdana"/>
                <a:ea typeface="Verdana"/>
                <a:cs typeface="Verdana"/>
                <a:sym typeface="Verdana"/>
              </a:rPr>
              <a:t> := Bstruce{</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Astruce: Astruce{a: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b: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b.a==b.Astruce.a</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b.b==b.Astruce.b</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2451100" rtl="0">
              <a:lnSpc>
                <a:spcPct val="136000"/>
              </a:lnSpc>
              <a:spcBef>
                <a:spcPts val="0"/>
              </a:spcBef>
              <a:spcAft>
                <a:spcPts val="0"/>
              </a:spcAft>
              <a:buNone/>
            </a:pP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Shape 261"/>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其他类型-结构体</a:t>
            </a:r>
          </a:p>
        </p:txBody>
      </p:sp>
      <p:sp>
        <p:nvSpPr>
          <p:cNvPr id="262" name="Shape 262"/>
          <p:cNvSpPr txBox="1"/>
          <p:nvPr>
            <p:ph type="body" idx="1"/>
          </p:nvPr>
        </p:nvSpPr>
        <p:spPr>
          <a:xfrm>
            <a:off x="779550" y="2078875"/>
            <a:ext cx="76386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var s = struct</a:t>
            </a:r>
            <a:r>
              <a:rPr lang="zh-CN" sz="1050">
                <a:solidFill>
                  <a:srgbClr val="000000"/>
                </a:solidFill>
                <a:latin typeface="Verdana"/>
                <a:ea typeface="Verdana"/>
                <a:cs typeface="Verdana"/>
                <a:sym typeface="Verdana"/>
              </a:rPr>
              <a:t> {}</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s1:=struct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x, y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u </a:t>
            </a:r>
            <a:r>
              <a:rPr lang="zh-CN" sz="1050">
                <a:solidFill>
                  <a:srgbClr val="267F99"/>
                </a:solidFill>
                <a:latin typeface="Verdana"/>
                <a:ea typeface="Verdana"/>
                <a:cs typeface="Verdana"/>
                <a:sym typeface="Verdana"/>
              </a:rPr>
              <a:t>float32</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_ </a:t>
            </a:r>
            <a:r>
              <a:rPr lang="zh-CN" sz="1050">
                <a:solidFill>
                  <a:srgbClr val="267F99"/>
                </a:solidFill>
                <a:latin typeface="Verdana"/>
                <a:ea typeface="Verdana"/>
                <a:cs typeface="Verdana"/>
                <a:sym typeface="Verdana"/>
              </a:rPr>
              <a:t>float32</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padding</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F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2451100" rtl="0">
              <a:lnSpc>
                <a:spcPct val="136000"/>
              </a:lnSpc>
              <a:spcBef>
                <a:spcPts val="0"/>
              </a:spcBef>
              <a:spcAft>
                <a:spcPts val="0"/>
              </a:spcAft>
              <a:buNone/>
            </a:pP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Shape 99"/>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语言介绍</a:t>
            </a:r>
          </a:p>
        </p:txBody>
      </p:sp>
      <p:sp>
        <p:nvSpPr>
          <p:cNvPr id="100" name="Shape 100"/>
          <p:cNvSpPr txBox="1"/>
          <p:nvPr>
            <p:ph type="body" idx="1"/>
          </p:nvPr>
        </p:nvSpPr>
        <p:spPr>
          <a:xfrm>
            <a:off x="729325" y="2078875"/>
            <a:ext cx="3774300" cy="257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注释 // /**/</a:t>
            </a:r>
            <a:endParaRPr lang="zh-CN"/>
          </a:p>
          <a:p>
            <a:pPr marL="0" lvl="0" indent="0">
              <a:spcBef>
                <a:spcPts val="1600"/>
              </a:spcBef>
              <a:spcAft>
                <a:spcPts val="0"/>
              </a:spcAft>
              <a:buNone/>
            </a:pPr>
            <a:r>
              <a:rPr lang="zh-CN"/>
              <a:t>命名，驼峰</a:t>
            </a:r>
            <a:endParaRPr lang="zh-CN"/>
          </a:p>
          <a:p>
            <a:pPr marL="0" lvl="0" indent="0" rtl="0">
              <a:spcBef>
                <a:spcPts val="1600"/>
              </a:spcBef>
              <a:spcAft>
                <a:spcPts val="0"/>
              </a:spcAft>
              <a:buNone/>
            </a:pPr>
            <a:r>
              <a:rPr lang="zh-CN"/>
              <a:t>分号</a:t>
            </a:r>
            <a:endParaRPr lang="zh-CN"/>
          </a:p>
          <a:p>
            <a:pPr marL="0" lvl="0" indent="0" rtl="0">
              <a:spcBef>
                <a:spcPts val="1600"/>
              </a:spcBef>
              <a:spcAft>
                <a:spcPts val="0"/>
              </a:spcAft>
              <a:buNone/>
            </a:pPr>
            <a:r>
              <a:rPr lang="zh-CN"/>
              <a:t>块 {}</a:t>
            </a:r>
            <a:endParaRPr lang="zh-CN"/>
          </a:p>
          <a:p>
            <a:pPr marL="0" lvl="0" indent="0">
              <a:spcBef>
                <a:spcPts val="1600"/>
              </a:spcBef>
              <a:spcAft>
                <a:spcPts val="0"/>
              </a:spcAft>
              <a:buNone/>
            </a:pPr>
            <a:r>
              <a:rPr lang="zh-CN"/>
              <a:t>空标识符/通配符 _</a:t>
            </a:r>
            <a:endParaRPr lang="zh-CN"/>
          </a:p>
          <a:p>
            <a:pPr marL="0" lvl="0" indent="0" rtl="0">
              <a:spcBef>
                <a:spcPts val="1600"/>
              </a:spcBef>
              <a:spcAft>
                <a:spcPts val="0"/>
              </a:spcAft>
              <a:buNone/>
            </a:pPr>
            <a:r>
              <a:rPr lang="zh-CN"/>
              <a:t>强类型语言</a:t>
            </a:r>
            <a:endParaRPr lang="zh-CN"/>
          </a:p>
          <a:p>
            <a:pPr marL="0" lvl="0" indent="0" rtl="0">
              <a:spcBef>
                <a:spcPts val="1600"/>
              </a:spcBef>
              <a:spcAft>
                <a:spcPts val="0"/>
              </a:spcAft>
              <a:buNone/>
            </a:pPr>
          </a:p>
          <a:p>
            <a:pPr marL="0" lvl="0" indent="0">
              <a:spcBef>
                <a:spcPts val="1600"/>
              </a:spcBef>
              <a:spcAft>
                <a:spcPts val="1600"/>
              </a:spcAft>
              <a:buNone/>
            </a:pPr>
          </a:p>
        </p:txBody>
      </p:sp>
      <p:sp>
        <p:nvSpPr>
          <p:cNvPr id="101" name="Shape 101"/>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导出的标识符（相当于java 中的 public ）</a:t>
            </a:r>
            <a:endParaRPr sz="19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457200" lvl="0" indent="-92075" rtl="0">
              <a:spcBef>
                <a:spcPts val="1600"/>
              </a:spcBef>
              <a:spcAft>
                <a:spcPts val="0"/>
              </a:spcAft>
              <a:buClr>
                <a:srgbClr val="000000"/>
              </a:buClr>
              <a:buSzPts val="1050"/>
              <a:buFont typeface="Microsoft Yahei"/>
              <a:buAutoNum type="arabicPeriod"/>
            </a:pPr>
            <a:r>
              <a:rPr lang="zh-CN" sz="1050">
                <a:solidFill>
                  <a:srgbClr val="000000"/>
                </a:solidFill>
                <a:latin typeface="Microsoft Yahei"/>
                <a:ea typeface="Microsoft Yahei"/>
                <a:cs typeface="Microsoft Yahei"/>
                <a:sym typeface="Microsoft Yahei"/>
              </a:rPr>
              <a:t>标识符的首字母是 Unicode 大写字母 (Unicode "Lu" 类); 而且</a:t>
            </a:r>
            <a:endParaRPr sz="1050">
              <a:solidFill>
                <a:srgbClr val="000000"/>
              </a:solidFill>
              <a:latin typeface="Microsoft Yahei"/>
              <a:ea typeface="Microsoft Yahei"/>
              <a:cs typeface="Microsoft Yahei"/>
              <a:sym typeface="Microsoft Yahei"/>
            </a:endParaRPr>
          </a:p>
          <a:p>
            <a:pPr marL="457200" lvl="0" indent="-92075" rtl="0">
              <a:spcBef>
                <a:spcPts val="0"/>
              </a:spcBef>
              <a:spcAft>
                <a:spcPts val="0"/>
              </a:spcAft>
              <a:buClr>
                <a:srgbClr val="000000"/>
              </a:buClr>
              <a:buSzPts val="1050"/>
              <a:buFont typeface="Microsoft Yahei"/>
              <a:buAutoNum type="arabicPeriod"/>
            </a:pPr>
            <a:r>
              <a:rPr lang="zh-CN" sz="1050">
                <a:solidFill>
                  <a:srgbClr val="000000"/>
                </a:solidFill>
                <a:latin typeface="Microsoft Yahei"/>
                <a:ea typeface="Microsoft Yahei"/>
                <a:cs typeface="Microsoft Yahei"/>
                <a:sym typeface="Microsoft Yahei"/>
              </a:rPr>
              <a:t>标识符要在</a:t>
            </a:r>
            <a:r>
              <a:rPr lang="zh-CN" sz="1050" b="1" u="sng">
                <a:solidFill>
                  <a:srgbClr val="666666"/>
                </a:solidFill>
                <a:latin typeface="Microsoft Yahei"/>
                <a:ea typeface="Microsoft Yahei"/>
                <a:cs typeface="Microsoft Yahei"/>
                <a:sym typeface="Microsoft Yahei"/>
                <a:hlinkClick r:id="rId1"/>
              </a:rPr>
              <a:t>包块</a:t>
            </a:r>
            <a:r>
              <a:rPr lang="zh-CN" sz="1050">
                <a:solidFill>
                  <a:srgbClr val="000000"/>
                </a:solidFill>
                <a:latin typeface="Microsoft Yahei"/>
                <a:ea typeface="Microsoft Yahei"/>
                <a:cs typeface="Microsoft Yahei"/>
                <a:sym typeface="Microsoft Yahei"/>
              </a:rPr>
              <a:t>中进行了声明，或是它是个</a:t>
            </a:r>
            <a:r>
              <a:rPr lang="zh-CN" sz="1050" b="1" u="sng">
                <a:solidFill>
                  <a:srgbClr val="666666"/>
                </a:solidFill>
                <a:latin typeface="Microsoft Yahei"/>
                <a:ea typeface="Microsoft Yahei"/>
                <a:cs typeface="Microsoft Yahei"/>
                <a:sym typeface="Microsoft Yahei"/>
                <a:hlinkClick r:id="rId2"/>
              </a:rPr>
              <a:t>字段名</a:t>
            </a:r>
            <a:r>
              <a:rPr lang="zh-CN" sz="1050">
                <a:solidFill>
                  <a:srgbClr val="000000"/>
                </a:solidFill>
                <a:latin typeface="Microsoft Yahei"/>
                <a:ea typeface="Microsoft Yahei"/>
                <a:cs typeface="Microsoft Yahei"/>
                <a:sym typeface="Microsoft Yahei"/>
              </a:rPr>
              <a:t> /</a:t>
            </a:r>
            <a:r>
              <a:rPr lang="zh-CN" sz="1050" b="1" u="sng">
                <a:solidFill>
                  <a:srgbClr val="666666"/>
                </a:solidFill>
                <a:latin typeface="Microsoft Yahei"/>
                <a:ea typeface="Microsoft Yahei"/>
                <a:cs typeface="Microsoft Yahei"/>
                <a:sym typeface="Microsoft Yahei"/>
                <a:hlinkClick r:id="rId3"/>
              </a:rPr>
              <a:t>方法名</a:t>
            </a:r>
            <a:r>
              <a:rPr lang="zh-CN" sz="1050">
                <a:solidFill>
                  <a:srgbClr val="000000"/>
                </a:solidFill>
                <a:latin typeface="Microsoft Yahei"/>
                <a:ea typeface="Microsoft Yahei"/>
                <a:cs typeface="Microsoft Yahei"/>
                <a:sym typeface="Microsoft Yahei"/>
              </a:rPr>
              <a:t>。</a:t>
            </a:r>
            <a:endParaRPr sz="1050">
              <a:solidFill>
                <a:srgbClr val="000000"/>
              </a:solidFill>
              <a:latin typeface="Microsoft Yahei"/>
              <a:ea typeface="Microsoft Yahei"/>
              <a:cs typeface="Microsoft Yahei"/>
              <a:sym typeface="Microsoft Yahei"/>
            </a:endParaRPr>
          </a:p>
          <a:p>
            <a:pPr marL="0" lvl="0" indent="0" rtl="0">
              <a:lnSpc>
                <a:spcPct val="110000"/>
              </a:lnSpc>
              <a:spcBef>
                <a:spcPts val="1600"/>
              </a:spcBef>
              <a:spcAft>
                <a:spcPts val="0"/>
              </a:spcAft>
              <a:buNone/>
            </a:pPr>
            <a:endParaRPr sz="195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0" lvl="0" indent="0">
              <a:spcBef>
                <a:spcPts val="800"/>
              </a:spcBef>
              <a:spcAft>
                <a:spcPts val="1600"/>
              </a:spcAft>
              <a:buNone/>
            </a:pPr>
          </a:p>
        </p:txBody>
      </p:sp>
    </p:spTree>
  </p:cSld>
  <p:clrMapOvr>
    <a:masterClrMapping/>
  </p:clrMapOvr>
  <p:transition spd="slow">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Shape 267"/>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其他类型-结构体-标签</a:t>
            </a:r>
          </a:p>
        </p:txBody>
      </p:sp>
      <p:sp>
        <p:nvSpPr>
          <p:cNvPr id="268" name="Shape 268"/>
          <p:cNvSpPr txBox="1"/>
          <p:nvPr>
            <p:ph type="body" idx="1"/>
          </p:nvPr>
        </p:nvSpPr>
        <p:spPr>
          <a:xfrm>
            <a:off x="729450" y="2078875"/>
            <a:ext cx="52884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JsonObj</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struct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UID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`json:"uid" yaml:"uid" bson:"uid"`</a:t>
            </a:r>
            <a:endParaRPr sz="1050">
              <a:solidFill>
                <a:srgbClr val="A31515"/>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Name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`json:"name" yaml:"name" bson:"name"`</a:t>
            </a:r>
            <a:endParaRPr sz="1050">
              <a:solidFill>
                <a:srgbClr val="A31515"/>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Shape 273"/>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其他类型-指针类型</a:t>
            </a:r>
          </a:p>
        </p:txBody>
      </p:sp>
      <p:sp>
        <p:nvSpPr>
          <p:cNvPr id="274" name="Shape 274"/>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T</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struct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t</a:t>
            </a:r>
            <a:r>
              <a:rPr lang="zh-CN" sz="1050">
                <a:solidFill>
                  <a:srgbClr val="000000"/>
                </a:solidFill>
                <a:latin typeface="Verdana"/>
                <a:ea typeface="Verdana"/>
                <a:cs typeface="Verdana"/>
                <a:sym typeface="Verdana"/>
              </a:rPr>
              <a:t> *T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tmp</a:t>
            </a:r>
            <a:r>
              <a:rPr lang="zh-CN" sz="1050">
                <a:solidFill>
                  <a:srgbClr val="000000"/>
                </a:solidFill>
                <a:latin typeface="Verdana"/>
                <a:ea typeface="Verdana"/>
                <a:cs typeface="Verdana"/>
                <a:sym typeface="Verdana"/>
              </a:rPr>
              <a:t> := 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t</a:t>
            </a:r>
            <a:r>
              <a:rPr lang="zh-CN" sz="1050">
                <a:solidFill>
                  <a:srgbClr val="000000"/>
                </a:solidFill>
                <a:latin typeface="Verdana"/>
                <a:ea typeface="Verdana"/>
                <a:cs typeface="Verdana"/>
                <a:sym typeface="Verdana"/>
              </a:rPr>
              <a:t> = &amp;tmp</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tmp = *t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00"/>
              </a:solidFill>
              <a:latin typeface="Verdana"/>
              <a:ea typeface="Verdana"/>
              <a:cs typeface="Verdana"/>
              <a:sym typeface="Verdana"/>
            </a:endParaRPr>
          </a:p>
          <a:p>
            <a:pPr marL="292100" marR="292100" lvl="0" indent="0" rtl="0">
              <a:lnSpc>
                <a:spcPct val="140000"/>
              </a:lnSpc>
              <a:spcBef>
                <a:spcPts val="1500"/>
              </a:spcBef>
              <a:spcAft>
                <a:spcPts val="0"/>
              </a:spcAft>
              <a:buNone/>
            </a:pPr>
            <a:endParaRPr sz="1050">
              <a:solidFill>
                <a:srgbClr val="222222"/>
              </a:solidFill>
              <a:highlight>
                <a:srgbClr val="EFEFEF"/>
              </a:highlight>
              <a:latin typeface="Verdana"/>
              <a:ea typeface="Verdana"/>
              <a:cs typeface="Verdana"/>
              <a:sym typeface="Verdana"/>
            </a:endParaRPr>
          </a:p>
          <a:p>
            <a:pPr marL="0" lvl="0" indent="0" rtl="0">
              <a:spcBef>
                <a:spcPts val="1500"/>
              </a:spcBef>
              <a:spcAft>
                <a:spcPts val="1600"/>
              </a:spcAft>
              <a:buNone/>
            </a:pPr>
          </a:p>
        </p:txBody>
      </p:sp>
    </p:spTree>
  </p:cSld>
  <p:clrMapOvr>
    <a:masterClrMapping/>
  </p:clrMapOvr>
  <p:transition spd="slow">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Shape 279"/>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其他类型-通道类型</a:t>
            </a:r>
          </a:p>
        </p:txBody>
      </p:sp>
      <p:sp>
        <p:nvSpPr>
          <p:cNvPr id="280" name="Shape 280"/>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chan</a:t>
            </a:r>
            <a:r>
              <a:rPr lang="zh-CN" sz="1050">
                <a:solidFill>
                  <a:srgbClr val="000000"/>
                </a:solidFill>
                <a:latin typeface="Verdana"/>
                <a:ea typeface="Verdana"/>
                <a:cs typeface="Verdana"/>
                <a:sym typeface="Verdana"/>
              </a:rPr>
              <a:t> T          </a:t>
            </a:r>
            <a:r>
              <a:rPr lang="zh-CN" sz="1050">
                <a:solidFill>
                  <a:srgbClr val="008000"/>
                </a:solidFill>
                <a:latin typeface="Verdana"/>
                <a:ea typeface="Verdana"/>
                <a:cs typeface="Verdana"/>
                <a:sym typeface="Verdana"/>
              </a:rPr>
              <a:t>// 能接收能发送 T 类型的数据</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chan</a:t>
            </a:r>
            <a:r>
              <a:rPr lang="zh-CN" sz="1050">
                <a:solidFill>
                  <a:srgbClr val="000000"/>
                </a:solidFill>
                <a:latin typeface="Verdana"/>
                <a:ea typeface="Verdana"/>
                <a:cs typeface="Verdana"/>
                <a:sym typeface="Verdana"/>
              </a:rPr>
              <a:t>&lt;-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仅能接收 float64 类型的数据</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&lt;-</a:t>
            </a:r>
            <a:r>
              <a:rPr lang="zh-CN" sz="1050">
                <a:solidFill>
                  <a:srgbClr val="0000FF"/>
                </a:solidFill>
                <a:latin typeface="Verdana"/>
                <a:ea typeface="Verdana"/>
                <a:cs typeface="Verdana"/>
                <a:sym typeface="Verdana"/>
              </a:rPr>
              <a:t>chan</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仅能读取 int类型的数据</a:t>
            </a:r>
            <a:endParaRPr sz="1050">
              <a:solidFill>
                <a:srgbClr val="008000"/>
              </a:solidFill>
              <a:latin typeface="Verdana"/>
              <a:ea typeface="Verdana"/>
              <a:cs typeface="Verdana"/>
              <a:sym typeface="Verdana"/>
            </a:endParaRPr>
          </a:p>
          <a:p>
            <a:pPr marL="0" lvl="0" indent="0">
              <a:spcBef>
                <a:spcPts val="0"/>
              </a:spcBef>
              <a:spcAft>
                <a:spcPts val="0"/>
              </a:spcAft>
              <a:buNone/>
            </a:pPr>
          </a:p>
          <a:p>
            <a:pPr marL="0" lvl="0" indent="0" rtl="0">
              <a:lnSpc>
                <a:spcPct val="136000"/>
              </a:lnSpc>
              <a:spcBef>
                <a:spcPts val="1600"/>
              </a:spcBef>
              <a:spcAft>
                <a:spcPts val="0"/>
              </a:spcAft>
              <a:buNone/>
            </a:pP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chan</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 初始化没有缓存的通道 cap 0 len 0</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chan</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 初始化缓存为1的通道 cap 1 len 0</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chan</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100</a:t>
            </a:r>
            <a:r>
              <a:rPr lang="zh-CN" sz="1050">
                <a:solidFill>
                  <a:srgbClr val="000000"/>
                </a:solidFill>
                <a:latin typeface="Verdana"/>
                <a:ea typeface="Verdana"/>
                <a:cs typeface="Verdana"/>
                <a:sym typeface="Verdana"/>
              </a:rPr>
              <a:t>) // 初始化缓存容量为100的通道 cap 100 len 0</a:t>
            </a:r>
            <a:endParaRPr sz="1050">
              <a:solidFill>
                <a:srgbClr val="000000"/>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84" name="Shape 284"/>
        <p:cNvGrpSpPr/>
        <p:nvPr/>
      </p:nvGrpSpPr>
      <p:grpSpPr>
        <a:xfrm>
          <a:off x="0" y="0"/>
          <a:ext cx="0" cy="0"/>
          <a:chOff x="0" y="0"/>
          <a:chExt cx="0" cy="0"/>
        </a:xfrm>
      </p:grpSpPr>
      <p:sp>
        <p:nvSpPr>
          <p:cNvPr id="285" name="Shape 285"/>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其他类型-函数</a:t>
            </a:r>
          </a:p>
        </p:txBody>
      </p:sp>
      <p:sp>
        <p:nvSpPr>
          <p:cNvPr id="286" name="Shape 286"/>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295275" rtl="0">
              <a:lnSpc>
                <a:spcPct val="200000"/>
              </a:lnSpc>
              <a:spcBef>
                <a:spcPts val="0"/>
              </a:spcBef>
              <a:spcAft>
                <a:spcPts val="0"/>
              </a:spcAft>
              <a:buClr>
                <a:srgbClr val="000000"/>
              </a:buClr>
              <a:buSzPts val="1050"/>
              <a:buFont typeface="Verdana"/>
              <a:buChar char="●"/>
            </a:pPr>
            <a:r>
              <a:rPr lang="zh-CN" sz="1200">
                <a:solidFill>
                  <a:srgbClr val="2F2F2F"/>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函数可以没有参数或接受多个参数</a:t>
            </a:r>
            <a:endParaRPr sz="1050">
              <a:solidFill>
                <a:srgbClr val="000000"/>
              </a:solidFill>
              <a:latin typeface="Verdana"/>
              <a:ea typeface="Verdana"/>
              <a:cs typeface="Verdana"/>
              <a:sym typeface="Verdana"/>
            </a:endParaRPr>
          </a:p>
          <a:p>
            <a:pPr marL="457200" lvl="0" indent="-304800" rtl="0">
              <a:lnSpc>
                <a:spcPct val="188000"/>
              </a:lnSpc>
              <a:spcBef>
                <a:spcPts val="0"/>
              </a:spcBef>
              <a:spcAft>
                <a:spcPts val="0"/>
              </a:spcAft>
              <a:buClr>
                <a:srgbClr val="2F2F2F"/>
              </a:buClr>
              <a:buSzPts val="1200"/>
              <a:buFont typeface="Arial" panose="02080604020202020204" charset="0"/>
              <a:buChar char="●"/>
            </a:pPr>
            <a:r>
              <a:rPr lang="zh-CN" sz="1200">
                <a:solidFill>
                  <a:srgbClr val="2F2F2F"/>
                </a:solidFill>
                <a:latin typeface="Arial" panose="02080604020202020204" charset="0"/>
                <a:ea typeface="Arial" panose="02080604020202020204" charset="0"/>
                <a:cs typeface="Arial" panose="02080604020202020204" charset="0"/>
                <a:sym typeface="Arial" panose="02080604020202020204" charset="0"/>
              </a:rPr>
              <a:t>当两个或多个连续的函数命名参数是同一类型，则除了最后一个类型之外，其他都可以省略。</a:t>
            </a:r>
            <a:endParaRPr sz="1200">
              <a:solidFill>
                <a:srgbClr val="2F2F2F"/>
              </a:solidFill>
              <a:latin typeface="Arial" panose="02080604020202020204" charset="0"/>
              <a:ea typeface="Arial" panose="02080604020202020204" charset="0"/>
              <a:cs typeface="Arial" panose="02080604020202020204" charset="0"/>
              <a:sym typeface="Arial" panose="02080604020202020204" charset="0"/>
            </a:endParaRPr>
          </a:p>
          <a:p>
            <a:pPr marL="457200" lvl="0" indent="-295275" rtl="0">
              <a:lnSpc>
                <a:spcPct val="200000"/>
              </a:lnSpc>
              <a:spcBef>
                <a:spcPts val="0"/>
              </a:spcBef>
              <a:spcAft>
                <a:spcPts val="0"/>
              </a:spcAft>
              <a:buClr>
                <a:srgbClr val="000000"/>
              </a:buClr>
              <a:buSzPts val="1050"/>
              <a:buFont typeface="Verdana"/>
              <a:buChar char="●"/>
            </a:pPr>
            <a:r>
              <a:rPr lang="zh-CN" sz="1200">
                <a:solidFill>
                  <a:srgbClr val="2F2F2F"/>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函数可以返回任意数量的返回值</a:t>
            </a:r>
            <a:endParaRPr sz="1050">
              <a:solidFill>
                <a:srgbClr val="000000"/>
              </a:solidFill>
              <a:latin typeface="Verdana"/>
              <a:ea typeface="Verdana"/>
              <a:cs typeface="Verdana"/>
              <a:sym typeface="Verdana"/>
            </a:endParaRPr>
          </a:p>
          <a:p>
            <a:pPr marL="457200" lvl="0" indent="-295275" rtl="0">
              <a:lnSpc>
                <a:spcPct val="200000"/>
              </a:lnSpc>
              <a:spcBef>
                <a:spcPts val="0"/>
              </a:spcBef>
              <a:spcAft>
                <a:spcPts val="0"/>
              </a:spcAft>
              <a:buClr>
                <a:srgbClr val="000000"/>
              </a:buClr>
              <a:buSzPts val="1050"/>
              <a:buFont typeface="Verdana"/>
              <a:buChar char="●"/>
            </a:pPr>
            <a:r>
              <a:rPr lang="zh-CN" sz="1200">
                <a:solidFill>
                  <a:srgbClr val="2F2F2F"/>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Go 的返回值可以被命名，并且就像在函数体开头声明的变量那样使用</a:t>
            </a:r>
            <a:endParaRPr sz="1050">
              <a:solidFill>
                <a:srgbClr val="000000"/>
              </a:solidFill>
              <a:latin typeface="Verdana"/>
              <a:ea typeface="Verdana"/>
              <a:cs typeface="Verdana"/>
              <a:sym typeface="Verdana"/>
            </a:endParaRPr>
          </a:p>
          <a:p>
            <a:pPr marL="457200" lvl="0" indent="-295275" rtl="0">
              <a:lnSpc>
                <a:spcPct val="200000"/>
              </a:lnSpc>
              <a:spcBef>
                <a:spcPts val="0"/>
              </a:spcBef>
              <a:spcAft>
                <a:spcPts val="0"/>
              </a:spcAft>
              <a:buClr>
                <a:srgbClr val="000000"/>
              </a:buClr>
              <a:buSzPts val="1050"/>
              <a:buFont typeface="Verdana"/>
              <a:buChar char="●"/>
            </a:pPr>
            <a:r>
              <a:rPr lang="zh-CN" sz="1050">
                <a:solidFill>
                  <a:srgbClr val="000000"/>
                </a:solidFill>
                <a:latin typeface="Verdana"/>
                <a:ea typeface="Verdana"/>
                <a:cs typeface="Verdana"/>
                <a:sym typeface="Verdana"/>
              </a:rPr>
              <a:t>多返回值</a:t>
            </a:r>
            <a:endParaRPr sz="1050">
              <a:solidFill>
                <a:srgbClr val="000000"/>
              </a:solidFill>
              <a:latin typeface="Verdana"/>
              <a:ea typeface="Verdana"/>
              <a:cs typeface="Verdana"/>
              <a:sym typeface="Verdana"/>
            </a:endParaRPr>
          </a:p>
          <a:p>
            <a:pPr marL="457200" lvl="0" indent="-295275" rtl="0">
              <a:lnSpc>
                <a:spcPct val="200000"/>
              </a:lnSpc>
              <a:spcBef>
                <a:spcPts val="0"/>
              </a:spcBef>
              <a:spcAft>
                <a:spcPts val="0"/>
              </a:spcAft>
              <a:buClr>
                <a:srgbClr val="000000"/>
              </a:buClr>
              <a:buSzPts val="1050"/>
              <a:buFont typeface="Verdana"/>
              <a:buChar char="●"/>
            </a:pPr>
            <a:r>
              <a:rPr lang="zh-CN" sz="1050">
                <a:solidFill>
                  <a:srgbClr val="000000"/>
                </a:solidFill>
                <a:latin typeface="Verdana"/>
                <a:ea typeface="Verdana"/>
                <a:cs typeface="Verdana"/>
                <a:sym typeface="Verdana"/>
              </a:rPr>
              <a:t>内置函数</a:t>
            </a:r>
            <a:endParaRPr sz="1050">
              <a:solidFill>
                <a:srgbClr val="000000"/>
              </a:solidFill>
              <a:latin typeface="Verdana"/>
              <a:ea typeface="Verdana"/>
              <a:cs typeface="Verdana"/>
              <a:sym typeface="Verdana"/>
            </a:endParaRPr>
          </a:p>
          <a:p>
            <a:pPr marL="0" lvl="0" indent="0" rtl="0">
              <a:lnSpc>
                <a:spcPct val="200000"/>
              </a:lnSpc>
              <a:spcBef>
                <a:spcPts val="0"/>
              </a:spcBef>
              <a:spcAft>
                <a:spcPts val="1600"/>
              </a:spcAft>
              <a:buNone/>
            </a:pPr>
          </a:p>
        </p:txBody>
      </p:sp>
    </p:spTree>
  </p:cSld>
  <p:clrMapOvr>
    <a:masterClrMapping/>
  </p:clrMapOvr>
  <p:transition spd="slow">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90" name="Shape 290"/>
        <p:cNvGrpSpPr/>
        <p:nvPr/>
      </p:nvGrpSpPr>
      <p:grpSpPr>
        <a:xfrm>
          <a:off x="0" y="0"/>
          <a:ext cx="0" cy="0"/>
          <a:chOff x="0" y="0"/>
          <a:chExt cx="0" cy="0"/>
        </a:xfrm>
      </p:grpSpPr>
      <p:sp>
        <p:nvSpPr>
          <p:cNvPr id="291" name="Shape 291"/>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其他类型-函数-定义</a:t>
            </a:r>
          </a:p>
        </p:txBody>
      </p:sp>
      <p:sp>
        <p:nvSpPr>
          <p:cNvPr id="292" name="Shape 292"/>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f1</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f2</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(x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f3</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(a, _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z </a:t>
            </a:r>
            <a:r>
              <a:rPr lang="zh-CN" sz="1050">
                <a:solidFill>
                  <a:srgbClr val="267F99"/>
                </a:solidFill>
                <a:latin typeface="Verdana"/>
                <a:ea typeface="Verdana"/>
                <a:cs typeface="Verdana"/>
                <a:sym typeface="Verdana"/>
              </a:rPr>
              <a:t>float32</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bool</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f4</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(a, b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z </a:t>
            </a:r>
            <a:r>
              <a:rPr lang="zh-CN" sz="1050">
                <a:solidFill>
                  <a:srgbClr val="267F99"/>
                </a:solidFill>
                <a:latin typeface="Verdana"/>
                <a:ea typeface="Verdana"/>
                <a:cs typeface="Verdana"/>
                <a:sym typeface="Verdana"/>
              </a:rPr>
              <a:t>float32</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bool</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f5</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(prefix </a:t>
            </a:r>
            <a:r>
              <a:rPr lang="zh-CN" sz="1050">
                <a:solidFill>
                  <a:srgbClr val="267F99"/>
                </a:solidFill>
                <a:latin typeface="Verdana"/>
                <a:ea typeface="Verdana"/>
                <a:cs typeface="Verdana"/>
                <a:sym typeface="Verdana"/>
              </a:rPr>
              <a:t>string</a:t>
            </a:r>
            <a:r>
              <a:rPr lang="zh-CN" sz="1050">
                <a:solidFill>
                  <a:srgbClr val="000000"/>
                </a:solidFill>
                <a:latin typeface="Verdana"/>
                <a:ea typeface="Verdana"/>
                <a:cs typeface="Verdana"/>
                <a:sym typeface="Verdana"/>
              </a:rPr>
              <a:t>, values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f6</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(a, b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z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opt ...</a:t>
            </a:r>
            <a:r>
              <a:rPr lang="zh-CN" sz="1050">
                <a:solidFill>
                  <a:srgbClr val="0000FF"/>
                </a:solidFill>
                <a:latin typeface="Verdana"/>
                <a:ea typeface="Verdana"/>
                <a:cs typeface="Verdana"/>
                <a:sym typeface="Verdana"/>
              </a:rPr>
              <a:t>interface</a:t>
            </a:r>
            <a:r>
              <a:rPr lang="zh-CN" sz="1050">
                <a:solidFill>
                  <a:srgbClr val="000000"/>
                </a:solidFill>
                <a:latin typeface="Verdana"/>
                <a:ea typeface="Verdana"/>
                <a:cs typeface="Verdana"/>
                <a:sym typeface="Verdana"/>
              </a:rPr>
              <a:t>{}) (success </a:t>
            </a:r>
            <a:r>
              <a:rPr lang="zh-CN" sz="1050">
                <a:solidFill>
                  <a:srgbClr val="267F99"/>
                </a:solidFill>
                <a:latin typeface="Verdana"/>
                <a:ea typeface="Verdana"/>
                <a:cs typeface="Verdana"/>
                <a:sym typeface="Verdana"/>
              </a:rPr>
              <a:t>bool</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f7</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f8</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(n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(p *T)</a:t>
            </a:r>
            <a:endParaRPr sz="1050">
              <a:solidFill>
                <a:srgbClr val="000000"/>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Shape 297"/>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其他类型-函数-声明和使用</a:t>
            </a:r>
          </a:p>
        </p:txBody>
      </p:sp>
      <p:sp>
        <p:nvSpPr>
          <p:cNvPr id="298" name="Shape 298"/>
          <p:cNvSpPr txBox="1"/>
          <p:nvPr>
            <p:ph type="body" idx="1"/>
          </p:nvPr>
        </p:nvSpPr>
        <p:spPr>
          <a:xfrm>
            <a:off x="729450" y="2078875"/>
            <a:ext cx="2031600" cy="27660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func f1</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ftype</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(x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f2</a:t>
            </a:r>
            <a:r>
              <a:rPr lang="zh-CN" sz="1050">
                <a:solidFill>
                  <a:srgbClr val="000000"/>
                </a:solidFill>
                <a:latin typeface="Verdana"/>
                <a:ea typeface="Verdana"/>
                <a:cs typeface="Verdana"/>
                <a:sym typeface="Verdana"/>
              </a:rPr>
              <a:t>(x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x</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f3</a:t>
            </a:r>
            <a:r>
              <a:rPr lang="zh-CN" sz="1050">
                <a:solidFill>
                  <a:srgbClr val="000000"/>
                </a:solidFill>
                <a:latin typeface="Verdana"/>
                <a:ea typeface="Verdana"/>
                <a:cs typeface="Verdana"/>
                <a:sym typeface="Verdana"/>
              </a:rPr>
              <a:t>(f ftype, x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if</a:t>
            </a:r>
            <a:r>
              <a:rPr lang="zh-CN" sz="1050">
                <a:solidFill>
                  <a:srgbClr val="000000"/>
                </a:solidFill>
                <a:latin typeface="Verdana"/>
                <a:ea typeface="Verdana"/>
                <a:cs typeface="Verdana"/>
                <a:sym typeface="Verdana"/>
              </a:rPr>
              <a:t> f != </a:t>
            </a:r>
            <a:r>
              <a:rPr lang="zh-CN" sz="1050">
                <a:solidFill>
                  <a:srgbClr val="0000FF"/>
                </a:solidFill>
                <a:latin typeface="Verdana"/>
                <a:ea typeface="Verdana"/>
                <a:cs typeface="Verdana"/>
                <a:sym typeface="Verdana"/>
              </a:rPr>
              <a:t>nil</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f</a:t>
            </a:r>
            <a:r>
              <a:rPr lang="zh-CN" sz="1050">
                <a:solidFill>
                  <a:srgbClr val="000000"/>
                </a:solidFill>
                <a:latin typeface="Verdana"/>
                <a:ea typeface="Verdana"/>
                <a:cs typeface="Verdana"/>
                <a:sym typeface="Verdana"/>
              </a:rPr>
              <a:t>(x)</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panic</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"没有设置f"</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p:txBody>
      </p:sp>
      <p:sp>
        <p:nvSpPr>
          <p:cNvPr id="299" name="Shape 299"/>
          <p:cNvSpPr txBox="1"/>
          <p:nvPr>
            <p:ph type="body" idx="1"/>
          </p:nvPr>
        </p:nvSpPr>
        <p:spPr>
          <a:xfrm>
            <a:off x="2797900" y="2078875"/>
            <a:ext cx="3533100" cy="27369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f1()</a:t>
            </a: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var f =f1</a:t>
            </a: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10</a:t>
            </a:r>
            <a:endParaRPr sz="1050">
              <a:solidFill>
                <a:srgbClr val="09885A"/>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r</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f2</a:t>
            </a:r>
            <a:r>
              <a:rPr lang="zh-CN" sz="1050">
                <a:solidFill>
                  <a:srgbClr val="000000"/>
                </a:solidFill>
                <a:latin typeface="Verdana"/>
                <a:ea typeface="Verdana"/>
                <a:cs typeface="Verdana"/>
                <a:sym typeface="Verdana"/>
              </a:rPr>
              <a:t>(x)    </a:t>
            </a:r>
            <a:r>
              <a:rPr lang="zh-CN" sz="1050">
                <a:solidFill>
                  <a:srgbClr val="008000"/>
                </a:solidFill>
                <a:latin typeface="Verdana"/>
                <a:ea typeface="Verdana"/>
                <a:cs typeface="Verdana"/>
                <a:sym typeface="Verdana"/>
              </a:rPr>
              <a:t>// r=10</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r</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f3</a:t>
            </a:r>
            <a:r>
              <a:rPr lang="zh-CN" sz="1050">
                <a:solidFill>
                  <a:srgbClr val="000000"/>
                </a:solidFill>
                <a:latin typeface="Verdana"/>
                <a:ea typeface="Verdana"/>
                <a:cs typeface="Verdana"/>
                <a:sym typeface="Verdana"/>
              </a:rPr>
              <a:t>(f2, x) </a:t>
            </a:r>
            <a:r>
              <a:rPr lang="zh-CN" sz="1050">
                <a:solidFill>
                  <a:srgbClr val="008000"/>
                </a:solidFill>
                <a:latin typeface="Verdana"/>
                <a:ea typeface="Verdana"/>
                <a:cs typeface="Verdana"/>
                <a:sym typeface="Verdana"/>
              </a:rPr>
              <a:t>// r=10</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f</a:t>
            </a:r>
            <a:r>
              <a:rPr lang="zh-CN" sz="1050">
                <a:solidFill>
                  <a:srgbClr val="000000"/>
                </a:solidFill>
                <a:latin typeface="Verdana"/>
                <a:ea typeface="Verdana"/>
                <a:cs typeface="Verdana"/>
                <a:sym typeface="Verdana"/>
              </a:rPr>
              <a:t> ftype = f2</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r</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f3</a:t>
            </a:r>
            <a:r>
              <a:rPr lang="zh-CN" sz="1050">
                <a:solidFill>
                  <a:srgbClr val="000000"/>
                </a:solidFill>
                <a:latin typeface="Verdana"/>
                <a:ea typeface="Verdana"/>
                <a:cs typeface="Verdana"/>
                <a:sym typeface="Verdana"/>
              </a:rPr>
              <a:t>(f2, </a:t>
            </a:r>
            <a:r>
              <a:rPr lang="zh-CN" sz="1050">
                <a:solidFill>
                  <a:srgbClr val="09885A"/>
                </a:solidFill>
                <a:latin typeface="Verdana"/>
                <a:ea typeface="Verdana"/>
                <a:cs typeface="Verdana"/>
                <a:sym typeface="Verdana"/>
              </a:rPr>
              <a:t>11</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r=11</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r</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f3</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(x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x * </a:t>
            </a:r>
            <a:r>
              <a:rPr lang="zh-CN" sz="1050">
                <a:solidFill>
                  <a:srgbClr val="09885A"/>
                </a:solidFill>
                <a:latin typeface="Verdana"/>
                <a:ea typeface="Verdana"/>
                <a:cs typeface="Verdana"/>
                <a:sym typeface="Verdana"/>
              </a:rPr>
              <a:t>2</a:t>
            </a:r>
            <a:endParaRPr sz="1050">
              <a:solidFill>
                <a:srgbClr val="09885A"/>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20</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r=20 匿名函数</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p:txBody>
      </p:sp>
    </p:spTree>
  </p:cSld>
  <p:clrMapOvr>
    <a:masterClrMapping/>
  </p:clrMapOvr>
  <p:transition spd="slow">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Shape 30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其他类型-函数-内置函数</a:t>
            </a:r>
          </a:p>
        </p:txBody>
      </p:sp>
      <p:sp>
        <p:nvSpPr>
          <p:cNvPr id="305" name="Shape 30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close  // 通道的关闭</a:t>
            </a: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append copy // 切片的操作</a:t>
            </a: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len cap // 切片，数组，字典，通道 的长度容量</a:t>
            </a: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delete // map 删除元素</a:t>
            </a: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recover panic //错误处理相关</a:t>
            </a: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print println // </a:t>
            </a: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complex real imag // 复数操作函数</a:t>
            </a:r>
            <a:endParaRPr sz="1050">
              <a:solidFill>
                <a:srgbClr val="0000FF"/>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sp>
        <p:nvSpPr>
          <p:cNvPr id="310" name="Shape 310"/>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其他类型-接口类型</a:t>
            </a:r>
          </a:p>
        </p:txBody>
      </p:sp>
      <p:sp>
        <p:nvSpPr>
          <p:cNvPr id="311" name="Shape 311"/>
          <p:cNvSpPr txBox="1"/>
          <p:nvPr>
            <p:ph type="body" idx="1"/>
          </p:nvPr>
        </p:nvSpPr>
        <p:spPr>
          <a:xfrm>
            <a:off x="729450" y="2078875"/>
            <a:ext cx="19662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interface</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Read</a:t>
            </a:r>
            <a:r>
              <a:rPr lang="zh-CN" sz="1050">
                <a:solidFill>
                  <a:srgbClr val="000000"/>
                </a:solidFill>
                <a:latin typeface="Verdana"/>
                <a:ea typeface="Verdana"/>
                <a:cs typeface="Verdana"/>
                <a:sym typeface="Verdana"/>
              </a:rPr>
              <a:t>(b Buffer) </a:t>
            </a:r>
            <a:r>
              <a:rPr lang="zh-CN" sz="1050">
                <a:solidFill>
                  <a:srgbClr val="267F99"/>
                </a:solidFill>
                <a:latin typeface="Verdana"/>
                <a:ea typeface="Verdana"/>
                <a:cs typeface="Verdana"/>
                <a:sym typeface="Verdana"/>
              </a:rPr>
              <a:t>bool</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Write</a:t>
            </a:r>
            <a:r>
              <a:rPr lang="zh-CN" sz="1050">
                <a:solidFill>
                  <a:srgbClr val="000000"/>
                </a:solidFill>
                <a:latin typeface="Verdana"/>
                <a:ea typeface="Verdana"/>
                <a:cs typeface="Verdana"/>
                <a:sym typeface="Verdana"/>
              </a:rPr>
              <a:t>(b Buffer) </a:t>
            </a:r>
            <a:r>
              <a:rPr lang="zh-CN" sz="1050">
                <a:solidFill>
                  <a:srgbClr val="267F99"/>
                </a:solidFill>
                <a:latin typeface="Verdana"/>
                <a:ea typeface="Verdana"/>
                <a:cs typeface="Verdana"/>
                <a:sym typeface="Verdana"/>
              </a:rPr>
              <a:t>bool</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Close</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a:spcBef>
                <a:spcPts val="0"/>
              </a:spcBef>
              <a:spcAft>
                <a:spcPts val="1600"/>
              </a:spcAft>
              <a:buNone/>
            </a:pPr>
          </a:p>
        </p:txBody>
      </p:sp>
      <p:sp>
        <p:nvSpPr>
          <p:cNvPr id="312" name="Shape 312"/>
          <p:cNvSpPr txBox="1"/>
          <p:nvPr>
            <p:ph type="body" idx="1"/>
          </p:nvPr>
        </p:nvSpPr>
        <p:spPr>
          <a:xfrm>
            <a:off x="3286050" y="2078875"/>
            <a:ext cx="35184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(p T) </a:t>
            </a:r>
            <a:r>
              <a:rPr lang="zh-CN" sz="1050">
                <a:solidFill>
                  <a:srgbClr val="795E26"/>
                </a:solidFill>
                <a:latin typeface="Verdana"/>
                <a:ea typeface="Verdana"/>
                <a:cs typeface="Verdana"/>
                <a:sym typeface="Verdana"/>
              </a:rPr>
              <a:t>Read</a:t>
            </a:r>
            <a:r>
              <a:rPr lang="zh-CN" sz="1050">
                <a:solidFill>
                  <a:srgbClr val="000000"/>
                </a:solidFill>
                <a:latin typeface="Verdana"/>
                <a:ea typeface="Verdana"/>
                <a:cs typeface="Verdana"/>
                <a:sym typeface="Verdana"/>
              </a:rPr>
              <a:t>(b Buffer) </a:t>
            </a:r>
            <a:r>
              <a:rPr lang="zh-CN" sz="1050">
                <a:solidFill>
                  <a:srgbClr val="267F99"/>
                </a:solidFill>
                <a:latin typeface="Verdana"/>
                <a:ea typeface="Verdana"/>
                <a:cs typeface="Verdana"/>
                <a:sym typeface="Verdana"/>
              </a:rPr>
              <a:t>bool</a:t>
            </a: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(p T) </a:t>
            </a:r>
            <a:r>
              <a:rPr lang="zh-CN" sz="1050">
                <a:solidFill>
                  <a:srgbClr val="795E26"/>
                </a:solidFill>
                <a:latin typeface="Verdana"/>
                <a:ea typeface="Verdana"/>
                <a:cs typeface="Verdana"/>
                <a:sym typeface="Verdana"/>
              </a:rPr>
              <a:t>Write</a:t>
            </a:r>
            <a:r>
              <a:rPr lang="zh-CN" sz="1050">
                <a:solidFill>
                  <a:srgbClr val="000000"/>
                </a:solidFill>
                <a:latin typeface="Verdana"/>
                <a:ea typeface="Verdana"/>
                <a:cs typeface="Verdana"/>
                <a:sym typeface="Verdana"/>
              </a:rPr>
              <a:t>(b Buffer) </a:t>
            </a:r>
            <a:r>
              <a:rPr lang="zh-CN" sz="1050">
                <a:solidFill>
                  <a:srgbClr val="267F99"/>
                </a:solidFill>
                <a:latin typeface="Verdana"/>
                <a:ea typeface="Verdana"/>
                <a:cs typeface="Verdana"/>
                <a:sym typeface="Verdana"/>
              </a:rPr>
              <a:t>bool</a:t>
            </a: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(p T) </a:t>
            </a:r>
            <a:r>
              <a:rPr lang="zh-CN" sz="1050">
                <a:solidFill>
                  <a:srgbClr val="795E26"/>
                </a:solidFill>
                <a:latin typeface="Verdana"/>
                <a:ea typeface="Verdana"/>
                <a:cs typeface="Verdana"/>
                <a:sym typeface="Verdana"/>
              </a:rPr>
              <a:t>Close</a:t>
            </a:r>
            <a:r>
              <a:rPr lang="zh-CN" sz="1050">
                <a:solidFill>
                  <a:srgbClr val="000000"/>
                </a:solidFill>
                <a:latin typeface="Verdana"/>
                <a:ea typeface="Verdana"/>
                <a:cs typeface="Verdana"/>
                <a:sym typeface="Verdana"/>
              </a:rPr>
              <a:t>() { …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Shape 317"/>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其他类型-接口类型</a:t>
            </a:r>
          </a:p>
        </p:txBody>
      </p:sp>
      <p:sp>
        <p:nvSpPr>
          <p:cNvPr id="318" name="Shape 318"/>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某类型实现了某个接口的所有方法，就可以说该类型实现了某个接口</a:t>
            </a:r>
            <a:endParaRPr lang="zh-CN"/>
          </a:p>
          <a:p>
            <a:pPr marL="0" lvl="0" indent="0">
              <a:spcBef>
                <a:spcPts val="1600"/>
              </a:spcBef>
              <a:spcAft>
                <a:spcPts val="0"/>
              </a:spcAft>
              <a:buNone/>
            </a:pPr>
            <a:r>
              <a:rPr lang="zh-CN"/>
              <a:t>接口可以继承</a:t>
            </a:r>
            <a:endParaRPr lang="zh-CN"/>
          </a:p>
          <a:p>
            <a:pPr marL="0" lvl="0" indent="0">
              <a:spcBef>
                <a:spcPts val="1600"/>
              </a:spcBef>
              <a:spcAft>
                <a:spcPts val="0"/>
              </a:spcAft>
              <a:buNone/>
            </a:pPr>
            <a:r>
              <a:rPr lang="zh-CN"/>
              <a:t>接口越简单越好，golang 内置包内很多接口都是只有一个方法的接口</a:t>
            </a:r>
            <a:endParaRPr lang="zh-CN"/>
          </a:p>
          <a:p>
            <a:pPr marL="0" lvl="0" indent="0">
              <a:spcBef>
                <a:spcPts val="1600"/>
              </a:spcBef>
              <a:spcAft>
                <a:spcPts val="0"/>
              </a:spcAft>
              <a:buNone/>
            </a:pPr>
            <a:r>
              <a:rPr lang="zh-CN"/>
              <a:t>interface{} 可以代替任意类型</a:t>
            </a:r>
            <a:endParaRPr lang="zh-CN"/>
          </a:p>
          <a:p>
            <a:pPr marL="0" lvl="0" indent="0">
              <a:spcBef>
                <a:spcPts val="1600"/>
              </a:spcBef>
              <a:spcAft>
                <a:spcPts val="1600"/>
              </a:spcAft>
              <a:buNone/>
            </a:pPr>
          </a:p>
        </p:txBody>
      </p:sp>
    </p:spTree>
  </p:cSld>
  <p:clrMapOvr>
    <a:masterClrMapping/>
  </p:clrMapOvr>
  <p:transition spd="slow">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sp>
        <p:nvSpPr>
          <p:cNvPr id="323" name="Shape 323"/>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其他类型-接口类型</a:t>
            </a:r>
          </a:p>
        </p:txBody>
      </p:sp>
      <p:sp>
        <p:nvSpPr>
          <p:cNvPr id="324" name="Shape 324"/>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Reader</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interface</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Read</a:t>
            </a:r>
            <a:r>
              <a:rPr lang="zh-CN" sz="1050">
                <a:solidFill>
                  <a:srgbClr val="000000"/>
                </a:solidFill>
                <a:latin typeface="Verdana"/>
                <a:ea typeface="Verdana"/>
                <a:cs typeface="Verdana"/>
                <a:sym typeface="Verdana"/>
              </a:rPr>
              <a:t>(p []</a:t>
            </a:r>
            <a:r>
              <a:rPr lang="zh-CN" sz="1050">
                <a:solidFill>
                  <a:srgbClr val="267F99"/>
                </a:solidFill>
                <a:latin typeface="Verdana"/>
                <a:ea typeface="Verdana"/>
                <a:cs typeface="Verdana"/>
                <a:sym typeface="Verdana"/>
              </a:rPr>
              <a:t>byte</a:t>
            </a:r>
            <a:r>
              <a:rPr lang="zh-CN" sz="1050">
                <a:solidFill>
                  <a:srgbClr val="000000"/>
                </a:solidFill>
                <a:latin typeface="Verdana"/>
                <a:ea typeface="Verdana"/>
                <a:cs typeface="Verdana"/>
                <a:sym typeface="Verdana"/>
              </a:rPr>
              <a:t>) (n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err </a:t>
            </a:r>
            <a:r>
              <a:rPr lang="zh-CN" sz="1050">
                <a:solidFill>
                  <a:srgbClr val="0000FF"/>
                </a:solidFill>
                <a:latin typeface="Verdana"/>
                <a:ea typeface="Verdana"/>
                <a:cs typeface="Verdana"/>
                <a:sym typeface="Verdana"/>
              </a:rPr>
              <a:t>error</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Closer</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interface</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Close</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error</a:t>
            </a:r>
            <a:endParaRPr sz="1050">
              <a:solidFill>
                <a:srgbClr val="0000FF"/>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Writer</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interface</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Write</a:t>
            </a:r>
            <a:r>
              <a:rPr lang="zh-CN" sz="1050">
                <a:solidFill>
                  <a:srgbClr val="000000"/>
                </a:solidFill>
                <a:latin typeface="Verdana"/>
                <a:ea typeface="Verdana"/>
                <a:cs typeface="Verdana"/>
                <a:sym typeface="Verdana"/>
              </a:rPr>
              <a:t>(p []</a:t>
            </a:r>
            <a:r>
              <a:rPr lang="zh-CN" sz="1050">
                <a:solidFill>
                  <a:srgbClr val="267F99"/>
                </a:solidFill>
                <a:latin typeface="Verdana"/>
                <a:ea typeface="Verdana"/>
                <a:cs typeface="Verdana"/>
                <a:sym typeface="Verdana"/>
              </a:rPr>
              <a:t>byte</a:t>
            </a:r>
            <a:r>
              <a:rPr lang="zh-CN" sz="1050">
                <a:solidFill>
                  <a:srgbClr val="000000"/>
                </a:solidFill>
                <a:latin typeface="Verdana"/>
                <a:ea typeface="Verdana"/>
                <a:cs typeface="Verdana"/>
                <a:sym typeface="Verdana"/>
              </a:rPr>
              <a:t>) (n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err </a:t>
            </a:r>
            <a:r>
              <a:rPr lang="zh-CN" sz="1050">
                <a:solidFill>
                  <a:srgbClr val="0000FF"/>
                </a:solidFill>
                <a:latin typeface="Verdana"/>
                <a:ea typeface="Verdana"/>
                <a:cs typeface="Verdana"/>
                <a:sym typeface="Verdana"/>
              </a:rPr>
              <a:t>error</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ReadWriter</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interface</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Reader</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Writer</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Shape 106"/>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内置基础类型－类型</a:t>
            </a:r>
          </a:p>
        </p:txBody>
      </p:sp>
      <p:sp>
        <p:nvSpPr>
          <p:cNvPr id="107" name="Shape 107"/>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nSpc>
                <a:spcPct val="200000"/>
              </a:lnSpc>
              <a:spcBef>
                <a:spcPts val="0"/>
              </a:spcBef>
              <a:spcAft>
                <a:spcPts val="0"/>
              </a:spcAft>
              <a:buClr>
                <a:srgbClr val="333333"/>
              </a:buClr>
              <a:buSzPts val="1300"/>
              <a:buFont typeface="Microsoft Yahei"/>
              <a:buChar char="●"/>
            </a:pPr>
            <a:r>
              <a:rPr lang="zh-CN" b="1">
                <a:solidFill>
                  <a:srgbClr val="333333"/>
                </a:solidFill>
                <a:highlight>
                  <a:srgbClr val="FFFFFF"/>
                </a:highlight>
                <a:latin typeface="Microsoft Yahei"/>
                <a:ea typeface="Microsoft Yahei"/>
                <a:cs typeface="Microsoft Yahei"/>
                <a:sym typeface="Microsoft Yahei"/>
              </a:rPr>
              <a:t>布尔型</a:t>
            </a:r>
            <a:endParaRPr b="1">
              <a:solidFill>
                <a:srgbClr val="333333"/>
              </a:solidFill>
              <a:highlight>
                <a:srgbClr val="FFFFFF"/>
              </a:highlight>
              <a:latin typeface="Microsoft Yahei"/>
              <a:ea typeface="Microsoft Yahei"/>
              <a:cs typeface="Microsoft Yahei"/>
              <a:sym typeface="Microsoft Yahei"/>
            </a:endParaRPr>
          </a:p>
          <a:p>
            <a:pPr marL="457200" lvl="0" indent="-311150">
              <a:lnSpc>
                <a:spcPct val="200000"/>
              </a:lnSpc>
              <a:spcBef>
                <a:spcPts val="0"/>
              </a:spcBef>
              <a:spcAft>
                <a:spcPts val="0"/>
              </a:spcAft>
              <a:buClr>
                <a:srgbClr val="333333"/>
              </a:buClr>
              <a:buSzPts val="1300"/>
              <a:buFont typeface="Microsoft Yahei"/>
              <a:buChar char="●"/>
            </a:pPr>
            <a:r>
              <a:rPr lang="zh-CN" b="1">
                <a:solidFill>
                  <a:srgbClr val="333333"/>
                </a:solidFill>
                <a:latin typeface="Microsoft Yahei"/>
                <a:ea typeface="Microsoft Yahei"/>
                <a:cs typeface="Microsoft Yahei"/>
                <a:sym typeface="Microsoft Yahei"/>
              </a:rPr>
              <a:t>数字类型</a:t>
            </a:r>
            <a:endParaRPr b="1">
              <a:solidFill>
                <a:srgbClr val="333333"/>
              </a:solidFill>
              <a:latin typeface="Microsoft Yahei"/>
              <a:ea typeface="Microsoft Yahei"/>
              <a:cs typeface="Microsoft Yahei"/>
              <a:sym typeface="Microsoft Yahei"/>
            </a:endParaRPr>
          </a:p>
          <a:p>
            <a:pPr marL="457200" lvl="0" indent="-311150" rtl="0">
              <a:lnSpc>
                <a:spcPct val="200000"/>
              </a:lnSpc>
              <a:spcBef>
                <a:spcPts val="0"/>
              </a:spcBef>
              <a:spcAft>
                <a:spcPts val="0"/>
              </a:spcAft>
              <a:buClr>
                <a:srgbClr val="333333"/>
              </a:buClr>
              <a:buSzPts val="1300"/>
              <a:buFont typeface="Microsoft Yahei"/>
              <a:buChar char="●"/>
            </a:pPr>
            <a:r>
              <a:rPr lang="zh-CN" b="1">
                <a:solidFill>
                  <a:srgbClr val="333333"/>
                </a:solidFill>
                <a:highlight>
                  <a:srgbClr val="FFFFFF"/>
                </a:highlight>
                <a:latin typeface="Microsoft Yahei"/>
                <a:ea typeface="Microsoft Yahei"/>
                <a:cs typeface="Microsoft Yahei"/>
                <a:sym typeface="Microsoft Yahei"/>
              </a:rPr>
              <a:t>字符串类型:</a:t>
            </a:r>
            <a:endParaRPr b="1">
              <a:solidFill>
                <a:srgbClr val="333333"/>
              </a:solidFill>
              <a:highlight>
                <a:srgbClr val="FFFFFF"/>
              </a:highlight>
              <a:latin typeface="Microsoft Yahei"/>
              <a:ea typeface="Microsoft Yahei"/>
              <a:cs typeface="Microsoft Yahei"/>
              <a:sym typeface="Microsoft Yahei"/>
            </a:endParaRPr>
          </a:p>
          <a:p>
            <a:pPr marL="0" lvl="0" indent="0">
              <a:spcBef>
                <a:spcPts val="1600"/>
              </a:spcBef>
              <a:spcAft>
                <a:spcPts val="1600"/>
              </a:spcAft>
              <a:buNone/>
            </a:pPr>
            <a:endParaRPr sz="1000" b="1">
              <a:solidFill>
                <a:srgbClr val="333333"/>
              </a:solidFill>
              <a:highlight>
                <a:srgbClr val="FFFFFF"/>
              </a:highlight>
              <a:latin typeface="Microsoft Yahei"/>
              <a:ea typeface="Microsoft Yahei"/>
              <a:cs typeface="Microsoft Yahei"/>
              <a:sym typeface="Microsoft Yahei"/>
            </a:endParaRPr>
          </a:p>
        </p:txBody>
      </p:sp>
    </p:spTree>
  </p:cSld>
  <p:clrMapOvr>
    <a:masterClrMapping/>
  </p:clrMapOvr>
  <p:transition spd="slow">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Shape 329"/>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方法</a:t>
            </a:r>
          </a:p>
        </p:txBody>
      </p:sp>
      <p:sp>
        <p:nvSpPr>
          <p:cNvPr id="330" name="Shape 330"/>
          <p:cNvSpPr txBox="1"/>
          <p:nvPr>
            <p:ph type="body" idx="1"/>
          </p:nvPr>
        </p:nvSpPr>
        <p:spPr>
          <a:xfrm>
            <a:off x="729450" y="2078875"/>
            <a:ext cx="21264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T</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struct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 </a:t>
            </a:r>
            <a:r>
              <a:rPr lang="zh-CN" sz="1050">
                <a:solidFill>
                  <a:srgbClr val="267F99"/>
                </a:solidFill>
                <a:latin typeface="Verdana"/>
                <a:ea typeface="Verdana"/>
                <a:cs typeface="Verdana"/>
                <a:sym typeface="Verdana"/>
              </a:rPr>
              <a:t>string</a:t>
            </a:r>
            <a:endParaRPr sz="1050">
              <a:solidFill>
                <a:srgbClr val="267F99"/>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(t T) </a:t>
            </a:r>
            <a:r>
              <a:rPr lang="zh-CN" sz="1050">
                <a:solidFill>
                  <a:srgbClr val="795E26"/>
                </a:solidFill>
                <a:latin typeface="Verdana"/>
                <a:ea typeface="Verdana"/>
                <a:cs typeface="Verdana"/>
                <a:sym typeface="Verdana"/>
              </a:rPr>
              <a:t>ShowA</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(t.a)</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(t *T) </a:t>
            </a:r>
            <a:r>
              <a:rPr lang="zh-CN" sz="1050">
                <a:solidFill>
                  <a:srgbClr val="795E26"/>
                </a:solidFill>
                <a:latin typeface="Verdana"/>
                <a:ea typeface="Verdana"/>
                <a:cs typeface="Verdana"/>
                <a:sym typeface="Verdana"/>
              </a:rPr>
              <a:t>SetA</a:t>
            </a:r>
            <a:r>
              <a:rPr lang="zh-CN" sz="1050">
                <a:solidFill>
                  <a:srgbClr val="000000"/>
                </a:solidFill>
                <a:latin typeface="Verdana"/>
                <a:ea typeface="Verdana"/>
                <a:cs typeface="Verdana"/>
                <a:sym typeface="Verdana"/>
              </a:rPr>
              <a:t>(a </a:t>
            </a:r>
            <a:r>
              <a:rPr lang="zh-CN" sz="1050">
                <a:solidFill>
                  <a:srgbClr val="267F99"/>
                </a:solidFill>
                <a:latin typeface="Verdana"/>
                <a:ea typeface="Verdana"/>
                <a:cs typeface="Verdana"/>
                <a:sym typeface="Verdana"/>
              </a:rPr>
              <a:t>string</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t.a</a:t>
            </a:r>
            <a:r>
              <a:rPr lang="zh-CN" sz="1050">
                <a:solidFill>
                  <a:srgbClr val="000000"/>
                </a:solidFill>
                <a:latin typeface="Verdana"/>
                <a:ea typeface="Verdana"/>
                <a:cs typeface="Verdana"/>
                <a:sym typeface="Verdana"/>
              </a:rPr>
              <a:t> = a</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(t T) </a:t>
            </a:r>
            <a:r>
              <a:rPr lang="zh-CN" sz="1050">
                <a:solidFill>
                  <a:srgbClr val="795E26"/>
                </a:solidFill>
                <a:latin typeface="Verdana"/>
                <a:ea typeface="Verdana"/>
                <a:cs typeface="Verdana"/>
                <a:sym typeface="Verdana"/>
              </a:rPr>
              <a:t>SetA1</a:t>
            </a:r>
            <a:r>
              <a:rPr lang="zh-CN" sz="1050">
                <a:solidFill>
                  <a:srgbClr val="000000"/>
                </a:solidFill>
                <a:latin typeface="Verdana"/>
                <a:ea typeface="Verdana"/>
                <a:cs typeface="Verdana"/>
                <a:sym typeface="Verdana"/>
              </a:rPr>
              <a:t>(a </a:t>
            </a:r>
            <a:r>
              <a:rPr lang="zh-CN" sz="1050">
                <a:solidFill>
                  <a:srgbClr val="267F99"/>
                </a:solidFill>
                <a:latin typeface="Verdana"/>
                <a:ea typeface="Verdana"/>
                <a:cs typeface="Verdana"/>
                <a:sym typeface="Verdana"/>
              </a:rPr>
              <a:t>string</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t.a</a:t>
            </a:r>
            <a:r>
              <a:rPr lang="zh-CN" sz="1050">
                <a:solidFill>
                  <a:srgbClr val="000000"/>
                </a:solidFill>
                <a:latin typeface="Verdana"/>
                <a:ea typeface="Verdana"/>
                <a:cs typeface="Verdana"/>
                <a:sym typeface="Verdana"/>
              </a:rPr>
              <a:t> = a</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1460500" rtl="0">
              <a:lnSpc>
                <a:spcPct val="100000"/>
              </a:lnSpc>
              <a:spcBef>
                <a:spcPts val="0"/>
              </a:spcBef>
              <a:spcAft>
                <a:spcPts val="0"/>
              </a:spcAft>
              <a:buNone/>
            </a:pP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FF"/>
              </a:solidFill>
              <a:latin typeface="Verdana"/>
              <a:ea typeface="Verdana"/>
              <a:cs typeface="Verdana"/>
              <a:sym typeface="Verdana"/>
            </a:endParaRPr>
          </a:p>
          <a:p>
            <a:pPr marL="0" lvl="0" indent="0" rtl="0">
              <a:spcBef>
                <a:spcPts val="0"/>
              </a:spcBef>
              <a:spcAft>
                <a:spcPts val="1600"/>
              </a:spcAft>
              <a:buNone/>
            </a:pPr>
          </a:p>
        </p:txBody>
      </p:sp>
      <p:sp>
        <p:nvSpPr>
          <p:cNvPr id="331" name="Shape 331"/>
          <p:cNvSpPr txBox="1"/>
          <p:nvPr/>
        </p:nvSpPr>
        <p:spPr>
          <a:xfrm>
            <a:off x="3664575" y="2112775"/>
            <a:ext cx="4196400" cy="2302200"/>
          </a:xfrm>
          <a:prstGeom prst="rect">
            <a:avLst/>
          </a:prstGeom>
          <a:noFill/>
          <a:ln>
            <a:noFill/>
          </a:ln>
        </p:spPr>
        <p:txBody>
          <a:bodyPr spcFirstLastPara="1" wrap="square" lIns="91425" tIns="91425" rIns="91425" bIns="91425" anchor="t" anchorCtr="0">
            <a:noAutofit/>
          </a:bodyPr>
          <a:lstStyle/>
          <a:p>
            <a:pPr marL="0" lvl="0" indent="146050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latin typeface="Verdana"/>
                <a:ea typeface="Verdana"/>
                <a:cs typeface="Verdana"/>
                <a:sym typeface="Verdana"/>
              </a:rPr>
              <a:t> </a:t>
            </a:r>
            <a:r>
              <a:rPr lang="zh-CN" sz="1050">
                <a:solidFill>
                  <a:srgbClr val="267F99"/>
                </a:solidFill>
                <a:latin typeface="Verdana"/>
                <a:ea typeface="Verdana"/>
                <a:cs typeface="Verdana"/>
                <a:sym typeface="Verdana"/>
              </a:rPr>
              <a:t>T2</a:t>
            </a:r>
            <a:r>
              <a:rPr lang="zh-CN" sz="1050">
                <a:latin typeface="Verdana"/>
                <a:ea typeface="Verdana"/>
                <a:cs typeface="Verdana"/>
                <a:sym typeface="Verdana"/>
              </a:rPr>
              <a:t>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1460500" rtl="0">
              <a:lnSpc>
                <a:spcPct val="136000"/>
              </a:lnSpc>
              <a:spcBef>
                <a:spcPts val="0"/>
              </a:spcBef>
              <a:spcAft>
                <a:spcPts val="0"/>
              </a:spcAft>
              <a:buNone/>
            </a:pPr>
            <a:endParaRPr sz="1050">
              <a:solidFill>
                <a:srgbClr val="267F99"/>
              </a:solidFill>
              <a:latin typeface="Verdana"/>
              <a:ea typeface="Verdana"/>
              <a:cs typeface="Verdana"/>
              <a:sym typeface="Verdana"/>
            </a:endParaRPr>
          </a:p>
          <a:p>
            <a:pPr marL="0" lvl="0" indent="1460500" rtl="0">
              <a:lnSpc>
                <a:spcPct val="136000"/>
              </a:lnSpc>
              <a:spcBef>
                <a:spcPts val="0"/>
              </a:spcBef>
              <a:spcAft>
                <a:spcPts val="0"/>
              </a:spcAft>
              <a:buNone/>
            </a:pPr>
            <a:r>
              <a:rPr lang="zh-CN" sz="1050">
                <a:solidFill>
                  <a:srgbClr val="0000FF"/>
                </a:solidFill>
                <a:latin typeface="Verdana"/>
                <a:ea typeface="Verdana"/>
                <a:cs typeface="Verdana"/>
                <a:sym typeface="Verdana"/>
              </a:rPr>
              <a:t>func</a:t>
            </a:r>
            <a:r>
              <a:rPr lang="zh-CN" sz="1050">
                <a:latin typeface="Verdana"/>
                <a:ea typeface="Verdana"/>
                <a:cs typeface="Verdana"/>
                <a:sym typeface="Verdana"/>
              </a:rPr>
              <a:t> (t T2) </a:t>
            </a:r>
            <a:r>
              <a:rPr lang="zh-CN" sz="1050">
                <a:solidFill>
                  <a:srgbClr val="795E26"/>
                </a:solidFill>
                <a:latin typeface="Verdana"/>
                <a:ea typeface="Verdana"/>
                <a:cs typeface="Verdana"/>
                <a:sym typeface="Verdana"/>
              </a:rPr>
              <a:t>Add</a:t>
            </a:r>
            <a:r>
              <a:rPr lang="zh-CN" sz="1050">
                <a:latin typeface="Verdana"/>
                <a:ea typeface="Verdana"/>
                <a:cs typeface="Verdana"/>
                <a:sym typeface="Verdana"/>
              </a:rPr>
              <a:t>(a </a:t>
            </a:r>
            <a:r>
              <a:rPr lang="zh-CN" sz="1050">
                <a:solidFill>
                  <a:srgbClr val="267F99"/>
                </a:solidFill>
                <a:latin typeface="Verdana"/>
                <a:ea typeface="Verdana"/>
                <a:cs typeface="Verdana"/>
                <a:sym typeface="Verdana"/>
              </a:rPr>
              <a:t>int</a:t>
            </a:r>
            <a:r>
              <a:rPr lang="zh-CN" sz="1050">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latin typeface="Verdana"/>
                <a:ea typeface="Verdana"/>
                <a:cs typeface="Verdana"/>
                <a:sym typeface="Verdana"/>
              </a:rPr>
              <a:t> {</a:t>
            </a:r>
            <a:endParaRPr sz="1050">
              <a:latin typeface="Verdana"/>
              <a:ea typeface="Verdana"/>
              <a:cs typeface="Verdana"/>
              <a:sym typeface="Verdana"/>
            </a:endParaRPr>
          </a:p>
          <a:p>
            <a:pPr marL="0" lvl="0" indent="1460500" rtl="0">
              <a:lnSpc>
                <a:spcPct val="136000"/>
              </a:lnSpc>
              <a:spcBef>
                <a:spcPts val="0"/>
              </a:spcBef>
              <a:spcAft>
                <a:spcPts val="0"/>
              </a:spcAft>
              <a:buNone/>
            </a:pPr>
            <a:r>
              <a:rPr lang="zh-CN" sz="1050">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latin typeface="Verdana"/>
                <a:ea typeface="Verdana"/>
                <a:cs typeface="Verdana"/>
                <a:sym typeface="Verdana"/>
              </a:rPr>
              <a:t> t + a</a:t>
            </a:r>
            <a:endParaRPr sz="1050">
              <a:latin typeface="Verdana"/>
              <a:ea typeface="Verdana"/>
              <a:cs typeface="Verdana"/>
              <a:sym typeface="Verdana"/>
            </a:endParaRPr>
          </a:p>
          <a:p>
            <a:pPr marL="0" lvl="0" indent="1460500" rtl="0">
              <a:lnSpc>
                <a:spcPct val="136000"/>
              </a:lnSpc>
              <a:spcBef>
                <a:spcPts val="0"/>
              </a:spcBef>
              <a:spcAft>
                <a:spcPts val="0"/>
              </a:spcAft>
              <a:buNone/>
            </a:pPr>
            <a:r>
              <a:rPr lang="zh-CN" sz="1050">
                <a:latin typeface="Verdana"/>
                <a:ea typeface="Verdana"/>
                <a:cs typeface="Verdana"/>
                <a:sym typeface="Verdana"/>
              </a:rPr>
              <a:t>}</a:t>
            </a:r>
            <a:endParaRPr sz="1050">
              <a:latin typeface="Verdana"/>
              <a:ea typeface="Verdana"/>
              <a:cs typeface="Verdana"/>
              <a:sym typeface="Verdana"/>
            </a:endParaRPr>
          </a:p>
          <a:p>
            <a:pPr marL="0" lvl="0" indent="0">
              <a:spcBef>
                <a:spcPts val="0"/>
              </a:spcBef>
              <a:spcAft>
                <a:spcPts val="0"/>
              </a:spcAft>
              <a:buNone/>
            </a:pPr>
          </a:p>
        </p:txBody>
      </p:sp>
    </p:spTree>
  </p:cSld>
  <p:clrMapOvr>
    <a:masterClrMapping/>
  </p:clrMapOvr>
  <p:transition spd="slow">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Shape 336"/>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类型转换</a:t>
            </a:r>
          </a:p>
        </p:txBody>
      </p:sp>
      <p:sp>
        <p:nvSpPr>
          <p:cNvPr id="337" name="Shape 337"/>
          <p:cNvSpPr txBox="1"/>
          <p:nvPr>
            <p:ph type="body" idx="1"/>
          </p:nvPr>
        </p:nvSpPr>
        <p:spPr>
          <a:xfrm>
            <a:off x="729325" y="2078875"/>
            <a:ext cx="24690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golang内部一切变量，常量，函数，方法，结构体，接口，切片，数组，字典，通道 都是类型</a:t>
            </a:r>
            <a:endParaRPr lang="zh-CN"/>
          </a:p>
          <a:p>
            <a:pPr marL="0" lvl="0" indent="0" rtl="0">
              <a:spcBef>
                <a:spcPts val="1600"/>
              </a:spcBef>
              <a:spcAft>
                <a:spcPts val="1600"/>
              </a:spcAft>
              <a:buNone/>
            </a:pPr>
          </a:p>
        </p:txBody>
      </p:sp>
      <p:sp>
        <p:nvSpPr>
          <p:cNvPr id="338" name="Shape 338"/>
          <p:cNvSpPr txBox="1"/>
          <p:nvPr>
            <p:ph type="body" idx="2"/>
          </p:nvPr>
        </p:nvSpPr>
        <p:spPr>
          <a:xfrm>
            <a:off x="3569850" y="2078875"/>
            <a:ext cx="4848000" cy="2554800"/>
          </a:xfrm>
          <a:prstGeom prst="rect">
            <a:avLst/>
          </a:prstGeom>
        </p:spPr>
        <p:txBody>
          <a:bodyPr spcFirstLastPara="1" wrap="square" lIns="91425" tIns="91425" rIns="91425" bIns="91425" anchor="t" anchorCtr="0">
            <a:noAutofit/>
          </a:bodyPr>
          <a:lstStyle/>
          <a:p>
            <a:pPr marL="0" marR="292100" lvl="0" indent="0" rtl="0">
              <a:lnSpc>
                <a:spcPct val="100000"/>
              </a:lnSpc>
              <a:spcBef>
                <a:spcPts val="0"/>
              </a:spcBef>
              <a:spcAft>
                <a:spcPts val="0"/>
              </a:spcAft>
              <a:buNone/>
            </a:pPr>
            <a:r>
              <a:rPr lang="zh-CN" sz="1050">
                <a:solidFill>
                  <a:srgbClr val="000000"/>
                </a:solidFill>
                <a:latin typeface="Verdana"/>
                <a:ea typeface="Verdana"/>
                <a:cs typeface="Verdana"/>
                <a:sym typeface="Verdana"/>
              </a:rPr>
              <a:t>uint(iota)               // iota value of type uint</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float32(2.718281828)     // 2.718281828 of type float32</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complex128(1)            // 1.0 + 0.0i of type complex128</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float32(0.49999999)      // 0.5 of type float32</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float64(-1e-1000)        // 0.0 of type float64</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string('x')              // "x" of type string</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string(0x266c)           // "♬" of type string</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MyString("foo" + "bar")  // "foobar" of type MyString</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string([]byte{'a'})      // not a constant: []byte{'a'} is not a constant</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(*int)(nil)              // not a constant: nil is not a constant, *int is not a boolean, numeric, or string type</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int(1.2)                 // illegal: 1.2 cannot be represented as an int</a:t>
            </a:r>
            <a:br>
              <a:rPr lang="zh-CN" sz="1050">
                <a:solidFill>
                  <a:srgbClr val="000000"/>
                </a:solidFill>
                <a:latin typeface="Verdana"/>
                <a:ea typeface="Verdana"/>
                <a:cs typeface="Verdana"/>
                <a:sym typeface="Verdana"/>
              </a:rPr>
            </a:br>
            <a:r>
              <a:rPr lang="zh-CN" sz="1050">
                <a:solidFill>
                  <a:srgbClr val="000000"/>
                </a:solidFill>
                <a:latin typeface="Verdana"/>
                <a:ea typeface="Verdana"/>
                <a:cs typeface="Verdana"/>
                <a:sym typeface="Verdana"/>
              </a:rPr>
              <a:t>string(65.0)             // illegal: 65.0 is not an integer constant</a:t>
            </a:r>
            <a:endParaRPr sz="1050">
              <a:solidFill>
                <a:srgbClr val="000000"/>
              </a:solidFill>
              <a:latin typeface="Verdana"/>
              <a:ea typeface="Verdana"/>
              <a:cs typeface="Verdana"/>
              <a:sym typeface="Verdana"/>
            </a:endParaRPr>
          </a:p>
          <a:p>
            <a:pPr marL="0" lvl="0" indent="0">
              <a:spcBef>
                <a:spcPts val="1500"/>
              </a:spcBef>
              <a:spcAft>
                <a:spcPts val="1600"/>
              </a:spcAft>
              <a:buNone/>
            </a:pPr>
          </a:p>
        </p:txBody>
      </p:sp>
    </p:spTree>
  </p:cSld>
  <p:clrMapOvr>
    <a:masterClrMapping/>
  </p:clrMapOvr>
  <p:transition spd="slow">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Shape 343"/>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类型转换-数字类型转换</a:t>
            </a:r>
          </a:p>
        </p:txBody>
      </p:sp>
      <p:sp>
        <p:nvSpPr>
          <p:cNvPr id="344" name="Shape 344"/>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a</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10.0</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3.0</a:t>
            </a:r>
            <a:endParaRPr sz="1050">
              <a:solidFill>
                <a:srgbClr val="09885A"/>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b</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int</a:t>
            </a:r>
            <a:r>
              <a:rPr lang="zh-CN" sz="1050">
                <a:solidFill>
                  <a:srgbClr val="000000"/>
                </a:solidFill>
                <a:latin typeface="Verdana"/>
                <a:ea typeface="Verdana"/>
                <a:cs typeface="Verdana"/>
                <a:sym typeface="Verdana"/>
              </a:rPr>
              <a:t>(a)</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c</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int64</a:t>
            </a:r>
            <a:r>
              <a:rPr lang="zh-CN" sz="1050">
                <a:solidFill>
                  <a:srgbClr val="000000"/>
                </a:solidFill>
                <a:latin typeface="Verdana"/>
                <a:ea typeface="Verdana"/>
                <a:cs typeface="Verdana"/>
                <a:sym typeface="Verdana"/>
              </a:rPr>
              <a:t>(a)</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d</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int32</a:t>
            </a:r>
            <a:r>
              <a:rPr lang="zh-CN" sz="1050">
                <a:solidFill>
                  <a:srgbClr val="000000"/>
                </a:solidFill>
                <a:latin typeface="Verdana"/>
                <a:ea typeface="Verdana"/>
                <a:cs typeface="Verdana"/>
                <a:sym typeface="Verdana"/>
              </a:rPr>
              <a:t>(a)</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e</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float64</a:t>
            </a:r>
            <a:r>
              <a:rPr lang="zh-CN" sz="1050">
                <a:solidFill>
                  <a:srgbClr val="000000"/>
                </a:solidFill>
                <a:latin typeface="Verdana"/>
                <a:ea typeface="Verdana"/>
                <a:cs typeface="Verdana"/>
                <a:sym typeface="Verdana"/>
              </a:rPr>
              <a:t>(a)</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f</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float32</a:t>
            </a:r>
            <a:r>
              <a:rPr lang="zh-CN" sz="1050">
                <a:solidFill>
                  <a:srgbClr val="000000"/>
                </a:solidFill>
                <a:latin typeface="Verdana"/>
                <a:ea typeface="Verdana"/>
                <a:cs typeface="Verdana"/>
                <a:sym typeface="Verdana"/>
              </a:rPr>
              <a:t>(e)</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g</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uint32</a:t>
            </a:r>
            <a:r>
              <a:rPr lang="zh-CN" sz="1050">
                <a:solidFill>
                  <a:srgbClr val="000000"/>
                </a:solidFill>
                <a:latin typeface="Verdana"/>
                <a:ea typeface="Verdana"/>
                <a:cs typeface="Verdana"/>
                <a:sym typeface="Verdana"/>
              </a:rPr>
              <a:t>(f)</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h</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complex</a:t>
            </a:r>
            <a:r>
              <a:rPr lang="zh-CN" sz="1050">
                <a:solidFill>
                  <a:srgbClr val="000000"/>
                </a:solidFill>
                <a:latin typeface="Verdana"/>
                <a:ea typeface="Verdana"/>
                <a:cs typeface="Verdana"/>
                <a:sym typeface="Verdana"/>
              </a:rPr>
              <a:t>(e, e)</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1080"/>
                </a:solidFill>
                <a:latin typeface="Verdana"/>
                <a:ea typeface="Verdana"/>
                <a:cs typeface="Verdana"/>
                <a:sym typeface="Verdana"/>
              </a:rPr>
              <a:t>j</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complex64</a:t>
            </a:r>
            <a:r>
              <a:rPr lang="zh-CN" sz="1050">
                <a:solidFill>
                  <a:srgbClr val="000000"/>
                </a:solidFill>
                <a:latin typeface="Verdana"/>
                <a:ea typeface="Verdana"/>
                <a:cs typeface="Verdana"/>
                <a:sym typeface="Verdana"/>
              </a:rPr>
              <a:t>(h)</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(a, b, c, e, d, f, g, h, j)</a:t>
            </a:r>
            <a:endParaRPr sz="1050">
              <a:solidFill>
                <a:srgbClr val="000000"/>
              </a:solidFill>
              <a:latin typeface="Verdana"/>
              <a:ea typeface="Verdana"/>
              <a:cs typeface="Verdana"/>
              <a:sym typeface="Verdana"/>
            </a:endParaRPr>
          </a:p>
          <a:p>
            <a:pPr marL="0" lvl="0" indent="278130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0">
              <a:spcBef>
                <a:spcPts val="0"/>
              </a:spcBef>
              <a:spcAft>
                <a:spcPts val="1600"/>
              </a:spcAft>
              <a:buNone/>
            </a:pPr>
          </a:p>
        </p:txBody>
      </p:sp>
      <p:sp>
        <p:nvSpPr>
          <p:cNvPr id="345" name="Shape 345"/>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zh-CN"/>
              <a:t>高精度的数字类型向低精度的数字类型转换，会丢失精度。</a:t>
            </a:r>
          </a:p>
        </p:txBody>
      </p:sp>
    </p:spTree>
  </p:cSld>
  <p:clrMapOvr>
    <a:masterClrMapping/>
  </p:clrMapOvr>
  <p:transition spd="slow">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Shape 350"/>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类型转换-字符相关</a:t>
            </a:r>
          </a:p>
        </p:txBody>
      </p:sp>
      <p:sp>
        <p:nvSpPr>
          <p:cNvPr id="351" name="Shape 351"/>
          <p:cNvSpPr txBox="1"/>
          <p:nvPr>
            <p:ph type="body" idx="1"/>
          </p:nvPr>
        </p:nvSpPr>
        <p:spPr>
          <a:xfrm>
            <a:off x="729325" y="2078875"/>
            <a:ext cx="41883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'a'</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"a"</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"\ufffd" == "\xef\xbf\xbd"</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0xf8</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"\u00f8" == "ø" == "\xc3\xb8"</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MyString</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string</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MyString</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0x4e2d</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"\u65e5" == "中" == "\xe4\xb8\xad"</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byte</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'h'</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'e'</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'l'</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'l'</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'\xc3'</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'\xb8'</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"hellø"</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byte</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byte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nil</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MyBytes</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byte</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(MyBytes{</a:t>
            </a:r>
            <a:r>
              <a:rPr lang="zh-CN" sz="1050">
                <a:solidFill>
                  <a:srgbClr val="A31515"/>
                </a:solidFill>
                <a:latin typeface="Verdana"/>
                <a:ea typeface="Verdana"/>
                <a:cs typeface="Verdana"/>
                <a:sym typeface="Verdana"/>
              </a:rPr>
              <a:t>'h'</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'e'</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'l'</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'l'</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'\xc3'</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'\xb8'</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"hellø"</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278130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0" rtl="0">
              <a:spcBef>
                <a:spcPts val="0"/>
              </a:spcBef>
              <a:spcAft>
                <a:spcPts val="1600"/>
              </a:spcAft>
              <a:buNone/>
            </a:pPr>
          </a:p>
        </p:txBody>
      </p:sp>
      <p:sp>
        <p:nvSpPr>
          <p:cNvPr id="352" name="Shape 352"/>
          <p:cNvSpPr txBox="1"/>
          <p:nvPr>
            <p:ph type="body" idx="2"/>
          </p:nvPr>
        </p:nvSpPr>
        <p:spPr>
          <a:xfrm>
            <a:off x="5179925" y="2078875"/>
            <a:ext cx="3237900" cy="2261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zh-CN"/>
              <a:t>高精度的数字类型向低精度的数字类型转换，会丢失精度。</a:t>
            </a:r>
          </a:p>
        </p:txBody>
      </p:sp>
    </p:spTree>
  </p:cSld>
  <p:clrMapOvr>
    <a:masterClrMapping/>
  </p:clrMapOvr>
  <p:transition spd="slow">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Shape 357"/>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类型转换-字符相关</a:t>
            </a:r>
          </a:p>
        </p:txBody>
      </p:sp>
      <p:sp>
        <p:nvSpPr>
          <p:cNvPr id="358" name="Shape 358"/>
          <p:cNvSpPr txBox="1"/>
          <p:nvPr>
            <p:ph type="body" idx="1"/>
          </p:nvPr>
        </p:nvSpPr>
        <p:spPr>
          <a:xfrm>
            <a:off x="729325" y="2078875"/>
            <a:ext cx="41883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'a'</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"a"</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"\ufffd" == "\xef\xbf\xbd"</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0xf8</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"\u00f8" == "ø" == "\xc3\xb8"</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MyString</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string</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MyString</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0x4e2d</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"\u65e5" == "中" == "\xe4\xb8\xad"</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byte</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'h'</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'e'</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'l'</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'l'</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'\xc3'</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'\xb8'</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"hellø"</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byte</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byte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nil</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MyBytes</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byte</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(MyBytes{</a:t>
            </a:r>
            <a:r>
              <a:rPr lang="zh-CN" sz="1050">
                <a:solidFill>
                  <a:srgbClr val="A31515"/>
                </a:solidFill>
                <a:latin typeface="Verdana"/>
                <a:ea typeface="Verdana"/>
                <a:cs typeface="Verdana"/>
                <a:sym typeface="Verdana"/>
              </a:rPr>
              <a:t>'h'</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'e'</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'l'</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'l'</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'\xc3'</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'\xb8'</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"hellø"</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278130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0" rtl="0">
              <a:spcBef>
                <a:spcPts val="0"/>
              </a:spcBef>
              <a:spcAft>
                <a:spcPts val="1600"/>
              </a:spcAft>
              <a:buNone/>
            </a:pPr>
          </a:p>
        </p:txBody>
      </p:sp>
      <p:sp>
        <p:nvSpPr>
          <p:cNvPr id="359" name="Shape 359"/>
          <p:cNvSpPr txBox="1"/>
          <p:nvPr>
            <p:ph type="body" idx="2"/>
          </p:nvPr>
        </p:nvSpPr>
        <p:spPr>
          <a:xfrm>
            <a:off x="4844800" y="2078875"/>
            <a:ext cx="35730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rune</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0x4e2d</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0x56fd</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中国</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rune</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rune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nil</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MyRunes</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rune</a:t>
            </a:r>
            <a:endParaRPr sz="1050">
              <a:solidFill>
                <a:srgbClr val="0000FF"/>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string</a:t>
            </a:r>
            <a:r>
              <a:rPr lang="zh-CN" sz="1050">
                <a:solidFill>
                  <a:srgbClr val="000000"/>
                </a:solidFill>
                <a:latin typeface="Verdana"/>
                <a:ea typeface="Verdana"/>
                <a:cs typeface="Verdana"/>
                <a:sym typeface="Verdana"/>
              </a:rPr>
              <a:t>(MyRunes{</a:t>
            </a:r>
            <a:r>
              <a:rPr lang="zh-CN" sz="1050">
                <a:solidFill>
                  <a:srgbClr val="09885A"/>
                </a:solidFill>
                <a:latin typeface="Verdana"/>
                <a:ea typeface="Verdana"/>
                <a:cs typeface="Verdana"/>
                <a:sym typeface="Verdana"/>
              </a:rPr>
              <a:t>0x4e2d</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0x56fd</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中国</a:t>
            </a:r>
            <a:endParaRPr sz="1050">
              <a:solidFill>
                <a:srgbClr val="008000"/>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Shape 364"/>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类型转换-字符相关</a:t>
            </a:r>
          </a:p>
        </p:txBody>
      </p:sp>
      <p:sp>
        <p:nvSpPr>
          <p:cNvPr id="365" name="Shape 36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byte</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"hellø"</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[]byte{'h', 'e', 'l', 'l', '\xc3', '\xb8'}</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byte</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[]byte{}</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MyBytes</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byte</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MyBytes</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"hellø"</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[]byte{'h', 'e', 'l', 'l', '\xc3', '\xb8'}</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rune</a:t>
            </a: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MyString</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"中国"</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[]rune{4e2d, 56fd}</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rune</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[]rune{}</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MyRunes</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rune</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MyRunes</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"中国"</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[]rune{4e2d, 56fd}</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2781300" rtl="0">
              <a:lnSpc>
                <a:spcPct val="136000"/>
              </a:lnSpc>
              <a:spcBef>
                <a:spcPts val="0"/>
              </a:spcBef>
              <a:spcAft>
                <a:spcPts val="0"/>
              </a:spcAft>
              <a:buNone/>
            </a:pPr>
            <a:endParaRPr sz="1050">
              <a:solidFill>
                <a:srgbClr val="001080"/>
              </a:solidFill>
              <a:latin typeface="Verdana"/>
              <a:ea typeface="Verdana"/>
              <a:cs typeface="Verdana"/>
              <a:sym typeface="Verdana"/>
            </a:endParaRPr>
          </a:p>
          <a:p>
            <a:pPr marL="0" lvl="0" indent="0" rtl="0">
              <a:spcBef>
                <a:spcPts val="0"/>
              </a:spcBef>
              <a:spcAft>
                <a:spcPts val="1600"/>
              </a:spcAft>
              <a:buNone/>
            </a:pPr>
          </a:p>
        </p:txBody>
      </p:sp>
    </p:spTree>
  </p:cSld>
  <p:clrMapOvr>
    <a:masterClrMapping/>
  </p:clrMapOvr>
  <p:transition spd="slow">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0" name="Shape 370"/>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a:t>
            </a:r>
            <a:endParaRPr lang="zh-CN"/>
          </a:p>
          <a:p>
            <a:pPr marL="0" lvl="0" indent="0" rtl="0">
              <a:spcBef>
                <a:spcPts val="0"/>
              </a:spcBef>
              <a:spcAft>
                <a:spcPts val="0"/>
              </a:spcAft>
              <a:buNone/>
            </a:pPr>
          </a:p>
        </p:txBody>
      </p:sp>
      <p:sp>
        <p:nvSpPr>
          <p:cNvPr id="371" name="Shape 371"/>
          <p:cNvSpPr txBox="1"/>
          <p:nvPr>
            <p:ph type="body" idx="1"/>
          </p:nvPr>
        </p:nvSpPr>
        <p:spPr>
          <a:xfrm>
            <a:off x="693025" y="1940450"/>
            <a:ext cx="1558200" cy="22611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zh-CN"/>
              <a:t>条件 if</a:t>
            </a:r>
            <a:endParaRPr lang="zh-CN"/>
          </a:p>
          <a:p>
            <a:pPr marL="0" lvl="0" indent="0" rtl="0">
              <a:lnSpc>
                <a:spcPct val="115000"/>
              </a:lnSpc>
              <a:spcBef>
                <a:spcPts val="1000"/>
              </a:spcBef>
              <a:spcAft>
                <a:spcPts val="0"/>
              </a:spcAft>
              <a:buNone/>
            </a:pPr>
            <a:r>
              <a:rPr lang="zh-CN"/>
              <a:t>循环 for</a:t>
            </a:r>
            <a:endParaRPr lang="zh-CN"/>
          </a:p>
          <a:p>
            <a:pPr marL="0" lvl="0" indent="0" rtl="0">
              <a:lnSpc>
                <a:spcPct val="115000"/>
              </a:lnSpc>
              <a:spcBef>
                <a:spcPts val="1000"/>
              </a:spcBef>
              <a:spcAft>
                <a:spcPts val="0"/>
              </a:spcAft>
              <a:buNone/>
            </a:pPr>
            <a:r>
              <a:rPr lang="zh-CN"/>
              <a:t>选择 switch</a:t>
            </a:r>
            <a:endParaRPr lang="zh-CN"/>
          </a:p>
          <a:p>
            <a:pPr marL="0" lvl="0" indent="0" rtl="0">
              <a:lnSpc>
                <a:spcPct val="115000"/>
              </a:lnSpc>
              <a:spcBef>
                <a:spcPts val="1000"/>
              </a:spcBef>
              <a:spcAft>
                <a:spcPts val="0"/>
              </a:spcAft>
              <a:buNone/>
            </a:pPr>
            <a:r>
              <a:rPr lang="zh-CN"/>
              <a:t>跳转 goto</a:t>
            </a:r>
            <a:endParaRPr lang="zh-CN"/>
          </a:p>
          <a:p>
            <a:pPr marL="0" lvl="0" indent="0">
              <a:lnSpc>
                <a:spcPct val="100000"/>
              </a:lnSpc>
              <a:spcBef>
                <a:spcPts val="1000"/>
              </a:spcBef>
              <a:spcAft>
                <a:spcPts val="0"/>
              </a:spcAft>
              <a:buNone/>
            </a:pPr>
          </a:p>
          <a:p>
            <a:pPr marL="0" lvl="0" indent="0" rtl="0">
              <a:lnSpc>
                <a:spcPct val="100000"/>
              </a:lnSpc>
              <a:spcBef>
                <a:spcPts val="0"/>
              </a:spcBef>
              <a:spcAft>
                <a:spcPts val="0"/>
              </a:spcAft>
              <a:buNone/>
            </a:pPr>
          </a:p>
          <a:p>
            <a:pPr marL="0" lvl="0" indent="0" rtl="0">
              <a:lnSpc>
                <a:spcPct val="100000"/>
              </a:lnSpc>
              <a:spcBef>
                <a:spcPts val="0"/>
              </a:spcBef>
              <a:spcAft>
                <a:spcPts val="0"/>
              </a:spcAft>
              <a:buNone/>
            </a:pPr>
          </a:p>
        </p:txBody>
      </p:sp>
      <p:sp>
        <p:nvSpPr>
          <p:cNvPr id="372" name="Shape 372"/>
          <p:cNvSpPr txBox="1"/>
          <p:nvPr>
            <p:ph type="body" idx="1"/>
          </p:nvPr>
        </p:nvSpPr>
        <p:spPr>
          <a:xfrm>
            <a:off x="2579375" y="1940450"/>
            <a:ext cx="1558200" cy="22611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zh-CN"/>
              <a:t>继续 continue</a:t>
            </a:r>
            <a:endParaRPr lang="zh-CN"/>
          </a:p>
          <a:p>
            <a:pPr marL="0" lvl="0" indent="0" rtl="0">
              <a:lnSpc>
                <a:spcPct val="115000"/>
              </a:lnSpc>
              <a:spcBef>
                <a:spcPts val="1000"/>
              </a:spcBef>
              <a:spcAft>
                <a:spcPts val="0"/>
              </a:spcAft>
              <a:buNone/>
            </a:pPr>
            <a:r>
              <a:rPr lang="zh-CN"/>
              <a:t>跳出 break</a:t>
            </a:r>
            <a:endParaRPr lang="zh-CN"/>
          </a:p>
          <a:p>
            <a:pPr marL="0" lvl="0" indent="0" rtl="0">
              <a:lnSpc>
                <a:spcPct val="115000"/>
              </a:lnSpc>
              <a:spcBef>
                <a:spcPts val="1000"/>
              </a:spcBef>
              <a:spcAft>
                <a:spcPts val="1000"/>
              </a:spcAft>
              <a:buNone/>
            </a:pPr>
            <a:r>
              <a:rPr lang="zh-CN"/>
              <a:t>穿透 fallthrough</a:t>
            </a:r>
          </a:p>
        </p:txBody>
      </p:sp>
      <p:sp>
        <p:nvSpPr>
          <p:cNvPr id="373" name="Shape 373"/>
          <p:cNvSpPr txBox="1"/>
          <p:nvPr>
            <p:ph type="body" idx="1"/>
          </p:nvPr>
        </p:nvSpPr>
        <p:spPr>
          <a:xfrm>
            <a:off x="4706075" y="1940450"/>
            <a:ext cx="1558200" cy="22611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zh-CN"/>
              <a:t>返回 return</a:t>
            </a:r>
            <a:endParaRPr lang="zh-CN"/>
          </a:p>
          <a:p>
            <a:pPr marL="0" lvl="0" indent="0" rtl="0">
              <a:lnSpc>
                <a:spcPct val="115000"/>
              </a:lnSpc>
              <a:spcBef>
                <a:spcPts val="1000"/>
              </a:spcBef>
              <a:spcAft>
                <a:spcPts val="0"/>
              </a:spcAft>
              <a:buNone/>
            </a:pPr>
            <a:r>
              <a:rPr lang="zh-CN"/>
              <a:t>携程 go</a:t>
            </a:r>
            <a:endParaRPr lang="zh-CN"/>
          </a:p>
          <a:p>
            <a:pPr marL="0" lvl="0" indent="0" rtl="0">
              <a:lnSpc>
                <a:spcPct val="115000"/>
              </a:lnSpc>
              <a:spcBef>
                <a:spcPts val="1000"/>
              </a:spcBef>
              <a:spcAft>
                <a:spcPts val="0"/>
              </a:spcAft>
              <a:buNone/>
            </a:pPr>
            <a:r>
              <a:rPr lang="zh-CN"/>
              <a:t>选择 select</a:t>
            </a:r>
            <a:endParaRPr lang="zh-CN"/>
          </a:p>
          <a:p>
            <a:pPr marL="0" lvl="0" indent="0" rtl="0">
              <a:lnSpc>
                <a:spcPct val="115000"/>
              </a:lnSpc>
              <a:spcBef>
                <a:spcPts val="1000"/>
              </a:spcBef>
              <a:spcAft>
                <a:spcPts val="0"/>
              </a:spcAft>
              <a:buNone/>
            </a:pPr>
            <a:r>
              <a:rPr lang="zh-CN"/>
              <a:t>延迟 defer</a:t>
            </a:r>
            <a:endParaRPr lang="zh-CN"/>
          </a:p>
          <a:p>
            <a:pPr marL="0" lvl="0" indent="0" rtl="0">
              <a:lnSpc>
                <a:spcPct val="100000"/>
              </a:lnSpc>
              <a:spcBef>
                <a:spcPts val="1000"/>
              </a:spcBef>
              <a:spcAft>
                <a:spcPts val="0"/>
              </a:spcAft>
              <a:buNone/>
            </a:pPr>
          </a:p>
          <a:p>
            <a:pPr marL="0" lvl="0" indent="0" rtl="0">
              <a:lnSpc>
                <a:spcPct val="100000"/>
              </a:lnSpc>
              <a:spcBef>
                <a:spcPts val="0"/>
              </a:spcBef>
              <a:spcAft>
                <a:spcPts val="0"/>
              </a:spcAft>
              <a:buNone/>
            </a:pPr>
          </a:p>
        </p:txBody>
      </p:sp>
    </p:spTree>
  </p:cSld>
  <p:clrMapOvr>
    <a:masterClrMapping/>
  </p:clrMapOvr>
  <p:transition spd="slow">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Shape 378"/>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控制流程-if</a:t>
            </a:r>
            <a:endParaRPr lang="zh-CN"/>
          </a:p>
          <a:p>
            <a:pPr marL="0" lvl="0" indent="0" rtl="0">
              <a:spcBef>
                <a:spcPts val="0"/>
              </a:spcBef>
              <a:spcAft>
                <a:spcPts val="0"/>
              </a:spcAft>
              <a:buNone/>
            </a:pPr>
          </a:p>
        </p:txBody>
      </p:sp>
      <p:sp>
        <p:nvSpPr>
          <p:cNvPr id="379" name="Shape 379"/>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if</a:t>
            </a:r>
            <a:r>
              <a:rPr lang="zh-CN" sz="1050">
                <a:solidFill>
                  <a:srgbClr val="000000"/>
                </a:solidFill>
                <a:latin typeface="Verdana"/>
                <a:ea typeface="Verdana"/>
                <a:cs typeface="Verdana"/>
                <a:sym typeface="Verdana"/>
              </a:rPr>
              <a:t> x &gt; max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 max</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if</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f</a:t>
            </a:r>
            <a:r>
              <a:rPr lang="zh-CN" sz="1050">
                <a:solidFill>
                  <a:srgbClr val="000000"/>
                </a:solidFill>
                <a:latin typeface="Verdana"/>
                <a:ea typeface="Verdana"/>
                <a:cs typeface="Verdana"/>
                <a:sym typeface="Verdana"/>
              </a:rPr>
              <a:t>(); x &lt; y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x</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else</a:t>
            </a: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if</a:t>
            </a:r>
            <a:r>
              <a:rPr lang="zh-CN" sz="1050">
                <a:solidFill>
                  <a:srgbClr val="000000"/>
                </a:solidFill>
                <a:latin typeface="Verdana"/>
                <a:ea typeface="Verdana"/>
                <a:cs typeface="Verdana"/>
                <a:sym typeface="Verdana"/>
              </a:rPr>
              <a:t> x &gt; z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z</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else</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y</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spcBef>
                <a:spcPts val="0"/>
              </a:spcBef>
              <a:spcAft>
                <a:spcPts val="0"/>
              </a:spcAft>
              <a:buNone/>
            </a:pPr>
            <a:endParaRPr sz="1050">
              <a:solidFill>
                <a:srgbClr val="222222"/>
              </a:solidFill>
              <a:highlight>
                <a:srgbClr val="EFEFEF"/>
              </a:highlight>
              <a:latin typeface="Verdana"/>
              <a:ea typeface="Verdana"/>
              <a:cs typeface="Verdana"/>
              <a:sym typeface="Verdana"/>
            </a:endParaRPr>
          </a:p>
          <a:p>
            <a:pPr marL="0" lvl="0" indent="0" rtl="0">
              <a:lnSpc>
                <a:spcPct val="100000"/>
              </a:lnSpc>
              <a:spcBef>
                <a:spcPts val="1600"/>
              </a:spcBef>
              <a:spcAft>
                <a:spcPts val="0"/>
              </a:spcAft>
              <a:buNone/>
            </a:pPr>
          </a:p>
        </p:txBody>
      </p:sp>
      <p:sp>
        <p:nvSpPr>
          <p:cNvPr id="380" name="Shape 380"/>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可以在if语句上赋值</a:t>
            </a:r>
            <a:endParaRPr lang="zh-CN"/>
          </a:p>
          <a:p>
            <a:pPr marL="0" lvl="0" indent="0">
              <a:spcBef>
                <a:spcPts val="1600"/>
              </a:spcBef>
              <a:spcAft>
                <a:spcPts val="1600"/>
              </a:spcAft>
              <a:buNone/>
            </a:pPr>
            <a:r>
              <a:rPr lang="zh-CN"/>
              <a:t>条件不需要括号</a:t>
            </a:r>
          </a:p>
        </p:txBody>
      </p:sp>
    </p:spTree>
  </p:cSld>
  <p:clrMapOvr>
    <a:masterClrMapping/>
  </p:clrMapOvr>
  <p:transition spd="slow">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Shape 385"/>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控制流程-for</a:t>
            </a:r>
            <a:endParaRPr lang="zh-CN"/>
          </a:p>
          <a:p>
            <a:pPr marL="0" lvl="0" indent="0" rtl="0">
              <a:spcBef>
                <a:spcPts val="0"/>
              </a:spcBef>
              <a:spcAft>
                <a:spcPts val="0"/>
              </a:spcAft>
              <a:buNone/>
            </a:pPr>
          </a:p>
        </p:txBody>
      </p:sp>
      <p:sp>
        <p:nvSpPr>
          <p:cNvPr id="386" name="Shape 386"/>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 &lt; b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 *= </a:t>
            </a:r>
            <a:r>
              <a:rPr lang="zh-CN" sz="1050">
                <a:solidFill>
                  <a:srgbClr val="09885A"/>
                </a:solidFill>
                <a:latin typeface="Verdana"/>
                <a:ea typeface="Verdana"/>
                <a:cs typeface="Verdana"/>
                <a:sym typeface="Verdana"/>
              </a:rPr>
              <a:t>2</a:t>
            </a:r>
            <a:endParaRPr sz="1050">
              <a:solidFill>
                <a:srgbClr val="09885A"/>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i &lt; </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 i++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f</a:t>
            </a:r>
            <a:r>
              <a:rPr lang="zh-CN" sz="1050">
                <a:solidFill>
                  <a:srgbClr val="000000"/>
                </a:solidFill>
                <a:latin typeface="Verdana"/>
                <a:ea typeface="Verdana"/>
                <a:cs typeface="Verdana"/>
                <a:sym typeface="Verdana"/>
              </a:rPr>
              <a:t>(i)</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h</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spcBef>
                <a:spcPts val="0"/>
              </a:spcBef>
              <a:spcAft>
                <a:spcPts val="0"/>
              </a:spcAft>
              <a:buNone/>
            </a:pPr>
            <a:endParaRPr sz="1050">
              <a:solidFill>
                <a:srgbClr val="222222"/>
              </a:solidFill>
              <a:highlight>
                <a:srgbClr val="EFEFEF"/>
              </a:highlight>
              <a:latin typeface="Verdana"/>
              <a:ea typeface="Verdana"/>
              <a:cs typeface="Verdana"/>
              <a:sym typeface="Verdana"/>
            </a:endParaRPr>
          </a:p>
          <a:p>
            <a:pPr marL="0" lvl="0" indent="0" rtl="0">
              <a:lnSpc>
                <a:spcPct val="100000"/>
              </a:lnSpc>
              <a:spcBef>
                <a:spcPts val="1600"/>
              </a:spcBef>
              <a:spcAft>
                <a:spcPts val="0"/>
              </a:spcAft>
              <a:buNone/>
            </a:pPr>
          </a:p>
        </p:txBody>
      </p:sp>
      <p:sp>
        <p:nvSpPr>
          <p:cNvPr id="387" name="Shape 387"/>
          <p:cNvSpPr txBox="1"/>
          <p:nvPr>
            <p:ph type="body" idx="2"/>
          </p:nvPr>
        </p:nvSpPr>
        <p:spPr>
          <a:xfrm>
            <a:off x="4643550" y="991175"/>
            <a:ext cx="3774300" cy="3904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arrs</a:t>
            </a:r>
            <a:r>
              <a:rPr lang="zh-CN" sz="1050">
                <a:solidFill>
                  <a:srgbClr val="000000"/>
                </a:solidFill>
                <a:latin typeface="Verdana"/>
                <a:ea typeface="Verdana"/>
                <a:cs typeface="Verdana"/>
                <a:sym typeface="Verdana"/>
              </a:rPr>
              <a:t> =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k</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v</a:t>
            </a: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range</a:t>
            </a:r>
            <a:r>
              <a:rPr lang="zh-CN" sz="1050">
                <a:solidFill>
                  <a:srgbClr val="000000"/>
                </a:solidFill>
                <a:latin typeface="Verdana"/>
                <a:ea typeface="Verdana"/>
                <a:cs typeface="Verdana"/>
                <a:sym typeface="Verdana"/>
              </a:rPr>
              <a:t> arrs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(k, v)</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ms</a:t>
            </a:r>
            <a:r>
              <a:rPr lang="zh-CN" sz="1050">
                <a:solidFill>
                  <a:srgbClr val="000000"/>
                </a:solidFill>
                <a:latin typeface="Verdana"/>
                <a:ea typeface="Verdana"/>
                <a:cs typeface="Verdana"/>
                <a:sym typeface="Verdana"/>
              </a:rPr>
              <a:t> = </a:t>
            </a:r>
            <a:r>
              <a:rPr lang="zh-CN" sz="1050">
                <a:solidFill>
                  <a:srgbClr val="0000FF"/>
                </a:solidFill>
                <a:latin typeface="Verdana"/>
                <a:ea typeface="Verdana"/>
                <a:cs typeface="Verdana"/>
                <a:sym typeface="Verdana"/>
              </a:rPr>
              <a:t>map</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string</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"a"</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"b"</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"c"</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k</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v</a:t>
            </a: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range</a:t>
            </a:r>
            <a:r>
              <a:rPr lang="zh-CN" sz="1050">
                <a:solidFill>
                  <a:srgbClr val="000000"/>
                </a:solidFill>
                <a:latin typeface="Verdana"/>
                <a:ea typeface="Verdana"/>
                <a:cs typeface="Verdana"/>
                <a:sym typeface="Verdana"/>
              </a:rPr>
              <a:t> ms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(k, v)</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mchan</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make</a:t>
            </a:r>
            <a:r>
              <a:rPr lang="zh-CN" sz="1050">
                <a:solidFill>
                  <a:srgbClr val="000000"/>
                </a:solidFill>
                <a:latin typeface="Verdana"/>
                <a:ea typeface="Verdana"/>
                <a:cs typeface="Verdana"/>
                <a:sym typeface="Verdana"/>
              </a:rPr>
              <a:t>(</a:t>
            </a:r>
            <a:r>
              <a:rPr lang="zh-CN" sz="1050">
                <a:solidFill>
                  <a:srgbClr val="0000FF"/>
                </a:solidFill>
                <a:latin typeface="Verdana"/>
                <a:ea typeface="Verdana"/>
                <a:cs typeface="Verdana"/>
                <a:sym typeface="Verdana"/>
              </a:rPr>
              <a:t>chan</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v</a:t>
            </a: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range</a:t>
            </a:r>
            <a:r>
              <a:rPr lang="zh-CN" sz="1050">
                <a:solidFill>
                  <a:srgbClr val="000000"/>
                </a:solidFill>
                <a:latin typeface="Verdana"/>
                <a:ea typeface="Verdana"/>
                <a:cs typeface="Verdana"/>
                <a:sym typeface="Verdana"/>
              </a:rPr>
              <a:t> mchan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(v)</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k</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v</a:t>
            </a: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range</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"中国"</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Printf</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"%s %x\n"</a:t>
            </a:r>
            <a:r>
              <a:rPr lang="zh-CN" sz="1050">
                <a:solidFill>
                  <a:srgbClr val="000000"/>
                </a:solidFill>
                <a:latin typeface="Verdana"/>
                <a:ea typeface="Verdana"/>
                <a:cs typeface="Verdana"/>
                <a:sym typeface="Verdana"/>
              </a:rPr>
              <a:t>, k, v)</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s</a:t>
            </a:r>
            <a:r>
              <a:rPr lang="zh-CN" sz="1050">
                <a:solidFill>
                  <a:srgbClr val="000000"/>
                </a:solidFill>
                <a:latin typeface="Verdana"/>
                <a:ea typeface="Verdana"/>
                <a:cs typeface="Verdana"/>
                <a:sym typeface="Verdana"/>
              </a:rPr>
              <a:t>(</a:t>
            </a:r>
            <a:r>
              <a:rPr lang="zh-CN" sz="1050">
                <a:solidFill>
                  <a:srgbClr val="001080"/>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4e2d</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r>
              <a:rPr lang="zh-CN" sz="1050">
                <a:solidFill>
                  <a:srgbClr val="795E26"/>
                </a:solidFill>
                <a:latin typeface="Verdana"/>
                <a:ea typeface="Verdana"/>
                <a:cs typeface="Verdana"/>
                <a:sym typeface="Verdana"/>
              </a:rPr>
              <a:t>s</a:t>
            </a:r>
            <a:r>
              <a:rPr lang="zh-CN" sz="1050">
                <a:solidFill>
                  <a:srgbClr val="000000"/>
                </a:solidFill>
                <a:latin typeface="Verdana"/>
                <a:ea typeface="Verdana"/>
                <a:cs typeface="Verdana"/>
                <a:sym typeface="Verdana"/>
              </a:rPr>
              <a:t>(</a:t>
            </a:r>
            <a:r>
              <a:rPr lang="zh-CN" sz="1050">
                <a:solidFill>
                  <a:srgbClr val="001080"/>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56fd</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00"/>
              </a:solidFill>
              <a:latin typeface="Verdana"/>
              <a:ea typeface="Verdana"/>
              <a:cs typeface="Verdana"/>
              <a:sym typeface="Verdana"/>
            </a:endParaRPr>
          </a:p>
          <a:p>
            <a:pPr marL="0" lvl="0" indent="0">
              <a:spcBef>
                <a:spcPts val="0"/>
              </a:spcBef>
              <a:spcAft>
                <a:spcPts val="1600"/>
              </a:spcAft>
              <a:buNone/>
            </a:pPr>
          </a:p>
        </p:txBody>
      </p:sp>
    </p:spTree>
  </p:cSld>
  <p:clrMapOvr>
    <a:masterClrMapping/>
  </p:clrMapOvr>
  <p:transition spd="slow">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91" name="Shape 391"/>
        <p:cNvGrpSpPr/>
        <p:nvPr/>
      </p:nvGrpSpPr>
      <p:grpSpPr>
        <a:xfrm>
          <a:off x="0" y="0"/>
          <a:ext cx="0" cy="0"/>
          <a:chOff x="0" y="0"/>
          <a:chExt cx="0" cy="0"/>
        </a:xfrm>
      </p:grpSpPr>
      <p:sp>
        <p:nvSpPr>
          <p:cNvPr id="392" name="Shape 392"/>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控制流程-switch</a:t>
            </a:r>
            <a:endParaRPr lang="zh-CN"/>
          </a:p>
          <a:p>
            <a:pPr marL="0" lvl="0" indent="0" rtl="0">
              <a:spcBef>
                <a:spcPts val="0"/>
              </a:spcBef>
              <a:spcAft>
                <a:spcPts val="0"/>
              </a:spcAft>
              <a:buNone/>
            </a:pPr>
          </a:p>
        </p:txBody>
      </p:sp>
      <p:sp>
        <p:nvSpPr>
          <p:cNvPr id="393" name="Shape 393"/>
          <p:cNvSpPr txBox="1"/>
          <p:nvPr>
            <p:ph type="body" idx="1"/>
          </p:nvPr>
        </p:nvSpPr>
        <p:spPr>
          <a:xfrm>
            <a:off x="729450" y="2078875"/>
            <a:ext cx="12594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switch</a:t>
            </a:r>
            <a:r>
              <a:rPr lang="zh-CN" sz="1050">
                <a:solidFill>
                  <a:srgbClr val="000000"/>
                </a:solidFill>
                <a:latin typeface="Verdana"/>
                <a:ea typeface="Verdana"/>
                <a:cs typeface="Verdana"/>
                <a:sym typeface="Verdana"/>
              </a:rPr>
              <a:t> tag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default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s3</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s1</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4</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5</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6</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7</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s2</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spcBef>
                <a:spcPts val="0"/>
              </a:spcBef>
              <a:spcAft>
                <a:spcPts val="0"/>
              </a:spcAft>
              <a:buNone/>
            </a:pPr>
            <a:endParaRPr sz="1050">
              <a:solidFill>
                <a:srgbClr val="222222"/>
              </a:solidFill>
              <a:highlight>
                <a:srgbClr val="EFEFEF"/>
              </a:highlight>
              <a:latin typeface="Verdana"/>
              <a:ea typeface="Verdana"/>
              <a:cs typeface="Verdana"/>
              <a:sym typeface="Verdana"/>
            </a:endParaRPr>
          </a:p>
          <a:p>
            <a:pPr marL="0" lvl="0" indent="0" rtl="0">
              <a:lnSpc>
                <a:spcPct val="100000"/>
              </a:lnSpc>
              <a:spcBef>
                <a:spcPts val="1600"/>
              </a:spcBef>
              <a:spcAft>
                <a:spcPts val="0"/>
              </a:spcAft>
              <a:buNone/>
            </a:pPr>
          </a:p>
        </p:txBody>
      </p:sp>
      <p:sp>
        <p:nvSpPr>
          <p:cNvPr id="394" name="Shape 394"/>
          <p:cNvSpPr txBox="1"/>
          <p:nvPr>
            <p:ph type="body" idx="2"/>
          </p:nvPr>
        </p:nvSpPr>
        <p:spPr>
          <a:xfrm>
            <a:off x="4643600" y="2078875"/>
            <a:ext cx="3774300" cy="26493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8000"/>
                </a:solidFill>
                <a:latin typeface="Verdana"/>
                <a:ea typeface="Verdana"/>
                <a:cs typeface="Verdana"/>
                <a:sym typeface="Verdana"/>
              </a:rPr>
              <a:t>// 类型断言</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switch</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a:t>
            </a:r>
            <a:r>
              <a:rPr lang="zh-CN" sz="1050">
                <a:solidFill>
                  <a:srgbClr val="000000"/>
                </a:solidFill>
                <a:latin typeface="Verdana"/>
                <a:ea typeface="Verdana"/>
                <a:cs typeface="Verdana"/>
                <a:sym typeface="Verdana"/>
              </a:rPr>
              <a:t> := x.(type)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nil</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printString</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"x is nil"</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printInt</a:t>
            </a:r>
            <a:r>
              <a:rPr lang="zh-CN" sz="1050">
                <a:solidFill>
                  <a:srgbClr val="000000"/>
                </a:solidFill>
                <a:latin typeface="Verdana"/>
                <a:ea typeface="Verdana"/>
                <a:cs typeface="Verdana"/>
                <a:sym typeface="Verdana"/>
              </a:rPr>
              <a:t>(i)   // i type int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printFloat64</a:t>
            </a:r>
            <a:r>
              <a:rPr lang="zh-CN" sz="1050">
                <a:solidFill>
                  <a:srgbClr val="000000"/>
                </a:solidFill>
                <a:latin typeface="Verdana"/>
                <a:ea typeface="Verdana"/>
                <a:cs typeface="Verdana"/>
                <a:sym typeface="Verdana"/>
              </a:rPr>
              <a:t>(i)  // i type float64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printFunction</a:t>
            </a:r>
            <a:r>
              <a:rPr lang="zh-CN" sz="1050">
                <a:solidFill>
                  <a:srgbClr val="000000"/>
                </a:solidFill>
                <a:latin typeface="Verdana"/>
                <a:ea typeface="Verdana"/>
                <a:cs typeface="Verdana"/>
                <a:sym typeface="Verdana"/>
              </a:rPr>
              <a:t>(i)  // i type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bool</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string</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 i type </a:t>
            </a:r>
            <a:r>
              <a:rPr lang="zh-CN" sz="1050">
                <a:solidFill>
                  <a:srgbClr val="267F99"/>
                </a:solidFill>
                <a:latin typeface="Verdana"/>
                <a:ea typeface="Verdana"/>
                <a:cs typeface="Verdana"/>
                <a:sym typeface="Verdana"/>
              </a:rPr>
              <a:t>bool 或 string</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printString</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"type is bool or string"</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default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printString</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"don't know the type"</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a:spcBef>
                <a:spcPts val="0"/>
              </a:spcBef>
              <a:spcAft>
                <a:spcPts val="1600"/>
              </a:spcAft>
              <a:buNone/>
            </a:pPr>
          </a:p>
        </p:txBody>
      </p:sp>
      <p:sp>
        <p:nvSpPr>
          <p:cNvPr id="395" name="Shape 395"/>
          <p:cNvSpPr txBox="1"/>
          <p:nvPr>
            <p:ph type="body" idx="1"/>
          </p:nvPr>
        </p:nvSpPr>
        <p:spPr>
          <a:xfrm>
            <a:off x="2171375" y="2078875"/>
            <a:ext cx="2221800" cy="27804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switch</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y</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x &gt;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x &lt; </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-y</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default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x</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AF00DB"/>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switch</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x &lt; </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-y</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default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x</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spcBef>
                <a:spcPts val="0"/>
              </a:spcBef>
              <a:spcAft>
                <a:spcPts val="0"/>
              </a:spcAft>
              <a:buNone/>
            </a:pPr>
            <a:endParaRPr sz="1050">
              <a:solidFill>
                <a:srgbClr val="222222"/>
              </a:solidFill>
              <a:highlight>
                <a:srgbClr val="EFEFEF"/>
              </a:highlight>
              <a:latin typeface="Verdana"/>
              <a:ea typeface="Verdana"/>
              <a:cs typeface="Verdana"/>
              <a:sym typeface="Verdana"/>
            </a:endParaRPr>
          </a:p>
          <a:p>
            <a:pPr marL="0" lvl="0" indent="0" rtl="0">
              <a:lnSpc>
                <a:spcPct val="100000"/>
              </a:lnSpc>
              <a:spcBef>
                <a:spcPts val="1600"/>
              </a:spcBef>
              <a:spcAft>
                <a:spcPts val="0"/>
              </a:spcAft>
              <a:buNone/>
            </a:pP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Shape 112"/>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内置基础类型－</a:t>
            </a:r>
            <a:r>
              <a:rPr lang="zh-CN">
                <a:solidFill>
                  <a:srgbClr val="000000"/>
                </a:solidFill>
              </a:rPr>
              <a:t>布尔型</a:t>
            </a:r>
            <a:endParaRPr>
              <a:solidFill>
                <a:srgbClr val="000000"/>
              </a:solidFill>
            </a:endParaRPr>
          </a:p>
        </p:txBody>
      </p:sp>
      <p:sp>
        <p:nvSpPr>
          <p:cNvPr id="113" name="Shape 113"/>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800">
              <a:solidFill>
                <a:srgbClr val="333333"/>
              </a:solidFill>
              <a:highlight>
                <a:srgbClr val="FFFFFF"/>
              </a:highlight>
              <a:latin typeface="Microsoft Yahei"/>
              <a:ea typeface="Microsoft Yahei"/>
              <a:cs typeface="Microsoft Yahei"/>
              <a:sym typeface="Microsoft Yahei"/>
            </a:endParaRPr>
          </a:p>
          <a:p>
            <a:pPr marL="0" lvl="0" indent="0">
              <a:spcBef>
                <a:spcPts val="1600"/>
              </a:spcBef>
              <a:spcAft>
                <a:spcPts val="0"/>
              </a:spcAft>
              <a:buNone/>
            </a:pPr>
            <a:r>
              <a:rPr lang="zh-CN" sz="1800">
                <a:solidFill>
                  <a:srgbClr val="333333"/>
                </a:solidFill>
                <a:highlight>
                  <a:srgbClr val="FFFFFF"/>
                </a:highlight>
                <a:latin typeface="Microsoft Yahei"/>
                <a:ea typeface="Microsoft Yahei"/>
                <a:cs typeface="Microsoft Yahei"/>
                <a:sym typeface="Microsoft Yahei"/>
              </a:rPr>
              <a:t>关键字：bool　值 true false</a:t>
            </a:r>
            <a:endParaRPr sz="1800">
              <a:solidFill>
                <a:srgbClr val="333333"/>
              </a:solidFill>
              <a:highlight>
                <a:srgbClr val="FFFFFF"/>
              </a:highlight>
              <a:latin typeface="Microsoft Yahei"/>
              <a:ea typeface="Microsoft Yahei"/>
              <a:cs typeface="Microsoft Yahei"/>
              <a:sym typeface="Microsoft Yahei"/>
            </a:endParaRPr>
          </a:p>
          <a:p>
            <a:pPr marL="0" lvl="0" indent="0">
              <a:spcBef>
                <a:spcPts val="1600"/>
              </a:spcBef>
              <a:spcAft>
                <a:spcPts val="0"/>
              </a:spcAft>
              <a:buNone/>
            </a:pPr>
            <a:endParaRPr sz="1000">
              <a:solidFill>
                <a:srgbClr val="333333"/>
              </a:solidFill>
              <a:highlight>
                <a:srgbClr val="FFFFFF"/>
              </a:highlight>
              <a:latin typeface="Microsoft Yahei"/>
              <a:ea typeface="Microsoft Yahei"/>
              <a:cs typeface="Microsoft Yahei"/>
              <a:sym typeface="Microsoft Yahei"/>
            </a:endParaRPr>
          </a:p>
          <a:p>
            <a:pPr marL="0" lvl="0" indent="457200">
              <a:spcBef>
                <a:spcPts val="1600"/>
              </a:spcBef>
              <a:spcAft>
                <a:spcPts val="0"/>
              </a:spcAft>
              <a:buNone/>
            </a:pPr>
            <a:endParaRPr sz="1000">
              <a:solidFill>
                <a:srgbClr val="333333"/>
              </a:solidFill>
              <a:highlight>
                <a:srgbClr val="FFFFFF"/>
              </a:highlight>
              <a:latin typeface="Microsoft Yahei"/>
              <a:ea typeface="Microsoft Yahei"/>
              <a:cs typeface="Microsoft Yahei"/>
              <a:sym typeface="Microsoft Yahei"/>
            </a:endParaRPr>
          </a:p>
          <a:p>
            <a:pPr marL="0" lvl="0" indent="0" rtl="0">
              <a:spcBef>
                <a:spcPts val="1600"/>
              </a:spcBef>
              <a:spcAft>
                <a:spcPts val="1600"/>
              </a:spcAft>
              <a:buNone/>
            </a:pPr>
            <a:endParaRPr sz="1000">
              <a:solidFill>
                <a:srgbClr val="333333"/>
              </a:solidFill>
              <a:highlight>
                <a:srgbClr val="FFFFFF"/>
              </a:highlight>
              <a:latin typeface="Microsoft Yahei"/>
              <a:ea typeface="Microsoft Yahei"/>
              <a:cs typeface="Microsoft Yahei"/>
              <a:sym typeface="Microsoft Yahei"/>
            </a:endParaRPr>
          </a:p>
        </p:txBody>
      </p:sp>
    </p:spTree>
  </p:cSld>
  <p:clrMapOvr>
    <a:masterClrMapping/>
  </p:clrMapOvr>
  <p:transition spd="slow">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399" name="Shape 399"/>
        <p:cNvGrpSpPr/>
        <p:nvPr/>
      </p:nvGrpSpPr>
      <p:grpSpPr>
        <a:xfrm>
          <a:off x="0" y="0"/>
          <a:ext cx="0" cy="0"/>
          <a:chOff x="0" y="0"/>
          <a:chExt cx="0" cy="0"/>
        </a:xfrm>
      </p:grpSpPr>
      <p:sp>
        <p:nvSpPr>
          <p:cNvPr id="400" name="Shape 400"/>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控制流程-select</a:t>
            </a:r>
            <a:endParaRPr lang="zh-CN"/>
          </a:p>
          <a:p>
            <a:pPr marL="0" lvl="0" indent="0" rtl="0">
              <a:spcBef>
                <a:spcPts val="0"/>
              </a:spcBef>
              <a:spcAft>
                <a:spcPts val="0"/>
              </a:spcAft>
              <a:buNone/>
            </a:pPr>
          </a:p>
        </p:txBody>
      </p:sp>
      <p:sp>
        <p:nvSpPr>
          <p:cNvPr id="401" name="Shape 401"/>
          <p:cNvSpPr txBox="1"/>
          <p:nvPr>
            <p:ph type="body" idx="2"/>
          </p:nvPr>
        </p:nvSpPr>
        <p:spPr>
          <a:xfrm>
            <a:off x="4859375" y="492950"/>
            <a:ext cx="3718500" cy="4570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a</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c</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c1</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c2</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c3</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c4</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chan</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i1</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i2</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endParaRPr sz="1050">
              <a:solidFill>
                <a:srgbClr val="267F99"/>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select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i1</a:t>
            </a:r>
            <a:r>
              <a:rPr lang="zh-CN" sz="1050">
                <a:solidFill>
                  <a:srgbClr val="000000"/>
                </a:solidFill>
                <a:latin typeface="Verdana"/>
                <a:ea typeface="Verdana"/>
                <a:cs typeface="Verdana"/>
                <a:sym typeface="Verdana"/>
              </a:rPr>
              <a:t> = &lt;-c1:</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"received "</a:t>
            </a:r>
            <a:r>
              <a:rPr lang="zh-CN" sz="1050">
                <a:solidFill>
                  <a:srgbClr val="000000"/>
                </a:solidFill>
                <a:latin typeface="Verdana"/>
                <a:ea typeface="Verdana"/>
                <a:cs typeface="Verdana"/>
                <a:sym typeface="Verdana"/>
              </a:rPr>
              <a:t>, i1, </a:t>
            </a:r>
            <a:r>
              <a:rPr lang="zh-CN" sz="1050">
                <a:solidFill>
                  <a:srgbClr val="A31515"/>
                </a:solidFill>
                <a:latin typeface="Verdana"/>
                <a:ea typeface="Verdana"/>
                <a:cs typeface="Verdana"/>
                <a:sym typeface="Verdana"/>
              </a:rPr>
              <a:t>" from c1\n"</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c2 &lt;- i2:</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"sent "</a:t>
            </a:r>
            <a:r>
              <a:rPr lang="zh-CN" sz="1050">
                <a:solidFill>
                  <a:srgbClr val="000000"/>
                </a:solidFill>
                <a:latin typeface="Verdana"/>
                <a:ea typeface="Verdana"/>
                <a:cs typeface="Verdana"/>
                <a:sym typeface="Verdana"/>
              </a:rPr>
              <a:t>, i2, </a:t>
            </a:r>
            <a:r>
              <a:rPr lang="zh-CN" sz="1050">
                <a:solidFill>
                  <a:srgbClr val="A31515"/>
                </a:solidFill>
                <a:latin typeface="Verdana"/>
                <a:ea typeface="Verdana"/>
                <a:cs typeface="Verdana"/>
                <a:sym typeface="Verdana"/>
              </a:rPr>
              <a:t>" to c2\n"</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i3</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ok</a:t>
            </a:r>
            <a:r>
              <a:rPr lang="zh-CN" sz="1050">
                <a:solidFill>
                  <a:srgbClr val="000000"/>
                </a:solidFill>
                <a:latin typeface="Verdana"/>
                <a:ea typeface="Verdana"/>
                <a:cs typeface="Verdana"/>
                <a:sym typeface="Verdana"/>
              </a:rPr>
              <a:t> := (&lt;-c3):  </a:t>
            </a:r>
            <a:r>
              <a:rPr lang="zh-CN" sz="1050">
                <a:solidFill>
                  <a:srgbClr val="008000"/>
                </a:solidFill>
                <a:latin typeface="Verdana"/>
                <a:ea typeface="Verdana"/>
                <a:cs typeface="Verdana"/>
                <a:sym typeface="Verdana"/>
              </a:rPr>
              <a:t>// same as: i3, ok := &lt;-c3</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if</a:t>
            </a:r>
            <a:r>
              <a:rPr lang="zh-CN" sz="1050">
                <a:solidFill>
                  <a:srgbClr val="000000"/>
                </a:solidFill>
                <a:latin typeface="Verdana"/>
                <a:ea typeface="Verdana"/>
                <a:cs typeface="Verdana"/>
                <a:sym typeface="Verdana"/>
              </a:rPr>
              <a:t> ok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"received "</a:t>
            </a:r>
            <a:r>
              <a:rPr lang="zh-CN" sz="1050">
                <a:solidFill>
                  <a:srgbClr val="000000"/>
                </a:solidFill>
                <a:latin typeface="Verdana"/>
                <a:ea typeface="Verdana"/>
                <a:cs typeface="Verdana"/>
                <a:sym typeface="Verdana"/>
              </a:rPr>
              <a:t>, i3, </a:t>
            </a:r>
            <a:r>
              <a:rPr lang="zh-CN" sz="1050">
                <a:solidFill>
                  <a:srgbClr val="A31515"/>
                </a:solidFill>
                <a:latin typeface="Verdana"/>
                <a:ea typeface="Verdana"/>
                <a:cs typeface="Verdana"/>
                <a:sym typeface="Verdana"/>
              </a:rPr>
              <a:t>" from c3\n"</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else</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"c3 is closed\n"</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198120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a:t>
            </a:r>
            <a:r>
              <a:rPr lang="zh-CN" sz="1050">
                <a:solidFill>
                  <a:srgbClr val="795E26"/>
                </a:solidFill>
                <a:latin typeface="Verdana"/>
                <a:ea typeface="Verdana"/>
                <a:cs typeface="Verdana"/>
                <a:sym typeface="Verdana"/>
              </a:rPr>
              <a:t>f</a:t>
            </a:r>
            <a:r>
              <a:rPr lang="zh-CN" sz="1050">
                <a:solidFill>
                  <a:srgbClr val="000000"/>
                </a:solidFill>
                <a:latin typeface="Verdana"/>
                <a:ea typeface="Verdana"/>
                <a:cs typeface="Verdana"/>
                <a:sym typeface="Verdana"/>
              </a:rPr>
              <a:t>()] = &lt;-c4:</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same as:</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case t := &lt;-c4</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a[f()] = t</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default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print</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"no communication\n"</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AF00DB"/>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select</a:t>
            </a:r>
            <a:r>
              <a:rPr lang="zh-CN" sz="1050">
                <a:solidFill>
                  <a:srgbClr val="000000"/>
                </a:solidFill>
                <a:latin typeface="Verdana"/>
                <a:ea typeface="Verdana"/>
                <a:cs typeface="Verdana"/>
                <a:sym typeface="Verdana"/>
              </a:rPr>
              <a:t> {}  </a:t>
            </a:r>
            <a:r>
              <a:rPr lang="zh-CN" sz="1050">
                <a:solidFill>
                  <a:srgbClr val="008000"/>
                </a:solidFill>
                <a:latin typeface="Verdana"/>
                <a:ea typeface="Verdana"/>
                <a:cs typeface="Verdana"/>
                <a:sym typeface="Verdana"/>
              </a:rPr>
              <a:t>// 永久阻塞</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endParaRPr sz="1050">
              <a:solidFill>
                <a:srgbClr val="0000FF"/>
              </a:solidFill>
              <a:latin typeface="Verdana"/>
              <a:ea typeface="Verdana"/>
              <a:cs typeface="Verdana"/>
              <a:sym typeface="Verdana"/>
            </a:endParaRPr>
          </a:p>
        </p:txBody>
      </p:sp>
      <p:sp>
        <p:nvSpPr>
          <p:cNvPr id="402" name="Shape 402"/>
          <p:cNvSpPr txBox="1"/>
          <p:nvPr>
            <p:ph type="subTitle" idx="1"/>
          </p:nvPr>
        </p:nvSpPr>
        <p:spPr>
          <a:xfrm>
            <a:off x="699400" y="2149200"/>
            <a:ext cx="3664500" cy="2054400"/>
          </a:xfrm>
          <a:prstGeom prst="rect">
            <a:avLst/>
          </a:prstGeom>
        </p:spPr>
        <p:txBody>
          <a:bodyPr spcFirstLastPara="1" wrap="square" lIns="91425" tIns="91425" rIns="91425" bIns="91425" anchor="t" anchorCtr="0">
            <a:noAutofit/>
          </a:bodyPr>
          <a:lstStyle/>
          <a:p>
            <a:pPr marL="457200" lvl="0" indent="-330200">
              <a:spcBef>
                <a:spcPts val="0"/>
              </a:spcBef>
              <a:spcAft>
                <a:spcPts val="0"/>
              </a:spcAft>
              <a:buSzPts val="1600"/>
              <a:buChar char="●"/>
            </a:pPr>
            <a:r>
              <a:rPr lang="zh-CN"/>
              <a:t>select 用来筛选通道(chan)接收或发送操作</a:t>
            </a:r>
            <a:endParaRPr lang="zh-CN"/>
          </a:p>
          <a:p>
            <a:pPr marL="457200" lvl="0" indent="-330200">
              <a:spcBef>
                <a:spcPts val="0"/>
              </a:spcBef>
              <a:spcAft>
                <a:spcPts val="0"/>
              </a:spcAft>
              <a:buSzPts val="1600"/>
              <a:buChar char="●"/>
            </a:pPr>
            <a:r>
              <a:rPr lang="zh-CN"/>
              <a:t>select 命中不阻塞的分支</a:t>
            </a:r>
            <a:endParaRPr lang="zh-CN"/>
          </a:p>
          <a:p>
            <a:pPr marL="457200" lvl="0" indent="-330200">
              <a:spcBef>
                <a:spcPts val="0"/>
              </a:spcBef>
              <a:spcAft>
                <a:spcPts val="0"/>
              </a:spcAft>
              <a:buSzPts val="1600"/>
              <a:buChar char="●"/>
            </a:pPr>
            <a:r>
              <a:rPr lang="zh-CN"/>
              <a:t>如果都阻塞且实现了default 则命中default分支</a:t>
            </a:r>
            <a:endParaRPr lang="zh-CN"/>
          </a:p>
          <a:p>
            <a:pPr marL="457200" lvl="0" indent="-330200">
              <a:spcBef>
                <a:spcPts val="0"/>
              </a:spcBef>
              <a:spcAft>
                <a:spcPts val="0"/>
              </a:spcAft>
              <a:buSzPts val="1600"/>
              <a:buChar char="●"/>
            </a:pPr>
            <a:r>
              <a:rPr lang="zh-CN"/>
              <a:t>如果都阻塞切没有实现default则阻塞到某一个分支不阻塞为止</a:t>
            </a:r>
          </a:p>
        </p:txBody>
      </p:sp>
    </p:spTree>
  </p:cSld>
  <p:clrMapOvr>
    <a:masterClrMapping/>
  </p:clrMapOvr>
  <p:transition spd="slow">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06" name="Shape 406"/>
        <p:cNvGrpSpPr/>
        <p:nvPr/>
      </p:nvGrpSpPr>
      <p:grpSpPr>
        <a:xfrm>
          <a:off x="0" y="0"/>
          <a:ext cx="0" cy="0"/>
          <a:chOff x="0" y="0"/>
          <a:chExt cx="0" cy="0"/>
        </a:xfrm>
      </p:grpSpPr>
      <p:sp>
        <p:nvSpPr>
          <p:cNvPr id="407" name="Shape 407"/>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控制流程-goto</a:t>
            </a:r>
            <a:endParaRPr lang="zh-CN"/>
          </a:p>
          <a:p>
            <a:pPr marL="0" lvl="0" indent="0" rtl="0">
              <a:spcBef>
                <a:spcPts val="0"/>
              </a:spcBef>
              <a:spcAft>
                <a:spcPts val="0"/>
              </a:spcAft>
              <a:buNone/>
            </a:pPr>
          </a:p>
        </p:txBody>
      </p:sp>
      <p:sp>
        <p:nvSpPr>
          <p:cNvPr id="408" name="Shape 408"/>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0</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goto</a:t>
            </a:r>
            <a:r>
              <a:rPr lang="zh-CN" sz="1050">
                <a:solidFill>
                  <a:srgbClr val="000000"/>
                </a:solidFill>
                <a:latin typeface="Verdana"/>
                <a:ea typeface="Verdana"/>
                <a:cs typeface="Verdana"/>
                <a:sym typeface="Verdana"/>
              </a:rPr>
              <a:t> L2</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L1:</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1</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"L1"</a:t>
            </a:r>
            <a:r>
              <a:rPr lang="zh-CN" sz="1050">
                <a:solidFill>
                  <a:srgbClr val="000000"/>
                </a:solidFill>
                <a:latin typeface="Verdana"/>
                <a:ea typeface="Verdana"/>
                <a:cs typeface="Verdana"/>
                <a:sym typeface="Verdana"/>
              </a:rPr>
              <a:t>, x)</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goto</a:t>
            </a:r>
            <a:r>
              <a:rPr lang="zh-CN" sz="1050">
                <a:solidFill>
                  <a:srgbClr val="000000"/>
                </a:solidFill>
                <a:latin typeface="Verdana"/>
                <a:ea typeface="Verdana"/>
                <a:cs typeface="Verdana"/>
                <a:sym typeface="Verdana"/>
              </a:rPr>
              <a:t> L3</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L2:</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2</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"L2"</a:t>
            </a:r>
            <a:r>
              <a:rPr lang="zh-CN" sz="1050">
                <a:solidFill>
                  <a:srgbClr val="000000"/>
                </a:solidFill>
                <a:latin typeface="Verdana"/>
                <a:ea typeface="Verdana"/>
                <a:cs typeface="Verdana"/>
                <a:sym typeface="Verdana"/>
              </a:rPr>
              <a:t>, x)</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goto</a:t>
            </a:r>
            <a:r>
              <a:rPr lang="zh-CN" sz="1050">
                <a:solidFill>
                  <a:srgbClr val="000000"/>
                </a:solidFill>
                <a:latin typeface="Verdana"/>
                <a:ea typeface="Verdana"/>
                <a:cs typeface="Verdana"/>
                <a:sym typeface="Verdana"/>
              </a:rPr>
              <a:t> L1</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L3:</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3</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"L3"</a:t>
            </a:r>
            <a:r>
              <a:rPr lang="zh-CN" sz="1050">
                <a:solidFill>
                  <a:srgbClr val="000000"/>
                </a:solidFill>
                <a:latin typeface="Verdana"/>
                <a:ea typeface="Verdana"/>
                <a:cs typeface="Verdana"/>
                <a:sym typeface="Verdana"/>
              </a:rPr>
              <a:t>, x)</a:t>
            </a:r>
            <a:endParaRPr sz="1050">
              <a:solidFill>
                <a:srgbClr val="000000"/>
              </a:solidFill>
              <a:latin typeface="Verdana"/>
              <a:ea typeface="Verdana"/>
              <a:cs typeface="Verdana"/>
              <a:sym typeface="Verdana"/>
            </a:endParaRPr>
          </a:p>
          <a:p>
            <a:pPr marL="0" lvl="0" indent="0" rtl="0">
              <a:spcBef>
                <a:spcPts val="0"/>
              </a:spcBef>
              <a:spcAft>
                <a:spcPts val="0"/>
              </a:spcAft>
              <a:buNone/>
            </a:pPr>
            <a:endParaRPr sz="1050">
              <a:solidFill>
                <a:srgbClr val="222222"/>
              </a:solidFill>
              <a:highlight>
                <a:srgbClr val="EFEFEF"/>
              </a:highlight>
              <a:latin typeface="Verdana"/>
              <a:ea typeface="Verdana"/>
              <a:cs typeface="Verdana"/>
              <a:sym typeface="Verdana"/>
            </a:endParaRPr>
          </a:p>
          <a:p>
            <a:pPr marL="0" lvl="0" indent="0" rtl="0">
              <a:lnSpc>
                <a:spcPct val="100000"/>
              </a:lnSpc>
              <a:spcBef>
                <a:spcPts val="1600"/>
              </a:spcBef>
              <a:spcAft>
                <a:spcPts val="0"/>
              </a:spcAft>
              <a:buNone/>
            </a:pPr>
          </a:p>
        </p:txBody>
      </p:sp>
      <p:sp>
        <p:nvSpPr>
          <p:cNvPr id="409" name="Shape 409"/>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zh-CN"/>
              <a:t>goto 只能在同一个作用域的标签之间跳转，不能跳转到子级的作用域，或父级的作用域的标签</a:t>
            </a:r>
          </a:p>
        </p:txBody>
      </p:sp>
    </p:spTree>
  </p:cSld>
  <p:clrMapOvr>
    <a:masterClrMapping/>
  </p:clrMapOvr>
  <p:transition spd="slow">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13" name="Shape 413"/>
        <p:cNvGrpSpPr/>
        <p:nvPr/>
      </p:nvGrpSpPr>
      <p:grpSpPr>
        <a:xfrm>
          <a:off x="0" y="0"/>
          <a:ext cx="0" cy="0"/>
          <a:chOff x="0" y="0"/>
          <a:chExt cx="0" cy="0"/>
        </a:xfrm>
      </p:grpSpPr>
      <p:sp>
        <p:nvSpPr>
          <p:cNvPr id="414" name="Shape 414"/>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控制流程-continue</a:t>
            </a:r>
            <a:endParaRPr lang="zh-CN"/>
          </a:p>
          <a:p>
            <a:pPr marL="0" lvl="0" indent="0" rtl="0">
              <a:spcBef>
                <a:spcPts val="0"/>
              </a:spcBef>
              <a:spcAft>
                <a:spcPts val="0"/>
              </a:spcAft>
              <a:buNone/>
            </a:pPr>
          </a:p>
        </p:txBody>
      </p:sp>
      <p:sp>
        <p:nvSpPr>
          <p:cNvPr id="415" name="Shape 415"/>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    rows</a:t>
            </a:r>
            <a:r>
              <a:rPr lang="zh-CN" sz="1050">
                <a:solidFill>
                  <a:srgbClr val="000000"/>
                </a:solidFill>
                <a:latin typeface="Verdana"/>
                <a:ea typeface="Verdana"/>
                <a:cs typeface="Verdana"/>
                <a:sym typeface="Verdana"/>
              </a:rPr>
              <a:t> := </a:t>
            </a:r>
            <a:r>
              <a:rPr lang="zh-CN" sz="1050">
                <a:solidFill>
                  <a:srgbClr val="0000FF"/>
                </a:solidFill>
                <a:latin typeface="Verdana"/>
                <a:ea typeface="Verdana"/>
                <a:cs typeface="Verdana"/>
                <a:sym typeface="Verdana"/>
              </a:rPr>
              <a:t>map</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7</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4</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endOfRow</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7</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RowLoop: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y</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row</a:t>
            </a: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range</a:t>
            </a:r>
            <a:r>
              <a:rPr lang="zh-CN" sz="1050">
                <a:solidFill>
                  <a:srgbClr val="000000"/>
                </a:solidFill>
                <a:latin typeface="Verdana"/>
                <a:ea typeface="Verdana"/>
                <a:cs typeface="Verdana"/>
                <a:sym typeface="Verdana"/>
              </a:rPr>
              <a:t> rows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data</a:t>
            </a: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range</a:t>
            </a:r>
            <a:r>
              <a:rPr lang="zh-CN" sz="1050">
                <a:solidFill>
                  <a:srgbClr val="000000"/>
                </a:solidFill>
                <a:latin typeface="Verdana"/>
                <a:ea typeface="Verdana"/>
                <a:cs typeface="Verdana"/>
                <a:sym typeface="Verdana"/>
              </a:rPr>
              <a:t> row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if</a:t>
            </a:r>
            <a:r>
              <a:rPr lang="zh-CN" sz="1050">
                <a:solidFill>
                  <a:srgbClr val="000000"/>
                </a:solidFill>
                <a:latin typeface="Verdana"/>
                <a:ea typeface="Verdana"/>
                <a:cs typeface="Verdana"/>
                <a:sym typeface="Verdana"/>
              </a:rPr>
              <a:t> data == endOfRow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continue</a:t>
            </a:r>
            <a:r>
              <a:rPr lang="zh-CN" sz="1050">
                <a:solidFill>
                  <a:srgbClr val="000000"/>
                </a:solidFill>
                <a:latin typeface="Verdana"/>
                <a:ea typeface="Verdana"/>
                <a:cs typeface="Verdana"/>
                <a:sym typeface="Verdana"/>
              </a:rPr>
              <a:t> RowLoop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row[x] = data + (x + y)</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(rows)</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endParaRPr sz="1050">
              <a:solidFill>
                <a:srgbClr val="222222"/>
              </a:solidFill>
              <a:highlight>
                <a:srgbClr val="EFEFEF"/>
              </a:highlight>
              <a:latin typeface="Verdana"/>
              <a:ea typeface="Verdana"/>
              <a:cs typeface="Verdana"/>
              <a:sym typeface="Verdana"/>
            </a:endParaRPr>
          </a:p>
          <a:p>
            <a:pPr marL="0" lvl="0" indent="0" rtl="0">
              <a:lnSpc>
                <a:spcPct val="100000"/>
              </a:lnSpc>
              <a:spcBef>
                <a:spcPts val="1600"/>
              </a:spcBef>
              <a:spcAft>
                <a:spcPts val="0"/>
              </a:spcAft>
              <a:buNone/>
            </a:pPr>
          </a:p>
        </p:txBody>
      </p:sp>
      <p:sp>
        <p:nvSpPr>
          <p:cNvPr id="416" name="Shape 416"/>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continue 不指定标签时在当前循环继续</a:t>
            </a:r>
            <a:endParaRPr lang="zh-CN"/>
          </a:p>
          <a:p>
            <a:pPr marL="0" lvl="0" indent="0" rtl="0">
              <a:spcBef>
                <a:spcPts val="1600"/>
              </a:spcBef>
              <a:spcAft>
                <a:spcPts val="1600"/>
              </a:spcAft>
              <a:buNone/>
            </a:pPr>
            <a:r>
              <a:rPr lang="zh-CN"/>
              <a:t>指定循环标签时在指定标签的循环继续</a:t>
            </a:r>
            <a:endParaRPr sz="1050">
              <a:solidFill>
                <a:srgbClr val="AF00DB"/>
              </a:solidFill>
              <a:latin typeface="Verdana"/>
              <a:ea typeface="Verdana"/>
              <a:cs typeface="Verdana"/>
              <a:sym typeface="Verdana"/>
            </a:endParaRPr>
          </a:p>
        </p:txBody>
      </p:sp>
    </p:spTree>
  </p:cSld>
  <p:clrMapOvr>
    <a:masterClrMapping/>
  </p:clrMapOvr>
  <p:transition spd="slow">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20" name="Shape 420"/>
        <p:cNvGrpSpPr/>
        <p:nvPr/>
      </p:nvGrpSpPr>
      <p:grpSpPr>
        <a:xfrm>
          <a:off x="0" y="0"/>
          <a:ext cx="0" cy="0"/>
          <a:chOff x="0" y="0"/>
          <a:chExt cx="0" cy="0"/>
        </a:xfrm>
      </p:grpSpPr>
      <p:sp>
        <p:nvSpPr>
          <p:cNvPr id="421" name="Shape 421"/>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控制流程-break</a:t>
            </a:r>
            <a:endParaRPr lang="zh-CN"/>
          </a:p>
          <a:p>
            <a:pPr marL="0" lvl="0" indent="0" rtl="0">
              <a:spcBef>
                <a:spcPts val="0"/>
              </a:spcBef>
              <a:spcAft>
                <a:spcPts val="0"/>
              </a:spcAft>
              <a:buNone/>
            </a:pPr>
          </a:p>
        </p:txBody>
      </p:sp>
      <p:sp>
        <p:nvSpPr>
          <p:cNvPr id="422" name="Shape 422"/>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1080"/>
                </a:solidFill>
                <a:latin typeface="Verdana"/>
                <a:ea typeface="Verdana"/>
                <a:cs typeface="Verdana"/>
                <a:sym typeface="Verdana"/>
              </a:rPr>
              <a:t>    rows</a:t>
            </a:r>
            <a:r>
              <a:rPr lang="zh-CN" sz="1050">
                <a:solidFill>
                  <a:srgbClr val="000000"/>
                </a:solidFill>
                <a:latin typeface="Verdana"/>
                <a:ea typeface="Verdana"/>
                <a:cs typeface="Verdana"/>
                <a:sym typeface="Verdana"/>
              </a:rPr>
              <a:t> := </a:t>
            </a:r>
            <a:r>
              <a:rPr lang="zh-CN" sz="1050">
                <a:solidFill>
                  <a:srgbClr val="0000FF"/>
                </a:solidFill>
                <a:latin typeface="Verdana"/>
                <a:ea typeface="Verdana"/>
                <a:cs typeface="Verdana"/>
                <a:sym typeface="Verdana"/>
              </a:rPr>
              <a:t>map</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7</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4</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endOfRow</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7</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RowLoop: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y</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row</a:t>
            </a: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range</a:t>
            </a:r>
            <a:r>
              <a:rPr lang="zh-CN" sz="1050">
                <a:solidFill>
                  <a:srgbClr val="000000"/>
                </a:solidFill>
                <a:latin typeface="Verdana"/>
                <a:ea typeface="Verdana"/>
                <a:cs typeface="Verdana"/>
                <a:sym typeface="Verdana"/>
              </a:rPr>
              <a:t> rows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data</a:t>
            </a:r>
            <a:r>
              <a:rPr lang="zh-CN" sz="1050">
                <a:solidFill>
                  <a:srgbClr val="000000"/>
                </a:solidFill>
                <a:latin typeface="Verdana"/>
                <a:ea typeface="Verdana"/>
                <a:cs typeface="Verdana"/>
                <a:sym typeface="Verdana"/>
              </a:rPr>
              <a:t> := </a:t>
            </a:r>
            <a:r>
              <a:rPr lang="zh-CN" sz="1050">
                <a:solidFill>
                  <a:srgbClr val="AF00DB"/>
                </a:solidFill>
                <a:latin typeface="Verdana"/>
                <a:ea typeface="Verdana"/>
                <a:cs typeface="Verdana"/>
                <a:sym typeface="Verdana"/>
              </a:rPr>
              <a:t>range</a:t>
            </a:r>
            <a:r>
              <a:rPr lang="zh-CN" sz="1050">
                <a:solidFill>
                  <a:srgbClr val="000000"/>
                </a:solidFill>
                <a:latin typeface="Verdana"/>
                <a:ea typeface="Verdana"/>
                <a:cs typeface="Verdana"/>
                <a:sym typeface="Verdana"/>
              </a:rPr>
              <a:t> row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if</a:t>
            </a:r>
            <a:r>
              <a:rPr lang="zh-CN" sz="1050">
                <a:solidFill>
                  <a:srgbClr val="000000"/>
                </a:solidFill>
                <a:latin typeface="Verdana"/>
                <a:ea typeface="Verdana"/>
                <a:cs typeface="Verdana"/>
                <a:sym typeface="Verdana"/>
              </a:rPr>
              <a:t> data == endOfRow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break</a:t>
            </a:r>
            <a:r>
              <a:rPr lang="zh-CN" sz="1050">
                <a:solidFill>
                  <a:srgbClr val="000000"/>
                </a:solidFill>
                <a:latin typeface="Verdana"/>
                <a:ea typeface="Verdana"/>
                <a:cs typeface="Verdana"/>
                <a:sym typeface="Verdana"/>
              </a:rPr>
              <a:t> RowLoop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row[x] = data + (x + y)</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(rows)</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endParaRPr sz="1050">
              <a:solidFill>
                <a:srgbClr val="222222"/>
              </a:solidFill>
              <a:highlight>
                <a:srgbClr val="EFEFEF"/>
              </a:highlight>
              <a:latin typeface="Verdana"/>
              <a:ea typeface="Verdana"/>
              <a:cs typeface="Verdana"/>
              <a:sym typeface="Verdana"/>
            </a:endParaRPr>
          </a:p>
          <a:p>
            <a:pPr marL="0" lvl="0" indent="0" rtl="0">
              <a:lnSpc>
                <a:spcPct val="100000"/>
              </a:lnSpc>
              <a:spcBef>
                <a:spcPts val="1600"/>
              </a:spcBef>
              <a:spcAft>
                <a:spcPts val="0"/>
              </a:spcAft>
              <a:buNone/>
            </a:pPr>
          </a:p>
          <a:p>
            <a:pPr marL="0" lvl="0" indent="0" rtl="0">
              <a:spcBef>
                <a:spcPts val="0"/>
              </a:spcBef>
              <a:spcAft>
                <a:spcPts val="0"/>
              </a:spcAft>
              <a:buNone/>
            </a:pPr>
            <a:endParaRPr sz="1050">
              <a:solidFill>
                <a:srgbClr val="222222"/>
              </a:solidFill>
              <a:highlight>
                <a:srgbClr val="EFEFEF"/>
              </a:highlight>
              <a:latin typeface="Verdana"/>
              <a:ea typeface="Verdana"/>
              <a:cs typeface="Verdana"/>
              <a:sym typeface="Verdana"/>
            </a:endParaRPr>
          </a:p>
          <a:p>
            <a:pPr marL="0" lvl="0" indent="0" rtl="0">
              <a:lnSpc>
                <a:spcPct val="100000"/>
              </a:lnSpc>
              <a:spcBef>
                <a:spcPts val="1600"/>
              </a:spcBef>
              <a:spcAft>
                <a:spcPts val="0"/>
              </a:spcAft>
              <a:buNone/>
            </a:pPr>
          </a:p>
        </p:txBody>
      </p:sp>
      <p:sp>
        <p:nvSpPr>
          <p:cNvPr id="423" name="Shape 423"/>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break 可以在for switch select中跳出指定标签的for 或switch或select</a:t>
            </a:r>
            <a:endParaRPr lang="zh-CN"/>
          </a:p>
          <a:p>
            <a:pPr marL="0" lvl="0" indent="0">
              <a:spcBef>
                <a:spcPts val="1600"/>
              </a:spcBef>
              <a:spcAft>
                <a:spcPts val="1600"/>
              </a:spcAft>
              <a:buNone/>
            </a:pPr>
            <a:r>
              <a:rPr lang="zh-CN"/>
              <a:t>如果不指定标签，跳出当前的 for 或switch或select</a:t>
            </a:r>
          </a:p>
        </p:txBody>
      </p:sp>
    </p:spTree>
  </p:cSld>
  <p:clrMapOvr>
    <a:masterClrMapping/>
  </p:clrMapOvr>
  <p:transition spd="slow">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27" name="Shape 427"/>
        <p:cNvGrpSpPr/>
        <p:nvPr/>
      </p:nvGrpSpPr>
      <p:grpSpPr>
        <a:xfrm>
          <a:off x="0" y="0"/>
          <a:ext cx="0" cy="0"/>
          <a:chOff x="0" y="0"/>
          <a:chExt cx="0" cy="0"/>
        </a:xfrm>
      </p:grpSpPr>
      <p:sp>
        <p:nvSpPr>
          <p:cNvPr id="428" name="Shape 428"/>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控制流程-break</a:t>
            </a:r>
            <a:endParaRPr lang="zh-CN"/>
          </a:p>
          <a:p>
            <a:pPr marL="0" lvl="0" indent="0" rtl="0">
              <a:spcBef>
                <a:spcPts val="0"/>
              </a:spcBef>
              <a:spcAft>
                <a:spcPts val="0"/>
              </a:spcAft>
              <a:buNone/>
            </a:pPr>
          </a:p>
        </p:txBody>
      </p:sp>
      <p:sp>
        <p:nvSpPr>
          <p:cNvPr id="429" name="Shape 429"/>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OuterLoop: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i &lt; n; i++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j</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j &lt; m; j++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switch</a:t>
            </a:r>
            <a:r>
              <a:rPr lang="zh-CN" sz="1050">
                <a:solidFill>
                  <a:srgbClr val="000000"/>
                </a:solidFill>
                <a:latin typeface="Verdana"/>
                <a:ea typeface="Verdana"/>
                <a:cs typeface="Verdana"/>
                <a:sym typeface="Verdana"/>
              </a:rPr>
              <a:t> a[i][j]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nil</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state</a:t>
            </a:r>
            <a:r>
              <a:rPr lang="zh-CN" sz="1050">
                <a:solidFill>
                  <a:srgbClr val="000000"/>
                </a:solidFill>
                <a:latin typeface="Verdana"/>
                <a:ea typeface="Verdana"/>
                <a:cs typeface="Verdana"/>
                <a:sym typeface="Verdana"/>
              </a:rPr>
              <a:t> = Error</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break</a:t>
            </a:r>
            <a:r>
              <a:rPr lang="zh-CN" sz="1050">
                <a:solidFill>
                  <a:srgbClr val="000000"/>
                </a:solidFill>
                <a:latin typeface="Verdana"/>
                <a:ea typeface="Verdana"/>
                <a:cs typeface="Verdana"/>
                <a:sym typeface="Verdana"/>
              </a:rPr>
              <a:t> OuterLoop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item:</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state</a:t>
            </a:r>
            <a:r>
              <a:rPr lang="zh-CN" sz="1050">
                <a:solidFill>
                  <a:srgbClr val="000000"/>
                </a:solidFill>
                <a:latin typeface="Verdana"/>
                <a:ea typeface="Verdana"/>
                <a:cs typeface="Verdana"/>
                <a:sym typeface="Verdana"/>
              </a:rPr>
              <a:t> = Found</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break</a:t>
            </a:r>
            <a:r>
              <a:rPr lang="zh-CN" sz="1050">
                <a:solidFill>
                  <a:srgbClr val="000000"/>
                </a:solidFill>
                <a:latin typeface="Verdana"/>
                <a:ea typeface="Verdana"/>
                <a:cs typeface="Verdana"/>
                <a:sym typeface="Verdana"/>
              </a:rPr>
              <a:t> OuterLoop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a:lnSpc>
                <a:spcPct val="100000"/>
              </a:lnSpc>
              <a:spcBef>
                <a:spcPts val="0"/>
              </a:spcBef>
              <a:spcAft>
                <a:spcPts val="0"/>
              </a:spcAft>
              <a:buNone/>
            </a:pPr>
          </a:p>
        </p:txBody>
      </p:sp>
      <p:sp>
        <p:nvSpPr>
          <p:cNvPr id="430" name="Shape 430"/>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OuterLoop: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i &lt; n; i++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j</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j &lt; m; j++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select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&lt;-c:</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break</a:t>
            </a:r>
            <a:r>
              <a:rPr lang="zh-CN" sz="1050">
                <a:solidFill>
                  <a:srgbClr val="000000"/>
                </a:solidFill>
                <a:latin typeface="Verdana"/>
                <a:ea typeface="Verdana"/>
                <a:cs typeface="Verdana"/>
                <a:sym typeface="Verdana"/>
              </a:rPr>
              <a:t> OuterLoop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&lt;-d:</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break</a:t>
            </a:r>
            <a:r>
              <a:rPr lang="zh-CN" sz="1050">
                <a:solidFill>
                  <a:srgbClr val="000000"/>
                </a:solidFill>
                <a:latin typeface="Verdana"/>
                <a:ea typeface="Verdana"/>
                <a:cs typeface="Verdana"/>
                <a:sym typeface="Verdana"/>
              </a:rPr>
              <a:t> OuterLoop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a:lnSpc>
                <a:spcPct val="100000"/>
              </a:lnSpc>
              <a:spcBef>
                <a:spcPts val="0"/>
              </a:spcBef>
              <a:spcAft>
                <a:spcPts val="1600"/>
              </a:spcAft>
              <a:buNone/>
            </a:pPr>
          </a:p>
        </p:txBody>
      </p:sp>
    </p:spTree>
  </p:cSld>
  <p:clrMapOvr>
    <a:masterClrMapping/>
  </p:clrMapOvr>
  <p:transition spd="slow">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34" name="Shape 434"/>
        <p:cNvGrpSpPr/>
        <p:nvPr/>
      </p:nvGrpSpPr>
      <p:grpSpPr>
        <a:xfrm>
          <a:off x="0" y="0"/>
          <a:ext cx="0" cy="0"/>
          <a:chOff x="0" y="0"/>
          <a:chExt cx="0" cy="0"/>
        </a:xfrm>
      </p:grpSpPr>
      <p:sp>
        <p:nvSpPr>
          <p:cNvPr id="435" name="Shape 435"/>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控制流程-fallthrough</a:t>
            </a:r>
            <a:endParaRPr lang="zh-CN"/>
          </a:p>
          <a:p>
            <a:pPr marL="0" lvl="0" indent="0" rtl="0">
              <a:spcBef>
                <a:spcPts val="0"/>
              </a:spcBef>
              <a:spcAft>
                <a:spcPts val="0"/>
              </a:spcAft>
              <a:buNone/>
            </a:pPr>
          </a:p>
        </p:txBody>
      </p:sp>
      <p:sp>
        <p:nvSpPr>
          <p:cNvPr id="436" name="Shape 436"/>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1</a:t>
            </a:r>
            <a:endParaRPr sz="1050">
              <a:solidFill>
                <a:srgbClr val="09885A"/>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switch</a:t>
            </a:r>
            <a:r>
              <a:rPr lang="zh-CN" sz="1050">
                <a:solidFill>
                  <a:srgbClr val="000000"/>
                </a:solidFill>
                <a:latin typeface="Verdana"/>
                <a:ea typeface="Verdana"/>
                <a:cs typeface="Verdana"/>
                <a:sym typeface="Verdana"/>
              </a:rPr>
              <a:t> x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x++</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fallthrough</a:t>
            </a:r>
            <a:endParaRPr sz="1050">
              <a:solidFill>
                <a:srgbClr val="AF00DB"/>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case</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x++</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fmt.</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(x)</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endParaRPr sz="1050">
              <a:solidFill>
                <a:srgbClr val="000000"/>
              </a:solidFill>
              <a:latin typeface="Verdana"/>
              <a:ea typeface="Verdana"/>
              <a:cs typeface="Verdana"/>
              <a:sym typeface="Verdana"/>
            </a:endParaRPr>
          </a:p>
        </p:txBody>
      </p:sp>
      <p:sp>
        <p:nvSpPr>
          <p:cNvPr id="437" name="Shape 437"/>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zh-CN"/>
              <a:t>switch case分支执行完后不能穿透到下一个分支，如果需要穿透到下一个分支，则使用fallthrough关键字</a:t>
            </a:r>
          </a:p>
        </p:txBody>
      </p:sp>
    </p:spTree>
  </p:cSld>
  <p:clrMapOvr>
    <a:masterClrMapping/>
  </p:clrMapOvr>
  <p:transition spd="slow">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41" name="Shape 441"/>
        <p:cNvGrpSpPr/>
        <p:nvPr/>
      </p:nvGrpSpPr>
      <p:grpSpPr>
        <a:xfrm>
          <a:off x="0" y="0"/>
          <a:ext cx="0" cy="0"/>
          <a:chOff x="0" y="0"/>
          <a:chExt cx="0" cy="0"/>
        </a:xfrm>
      </p:grpSpPr>
      <p:sp>
        <p:nvSpPr>
          <p:cNvPr id="442" name="Shape 442"/>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控制流程-return</a:t>
            </a:r>
            <a:endParaRPr lang="zh-CN"/>
          </a:p>
          <a:p>
            <a:pPr marL="0" lvl="0" indent="0" rtl="0">
              <a:spcBef>
                <a:spcPts val="0"/>
              </a:spcBef>
              <a:spcAft>
                <a:spcPts val="0"/>
              </a:spcAft>
              <a:buNone/>
            </a:pPr>
          </a:p>
        </p:txBody>
      </p:sp>
      <p:sp>
        <p:nvSpPr>
          <p:cNvPr id="443" name="Shape 443"/>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noResult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不返回值</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1600200" rtl="0">
              <a:lnSpc>
                <a:spcPct val="100000"/>
              </a:lnSpc>
              <a:spcBef>
                <a:spcPts val="0"/>
              </a:spcBef>
              <a:spcAft>
                <a:spcPts val="0"/>
              </a:spcAft>
              <a:buNone/>
            </a:pP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simpleF</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2</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返回1个值</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1600200" rtl="0">
              <a:lnSpc>
                <a:spcPct val="100000"/>
              </a:lnSpc>
              <a:spcBef>
                <a:spcPts val="0"/>
              </a:spcBef>
              <a:spcAft>
                <a:spcPts val="0"/>
              </a:spcAft>
              <a:buNone/>
            </a:pP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complexF1</a:t>
            </a:r>
            <a:r>
              <a:rPr lang="zh-CN" sz="1050">
                <a:solidFill>
                  <a:srgbClr val="000000"/>
                </a:solidFill>
                <a:latin typeface="Verdana"/>
                <a:ea typeface="Verdana"/>
                <a:cs typeface="Verdana"/>
                <a:sym typeface="Verdana"/>
              </a:rPr>
              <a:t>() (re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im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7.0</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4.0</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返回多个值</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8000"/>
                </a:solidFill>
                <a:latin typeface="Verdana"/>
                <a:ea typeface="Verdana"/>
                <a:cs typeface="Verdana"/>
                <a:sym typeface="Verdana"/>
              </a:rPr>
              <a:t>// complexF1的返回值和当前函数返回值一样多，并类型都相同时，</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8000"/>
                </a:solidFill>
                <a:latin typeface="Verdana"/>
                <a:ea typeface="Verdana"/>
                <a:cs typeface="Verdana"/>
                <a:sym typeface="Verdana"/>
              </a:rPr>
              <a:t>// 可以直接返回complexF1的返回值</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complexF2</a:t>
            </a:r>
            <a:r>
              <a:rPr lang="zh-CN" sz="1050">
                <a:solidFill>
                  <a:srgbClr val="000000"/>
                </a:solidFill>
                <a:latin typeface="Verdana"/>
                <a:ea typeface="Verdana"/>
                <a:cs typeface="Verdana"/>
                <a:sym typeface="Verdana"/>
              </a:rPr>
              <a:t>() (re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im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complexF1</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endParaRPr sz="1050">
              <a:solidFill>
                <a:srgbClr val="222222"/>
              </a:solidFill>
              <a:highlight>
                <a:srgbClr val="EFEFEF"/>
              </a:highlight>
              <a:latin typeface="Verdana"/>
              <a:ea typeface="Verdana"/>
              <a:cs typeface="Verdana"/>
              <a:sym typeface="Verdana"/>
            </a:endParaRPr>
          </a:p>
          <a:p>
            <a:pPr marL="0" lvl="0" indent="0" rtl="0">
              <a:lnSpc>
                <a:spcPct val="100000"/>
              </a:lnSpc>
              <a:spcBef>
                <a:spcPts val="1600"/>
              </a:spcBef>
              <a:spcAft>
                <a:spcPts val="0"/>
              </a:spcAft>
              <a:buNone/>
            </a:pPr>
          </a:p>
        </p:txBody>
      </p:sp>
      <p:sp>
        <p:nvSpPr>
          <p:cNvPr id="444" name="Shape 444"/>
          <p:cNvSpPr txBox="1"/>
          <p:nvPr>
            <p:ph type="body" idx="2"/>
          </p:nvPr>
        </p:nvSpPr>
        <p:spPr>
          <a:xfrm>
            <a:off x="4643550" y="1318650"/>
            <a:ext cx="3774300" cy="3356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8000"/>
                </a:solidFill>
                <a:latin typeface="Verdana"/>
                <a:ea typeface="Verdana"/>
                <a:cs typeface="Verdana"/>
                <a:sym typeface="Verdana"/>
              </a:rPr>
              <a:t>// 明确定义了函数返回类型名称时</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8000"/>
                </a:solidFill>
                <a:latin typeface="Verdana"/>
                <a:ea typeface="Verdana"/>
                <a:cs typeface="Verdana"/>
                <a:sym typeface="Verdana"/>
              </a:rPr>
              <a:t>// 返回re im 值，不需要明确指定return 的返回值</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complexF3</a:t>
            </a:r>
            <a:r>
              <a:rPr lang="zh-CN" sz="1050">
                <a:solidFill>
                  <a:srgbClr val="000000"/>
                </a:solidFill>
                <a:latin typeface="Verdana"/>
                <a:ea typeface="Verdana"/>
                <a:cs typeface="Verdana"/>
                <a:sym typeface="Verdana"/>
              </a:rPr>
              <a:t>() (re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im </a:t>
            </a:r>
            <a:r>
              <a:rPr lang="zh-CN" sz="1050">
                <a:solidFill>
                  <a:srgbClr val="267F99"/>
                </a:solidFill>
                <a:latin typeface="Verdana"/>
                <a:ea typeface="Verdana"/>
                <a:cs typeface="Verdana"/>
                <a:sym typeface="Verdana"/>
              </a:rPr>
              <a:t>float64</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re</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7.0</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im</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4.0</a:t>
            </a:r>
            <a:endParaRPr sz="1050">
              <a:solidFill>
                <a:srgbClr val="09885A"/>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endParaRPr sz="1050">
              <a:solidFill>
                <a:srgbClr val="AF00DB"/>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1600200" rtl="0">
              <a:lnSpc>
                <a:spcPct val="100000"/>
              </a:lnSpc>
              <a:spcBef>
                <a:spcPts val="0"/>
              </a:spcBef>
              <a:spcAft>
                <a:spcPts val="0"/>
              </a:spcAft>
              <a:buNone/>
            </a:pP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8000"/>
                </a:solidFill>
                <a:latin typeface="Verdana"/>
                <a:ea typeface="Verdana"/>
                <a:cs typeface="Verdana"/>
                <a:sym typeface="Verdana"/>
              </a:rPr>
              <a:t>// 使用了_定义的返回值可以不用明确赋值，直接返回</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write</a:t>
            </a:r>
            <a:r>
              <a:rPr lang="zh-CN" sz="1050">
                <a:solidFill>
                  <a:srgbClr val="000000"/>
                </a:solidFill>
                <a:latin typeface="Verdana"/>
                <a:ea typeface="Verdana"/>
                <a:cs typeface="Verdana"/>
                <a:sym typeface="Verdana"/>
              </a:rPr>
              <a:t>(p []</a:t>
            </a:r>
            <a:r>
              <a:rPr lang="zh-CN" sz="1050">
                <a:solidFill>
                  <a:srgbClr val="267F99"/>
                </a:solidFill>
                <a:latin typeface="Verdana"/>
                <a:ea typeface="Verdana"/>
                <a:cs typeface="Verdana"/>
                <a:sym typeface="Verdana"/>
              </a:rPr>
              <a:t>byte</a:t>
            </a:r>
            <a:r>
              <a:rPr lang="zh-CN" sz="1050">
                <a:solidFill>
                  <a:srgbClr val="000000"/>
                </a:solidFill>
                <a:latin typeface="Verdana"/>
                <a:ea typeface="Verdana"/>
                <a:cs typeface="Verdana"/>
                <a:sym typeface="Verdana"/>
              </a:rPr>
              <a:t>) (n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_ </a:t>
            </a:r>
            <a:r>
              <a:rPr lang="zh-CN" sz="1050">
                <a:solidFill>
                  <a:srgbClr val="0000FF"/>
                </a:solidFill>
                <a:latin typeface="Verdana"/>
                <a:ea typeface="Verdana"/>
                <a:cs typeface="Verdana"/>
                <a:sym typeface="Verdana"/>
              </a:rPr>
              <a:t>error</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n</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len</a:t>
            </a:r>
            <a:r>
              <a:rPr lang="zh-CN" sz="1050">
                <a:solidFill>
                  <a:srgbClr val="000000"/>
                </a:solidFill>
                <a:latin typeface="Verdana"/>
                <a:ea typeface="Verdana"/>
                <a:cs typeface="Verdana"/>
                <a:sym typeface="Verdana"/>
              </a:rPr>
              <a:t>(p)</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endParaRPr sz="1050">
              <a:solidFill>
                <a:srgbClr val="AF00DB"/>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f</a:t>
            </a:r>
            <a:r>
              <a:rPr lang="zh-CN" sz="1050">
                <a:solidFill>
                  <a:srgbClr val="000000"/>
                </a:solidFill>
                <a:latin typeface="Verdana"/>
                <a:ea typeface="Verdana"/>
                <a:cs typeface="Verdana"/>
                <a:sym typeface="Verdana"/>
              </a:rPr>
              <a:t>(n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(res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err </a:t>
            </a:r>
            <a:r>
              <a:rPr lang="zh-CN" sz="1050">
                <a:solidFill>
                  <a:srgbClr val="0000FF"/>
                </a:solidFill>
                <a:latin typeface="Verdana"/>
                <a:ea typeface="Verdana"/>
                <a:cs typeface="Verdana"/>
                <a:sym typeface="Verdana"/>
              </a:rPr>
              <a:t>error</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if</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_</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err</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f</a:t>
            </a:r>
            <a:r>
              <a:rPr lang="zh-CN" sz="1050">
                <a:solidFill>
                  <a:srgbClr val="000000"/>
                </a:solidFill>
                <a:latin typeface="Verdana"/>
                <a:ea typeface="Verdana"/>
                <a:cs typeface="Verdana"/>
                <a:sym typeface="Verdana"/>
              </a:rPr>
              <a:t>(n - </a:t>
            </a:r>
            <a:r>
              <a:rPr lang="zh-CN" sz="1050">
                <a:solidFill>
                  <a:srgbClr val="09885A"/>
                </a:solidFill>
                <a:latin typeface="Verdana"/>
                <a:ea typeface="Verdana"/>
                <a:cs typeface="Verdana"/>
                <a:sym typeface="Verdana"/>
              </a:rPr>
              <a:t>1</a:t>
            </a:r>
            <a:r>
              <a:rPr lang="zh-CN" sz="1050">
                <a:solidFill>
                  <a:srgbClr val="000000"/>
                </a:solidFill>
                <a:latin typeface="Verdana"/>
                <a:ea typeface="Verdana"/>
                <a:cs typeface="Verdana"/>
                <a:sym typeface="Verdana"/>
              </a:rPr>
              <a:t>); err != </a:t>
            </a:r>
            <a:r>
              <a:rPr lang="zh-CN" sz="1050">
                <a:solidFill>
                  <a:srgbClr val="0000FF"/>
                </a:solidFill>
                <a:latin typeface="Verdana"/>
                <a:ea typeface="Verdana"/>
                <a:cs typeface="Verdana"/>
                <a:sym typeface="Verdana"/>
              </a:rPr>
              <a:t>nil</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无效的返回: err 是影子变量</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endParaRPr sz="1050">
              <a:solidFill>
                <a:srgbClr val="AF00DB"/>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a:lnSpc>
                <a:spcPct val="100000"/>
              </a:lnSpc>
              <a:spcBef>
                <a:spcPts val="0"/>
              </a:spcBef>
              <a:spcAft>
                <a:spcPts val="1600"/>
              </a:spcAft>
              <a:buNone/>
            </a:pPr>
          </a:p>
        </p:txBody>
      </p:sp>
    </p:spTree>
  </p:cSld>
  <p:clrMapOvr>
    <a:masterClrMapping/>
  </p:clrMapOvr>
  <p:transition spd="slow">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48" name="Shape 448"/>
        <p:cNvGrpSpPr/>
        <p:nvPr/>
      </p:nvGrpSpPr>
      <p:grpSpPr>
        <a:xfrm>
          <a:off x="0" y="0"/>
          <a:ext cx="0" cy="0"/>
          <a:chOff x="0" y="0"/>
          <a:chExt cx="0" cy="0"/>
        </a:xfrm>
      </p:grpSpPr>
      <p:sp>
        <p:nvSpPr>
          <p:cNvPr id="449" name="Shape 449"/>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控制流程-go</a:t>
            </a:r>
            <a:endParaRPr lang="zh-CN"/>
          </a:p>
          <a:p>
            <a:pPr marL="0" lvl="0" indent="0" rtl="0">
              <a:spcBef>
                <a:spcPts val="0"/>
              </a:spcBef>
              <a:spcAft>
                <a:spcPts val="0"/>
              </a:spcAft>
              <a:buNone/>
            </a:pPr>
          </a:p>
        </p:txBody>
      </p:sp>
      <p:sp>
        <p:nvSpPr>
          <p:cNvPr id="450" name="Shape 450"/>
          <p:cNvSpPr txBox="1"/>
          <p:nvPr>
            <p:ph type="body" idx="2"/>
          </p:nvPr>
        </p:nvSpPr>
        <p:spPr>
          <a:xfrm>
            <a:off x="5174225" y="1352625"/>
            <a:ext cx="3374400" cy="25815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go</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Server</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AF00DB"/>
                </a:solidFill>
                <a:latin typeface="Verdana"/>
                <a:ea typeface="Verdana"/>
                <a:cs typeface="Verdana"/>
                <a:sym typeface="Verdana"/>
              </a:rPr>
              <a:t>go</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(ch </a:t>
            </a:r>
            <a:r>
              <a:rPr lang="zh-CN" sz="1050">
                <a:solidFill>
                  <a:srgbClr val="0000FF"/>
                </a:solidFill>
                <a:latin typeface="Verdana"/>
                <a:ea typeface="Verdana"/>
                <a:cs typeface="Verdana"/>
                <a:sym typeface="Verdana"/>
              </a:rPr>
              <a:t>chan</a:t>
            </a:r>
            <a:r>
              <a:rPr lang="zh-CN" sz="1050">
                <a:solidFill>
                  <a:srgbClr val="000000"/>
                </a:solidFill>
                <a:latin typeface="Verdana"/>
                <a:ea typeface="Verdana"/>
                <a:cs typeface="Verdana"/>
                <a:sym typeface="Verdana"/>
              </a:rPr>
              <a:t>&lt;- </a:t>
            </a:r>
            <a:r>
              <a:rPr lang="zh-CN" sz="1050">
                <a:solidFill>
                  <a:srgbClr val="267F99"/>
                </a:solidFill>
                <a:latin typeface="Verdana"/>
                <a:ea typeface="Verdana"/>
                <a:cs typeface="Verdana"/>
                <a:sym typeface="Verdana"/>
              </a:rPr>
              <a:t>bool</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sleep</a:t>
            </a:r>
            <a:r>
              <a:rPr lang="zh-CN" sz="1050">
                <a:solidFill>
                  <a:srgbClr val="000000"/>
                </a:solidFill>
                <a:latin typeface="Verdana"/>
                <a:ea typeface="Verdana"/>
                <a:cs typeface="Verdana"/>
                <a:sym typeface="Verdana"/>
              </a:rPr>
              <a:t>(</a:t>
            </a:r>
            <a:r>
              <a:rPr lang="zh-CN" sz="1050">
                <a:solidFill>
                  <a:srgbClr val="09885A"/>
                </a:solidFill>
                <a:latin typeface="Verdana"/>
                <a:ea typeface="Verdana"/>
                <a:cs typeface="Verdana"/>
                <a:sym typeface="Verdana"/>
              </a:rPr>
              <a:t>10</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ch &lt;- </a:t>
            </a:r>
            <a:r>
              <a:rPr lang="zh-CN" sz="1050">
                <a:solidFill>
                  <a:srgbClr val="0000FF"/>
                </a:solidFill>
                <a:latin typeface="Verdana"/>
                <a:ea typeface="Verdana"/>
                <a:cs typeface="Verdana"/>
                <a:sym typeface="Verdana"/>
              </a:rPr>
              <a:t>true</a:t>
            </a:r>
            <a:endParaRPr sz="1050">
              <a:solidFill>
                <a:srgbClr val="0000FF"/>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}(c)</a:t>
            </a:r>
            <a:endParaRPr sz="1050">
              <a:solidFill>
                <a:srgbClr val="000000"/>
              </a:solidFill>
              <a:latin typeface="Verdana"/>
              <a:ea typeface="Verdana"/>
              <a:cs typeface="Verdana"/>
              <a:sym typeface="Verdana"/>
            </a:endParaRPr>
          </a:p>
          <a:p>
            <a:pPr marL="0" lvl="0" indent="0" rtl="0">
              <a:lnSpc>
                <a:spcPct val="100000"/>
              </a:lnSpc>
              <a:spcBef>
                <a:spcPts val="0"/>
              </a:spcBef>
              <a:spcAft>
                <a:spcPts val="1600"/>
              </a:spcAft>
              <a:buNone/>
            </a:pPr>
            <a:endParaRPr sz="1600"/>
          </a:p>
        </p:txBody>
      </p:sp>
      <p:sp>
        <p:nvSpPr>
          <p:cNvPr id="451" name="Shape 451"/>
          <p:cNvSpPr txBox="1"/>
          <p:nvPr>
            <p:ph type="subTitle" idx="1"/>
          </p:nvPr>
        </p:nvSpPr>
        <p:spPr>
          <a:xfrm>
            <a:off x="730000" y="2076000"/>
            <a:ext cx="3444600" cy="2652300"/>
          </a:xfrm>
          <a:prstGeom prst="rect">
            <a:avLst/>
          </a:prstGeom>
        </p:spPr>
        <p:txBody>
          <a:bodyPr spcFirstLastPara="1" wrap="square" lIns="91425" tIns="91425" rIns="91425" bIns="91425" anchor="t" anchorCtr="0">
            <a:noAutofit/>
          </a:bodyPr>
          <a:lstStyle/>
          <a:p>
            <a:pPr marL="457200" lvl="0" indent="-330200" rtl="0">
              <a:lnSpc>
                <a:spcPct val="115000"/>
              </a:lnSpc>
              <a:spcBef>
                <a:spcPts val="0"/>
              </a:spcBef>
              <a:spcAft>
                <a:spcPts val="0"/>
              </a:spcAft>
              <a:buSzPts val="1600"/>
              <a:buChar char="●"/>
            </a:pPr>
            <a:r>
              <a:rPr lang="zh-CN"/>
              <a:t>“go”语句在相同的地址空间内开始执行一个函数调用，作为独立的并发控制线程或goroutine。</a:t>
            </a:r>
            <a:endParaRPr lang="zh-CN"/>
          </a:p>
          <a:p>
            <a:pPr marL="457200" lvl="0" indent="-330200" rtl="0">
              <a:lnSpc>
                <a:spcPct val="115000"/>
              </a:lnSpc>
              <a:spcBef>
                <a:spcPts val="0"/>
              </a:spcBef>
              <a:spcAft>
                <a:spcPts val="0"/>
              </a:spcAft>
              <a:buSzPts val="1600"/>
              <a:buChar char="●"/>
            </a:pPr>
            <a:r>
              <a:rPr lang="zh-CN"/>
              <a:t>go 表达式必须是函数或方法调用; 它不能加括号。内置函数的调用受到限制。</a:t>
            </a:r>
            <a:endParaRPr lang="zh-CN"/>
          </a:p>
          <a:p>
            <a:pPr marL="457200" lvl="0" indent="-330200" rtl="0">
              <a:lnSpc>
                <a:spcPct val="115000"/>
              </a:lnSpc>
              <a:spcBef>
                <a:spcPts val="0"/>
              </a:spcBef>
              <a:spcAft>
                <a:spcPts val="1600"/>
              </a:spcAft>
              <a:buSzPts val="1600"/>
              <a:buChar char="●"/>
            </a:pPr>
            <a:r>
              <a:rPr lang="zh-CN"/>
              <a:t>有返回值的函数或方法，返回值将丢弃</a:t>
            </a:r>
          </a:p>
        </p:txBody>
      </p:sp>
    </p:spTree>
  </p:cSld>
  <p:clrMapOvr>
    <a:masterClrMapping/>
  </p:clrMapOvr>
  <p:transition spd="slow">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55" name="Shape 455"/>
        <p:cNvGrpSpPr/>
        <p:nvPr/>
      </p:nvGrpSpPr>
      <p:grpSpPr>
        <a:xfrm>
          <a:off x="0" y="0"/>
          <a:ext cx="0" cy="0"/>
          <a:chOff x="0" y="0"/>
          <a:chExt cx="0" cy="0"/>
        </a:xfrm>
      </p:grpSpPr>
      <p:sp>
        <p:nvSpPr>
          <p:cNvPr id="456" name="Shape 456"/>
          <p:cNvSpPr txBox="1"/>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控制流程-defer</a:t>
            </a:r>
            <a:endParaRPr lang="zh-CN"/>
          </a:p>
          <a:p>
            <a:pPr marL="0" lvl="0" indent="0" rtl="0">
              <a:spcBef>
                <a:spcPts val="0"/>
              </a:spcBef>
              <a:spcAft>
                <a:spcPts val="0"/>
              </a:spcAft>
              <a:buNone/>
            </a:pPr>
          </a:p>
        </p:txBody>
      </p:sp>
      <p:sp>
        <p:nvSpPr>
          <p:cNvPr id="457" name="Shape 457"/>
          <p:cNvSpPr txBox="1"/>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795E26"/>
                </a:solidFill>
                <a:latin typeface="Verdana"/>
                <a:ea typeface="Verdana"/>
                <a:cs typeface="Verdana"/>
                <a:sym typeface="Verdana"/>
              </a:rPr>
              <a:t>lock</a:t>
            </a:r>
            <a:r>
              <a:rPr lang="zh-CN" sz="1050">
                <a:solidFill>
                  <a:srgbClr val="000000"/>
                </a:solidFill>
                <a:latin typeface="Verdana"/>
                <a:ea typeface="Verdana"/>
                <a:cs typeface="Verdana"/>
                <a:sym typeface="Verdana"/>
              </a:rPr>
              <a:t>(l)</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defer</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unlock</a:t>
            </a:r>
            <a:r>
              <a:rPr lang="zh-CN" sz="1050">
                <a:solidFill>
                  <a:srgbClr val="000000"/>
                </a:solidFill>
                <a:latin typeface="Verdana"/>
                <a:ea typeface="Verdana"/>
                <a:cs typeface="Verdana"/>
                <a:sym typeface="Verdana"/>
              </a:rPr>
              <a:t>(l)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8000"/>
                </a:solidFill>
                <a:latin typeface="Verdana"/>
                <a:ea typeface="Verdana"/>
                <a:cs typeface="Verdana"/>
                <a:sym typeface="Verdana"/>
              </a:rPr>
              <a:t>// 输出 3 2 1 0</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AF00DB"/>
                </a:solidFill>
                <a:latin typeface="Verdana"/>
                <a:ea typeface="Verdana"/>
                <a:cs typeface="Verdana"/>
                <a:sym typeface="Verdana"/>
              </a:rPr>
              <a:t>for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i</a:t>
            </a:r>
            <a:r>
              <a:rPr lang="zh-CN" sz="1050">
                <a:solidFill>
                  <a:srgbClr val="000000"/>
                </a:solidFill>
                <a:latin typeface="Verdana"/>
                <a:ea typeface="Verdana"/>
                <a:cs typeface="Verdana"/>
                <a:sym typeface="Verdana"/>
              </a:rPr>
              <a:t> := </a:t>
            </a:r>
            <a:r>
              <a:rPr lang="zh-CN" sz="1050">
                <a:solidFill>
                  <a:srgbClr val="09885A"/>
                </a:solidFill>
                <a:latin typeface="Verdana"/>
                <a:ea typeface="Verdana"/>
                <a:cs typeface="Verdana"/>
                <a:sym typeface="Verdana"/>
              </a:rPr>
              <a:t>0</a:t>
            </a:r>
            <a:r>
              <a:rPr lang="zh-CN" sz="1050">
                <a:solidFill>
                  <a:srgbClr val="000000"/>
                </a:solidFill>
                <a:latin typeface="Verdana"/>
                <a:ea typeface="Verdana"/>
                <a:cs typeface="Verdana"/>
                <a:sym typeface="Verdana"/>
              </a:rPr>
              <a:t>; i &lt;= </a:t>
            </a:r>
            <a:r>
              <a:rPr lang="zh-CN" sz="1050">
                <a:solidFill>
                  <a:srgbClr val="09885A"/>
                </a:solidFill>
                <a:latin typeface="Verdana"/>
                <a:ea typeface="Verdana"/>
                <a:cs typeface="Verdana"/>
                <a:sym typeface="Verdana"/>
              </a:rPr>
              <a:t>3</a:t>
            </a:r>
            <a:r>
              <a:rPr lang="zh-CN" sz="1050">
                <a:solidFill>
                  <a:srgbClr val="000000"/>
                </a:solidFill>
                <a:latin typeface="Verdana"/>
                <a:ea typeface="Verdana"/>
                <a:cs typeface="Verdana"/>
                <a:sym typeface="Verdana"/>
              </a:rPr>
              <a:t>; i++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defer</a:t>
            </a:r>
            <a:r>
              <a:rPr lang="zh-CN" sz="1050">
                <a:solidFill>
                  <a:srgbClr val="000000"/>
                </a:solidFill>
                <a:latin typeface="Verdana"/>
                <a:ea typeface="Verdana"/>
                <a:cs typeface="Verdana"/>
                <a:sym typeface="Verdana"/>
              </a:rPr>
              <a:t> fmt.</a:t>
            </a:r>
            <a:r>
              <a:rPr lang="zh-CN" sz="1050">
                <a:solidFill>
                  <a:srgbClr val="795E26"/>
                </a:solidFill>
                <a:latin typeface="Verdana"/>
                <a:ea typeface="Verdana"/>
                <a:cs typeface="Verdana"/>
                <a:sym typeface="Verdana"/>
              </a:rPr>
              <a:t>Print</a:t>
            </a:r>
            <a:r>
              <a:rPr lang="zh-CN" sz="1050">
                <a:solidFill>
                  <a:srgbClr val="000000"/>
                </a:solidFill>
                <a:latin typeface="Verdana"/>
                <a:ea typeface="Verdana"/>
                <a:cs typeface="Verdana"/>
                <a:sym typeface="Verdana"/>
              </a:rPr>
              <a:t>(i)</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8000"/>
                </a:solidFill>
                <a:latin typeface="Verdana"/>
                <a:ea typeface="Verdana"/>
                <a:cs typeface="Verdana"/>
                <a:sym typeface="Verdana"/>
              </a:rPr>
              <a:t>// result 结果 1</a:t>
            </a:r>
            <a:endParaRPr sz="1050">
              <a:solidFill>
                <a:srgbClr val="008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f</a:t>
            </a:r>
            <a:r>
              <a:rPr lang="zh-CN" sz="1050">
                <a:solidFill>
                  <a:srgbClr val="000000"/>
                </a:solidFill>
                <a:latin typeface="Verdana"/>
                <a:ea typeface="Verdana"/>
                <a:cs typeface="Verdana"/>
                <a:sym typeface="Verdana"/>
              </a:rPr>
              <a:t>() (result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defer</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result++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return</a:t>
            </a:r>
            <a:r>
              <a:rPr lang="zh-CN" sz="1050">
                <a:solidFill>
                  <a:srgbClr val="000000"/>
                </a:solidFill>
                <a:latin typeface="Verdana"/>
                <a:ea typeface="Verdana"/>
                <a:cs typeface="Verdana"/>
                <a:sym typeface="Verdana"/>
              </a:rPr>
              <a:t> </a:t>
            </a:r>
            <a:r>
              <a:rPr lang="zh-CN" sz="1050">
                <a:solidFill>
                  <a:srgbClr val="09885A"/>
                </a:solidFill>
                <a:latin typeface="Verdana"/>
                <a:ea typeface="Verdana"/>
                <a:cs typeface="Verdana"/>
                <a:sym typeface="Verdana"/>
              </a:rPr>
              <a:t>0</a:t>
            </a:r>
            <a:endParaRPr sz="1050">
              <a:solidFill>
                <a:srgbClr val="09885A"/>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spcBef>
                <a:spcPts val="0"/>
              </a:spcBef>
              <a:spcAft>
                <a:spcPts val="0"/>
              </a:spcAft>
              <a:buNone/>
            </a:pPr>
          </a:p>
          <a:p>
            <a:pPr marL="0" lvl="0" indent="0" rtl="0">
              <a:lnSpc>
                <a:spcPct val="100000"/>
              </a:lnSpc>
              <a:spcBef>
                <a:spcPts val="1600"/>
              </a:spcBef>
              <a:spcAft>
                <a:spcPts val="0"/>
              </a:spcAft>
              <a:buNone/>
            </a:pPr>
          </a:p>
        </p:txBody>
      </p:sp>
      <p:sp>
        <p:nvSpPr>
          <p:cNvPr id="458" name="Shape 458"/>
          <p:cNvSpPr txBox="1"/>
          <p:nvPr>
            <p:ph type="subTitle" idx="1"/>
          </p:nvPr>
        </p:nvSpPr>
        <p:spPr>
          <a:xfrm>
            <a:off x="437125" y="2010775"/>
            <a:ext cx="3588600" cy="2848500"/>
          </a:xfrm>
          <a:prstGeom prst="rect">
            <a:avLst/>
          </a:prstGeom>
        </p:spPr>
        <p:txBody>
          <a:bodyPr spcFirstLastPara="1" wrap="square" lIns="91425" tIns="91425" rIns="91425" bIns="91425" anchor="t" anchorCtr="0">
            <a:noAutofit/>
          </a:bodyPr>
          <a:lstStyle/>
          <a:p>
            <a:pPr marL="457200" lvl="0" indent="-298450" rtl="0">
              <a:lnSpc>
                <a:spcPct val="115000"/>
              </a:lnSpc>
              <a:spcBef>
                <a:spcPts val="0"/>
              </a:spcBef>
              <a:spcAft>
                <a:spcPts val="0"/>
              </a:spcAft>
              <a:buSzPts val="1100"/>
              <a:buChar char="●"/>
            </a:pPr>
            <a:r>
              <a:rPr lang="zh-CN" sz="1100"/>
              <a:t>defer语句只能声明在函数或方法中</a:t>
            </a:r>
            <a:endParaRPr sz="1100"/>
          </a:p>
          <a:p>
            <a:pPr marL="457200" lvl="0" indent="-298450" rtl="0">
              <a:lnSpc>
                <a:spcPct val="115000"/>
              </a:lnSpc>
              <a:spcBef>
                <a:spcPts val="0"/>
              </a:spcBef>
              <a:spcAft>
                <a:spcPts val="0"/>
              </a:spcAft>
              <a:buSzPts val="1100"/>
              <a:buChar char="●"/>
            </a:pPr>
            <a:r>
              <a:rPr lang="zh-CN" sz="1100"/>
              <a:t>延迟执行，在函数返回后执行</a:t>
            </a:r>
            <a:endParaRPr sz="1100"/>
          </a:p>
          <a:p>
            <a:pPr marL="457200" lvl="0" indent="-298450" rtl="0">
              <a:lnSpc>
                <a:spcPct val="115000"/>
              </a:lnSpc>
              <a:spcBef>
                <a:spcPts val="0"/>
              </a:spcBef>
              <a:spcAft>
                <a:spcPts val="0"/>
              </a:spcAft>
              <a:buSzPts val="1100"/>
              <a:buChar char="●"/>
            </a:pPr>
            <a:r>
              <a:rPr lang="zh-CN" sz="1100"/>
              <a:t>多条defer 后进先出</a:t>
            </a:r>
            <a:endParaRPr sz="1100"/>
          </a:p>
          <a:p>
            <a:pPr marL="457200" lvl="0" indent="-298450" rtl="0">
              <a:lnSpc>
                <a:spcPct val="115000"/>
              </a:lnSpc>
              <a:spcBef>
                <a:spcPts val="0"/>
              </a:spcBef>
              <a:spcAft>
                <a:spcPts val="0"/>
              </a:spcAft>
              <a:buSzPts val="1100"/>
              <a:buChar char="●"/>
            </a:pPr>
            <a:r>
              <a:rPr lang="zh-CN" sz="1100"/>
              <a:t>defer 语句是一个函数或方法，在退出函数时执行</a:t>
            </a:r>
            <a:endParaRPr sz="1100"/>
          </a:p>
          <a:p>
            <a:pPr marL="457200" lvl="0" indent="-298450" rtl="0">
              <a:lnSpc>
                <a:spcPct val="115000"/>
              </a:lnSpc>
              <a:spcBef>
                <a:spcPts val="0"/>
              </a:spcBef>
              <a:spcAft>
                <a:spcPts val="0"/>
              </a:spcAft>
              <a:buSzPts val="1100"/>
              <a:buChar char="●"/>
            </a:pPr>
            <a:r>
              <a:rPr lang="zh-CN" sz="1100"/>
              <a:t>如果延迟语句是一个有返回值的函数或方法，在执行时丢弃返回值</a:t>
            </a:r>
            <a:endParaRPr sz="1100"/>
          </a:p>
          <a:p>
            <a:pPr marL="457200" lvl="0" indent="-298450" rtl="0">
              <a:lnSpc>
                <a:spcPct val="115000"/>
              </a:lnSpc>
              <a:spcBef>
                <a:spcPts val="0"/>
              </a:spcBef>
              <a:spcAft>
                <a:spcPts val="0"/>
              </a:spcAft>
              <a:buSzPts val="1100"/>
              <a:buChar char="●"/>
            </a:pPr>
            <a:r>
              <a:rPr lang="zh-CN" sz="1100"/>
              <a:t>延迟函数调用时保存函数或方法的参数，在执行时使用该参数值</a:t>
            </a:r>
            <a:endParaRPr sz="1100"/>
          </a:p>
          <a:p>
            <a:pPr marL="457200" lvl="0" indent="-298450" rtl="0">
              <a:lnSpc>
                <a:spcPct val="115000"/>
              </a:lnSpc>
              <a:spcBef>
                <a:spcPts val="0"/>
              </a:spcBef>
              <a:spcAft>
                <a:spcPts val="0"/>
              </a:spcAft>
              <a:buSzPts val="1100"/>
              <a:buChar char="●"/>
            </a:pPr>
            <a:r>
              <a:rPr lang="zh-CN" sz="1100"/>
              <a:t>延迟函数如果是一个闭包函数，内部可以修改外部作用域的变量，后续访问到相应变量为修改后的值。</a:t>
            </a:r>
            <a:endParaRPr sz="1100"/>
          </a:p>
        </p:txBody>
      </p:sp>
    </p:spTree>
  </p:cSld>
  <p:clrMapOvr>
    <a:masterClrMapping/>
  </p:clrMapOvr>
  <p:transition spd="slow">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62" name="Shape 462"/>
        <p:cNvGrpSpPr/>
        <p:nvPr/>
      </p:nvGrpSpPr>
      <p:grpSpPr>
        <a:xfrm>
          <a:off x="0" y="0"/>
          <a:ext cx="0" cy="0"/>
          <a:chOff x="0" y="0"/>
          <a:chExt cx="0" cy="0"/>
        </a:xfrm>
      </p:grpSpPr>
      <p:sp>
        <p:nvSpPr>
          <p:cNvPr id="463" name="Shape 463"/>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异常处理-错误处理(error)</a:t>
            </a:r>
          </a:p>
        </p:txBody>
      </p:sp>
      <p:sp>
        <p:nvSpPr>
          <p:cNvPr id="464" name="Shape 464"/>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error 是一个内置类型，该类行是一个接口</a:t>
            </a:r>
            <a:endParaRPr lang="zh-CN"/>
          </a:p>
          <a:p>
            <a:pPr marL="0" lvl="0" indent="0" rtl="0">
              <a:lnSpc>
                <a:spcPct val="136000"/>
              </a:lnSpc>
              <a:spcBef>
                <a:spcPts val="1600"/>
              </a:spcBef>
              <a:spcAft>
                <a:spcPts val="0"/>
              </a:spcAft>
              <a:buNone/>
            </a:pPr>
            <a:r>
              <a:rPr lang="zh-CN" sz="1050">
                <a:solidFill>
                  <a:srgbClr val="0000FF"/>
                </a:solidFill>
                <a:latin typeface="Verdana"/>
                <a:ea typeface="Verdana"/>
                <a:cs typeface="Verdana"/>
                <a:sym typeface="Verdana"/>
              </a:rPr>
              <a:t>type</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error</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interface</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Error</a:t>
            </a:r>
            <a:r>
              <a:rPr lang="zh-CN" sz="1050">
                <a:solidFill>
                  <a:srgbClr val="000000"/>
                </a:solidFill>
                <a:latin typeface="Verdana"/>
                <a:ea typeface="Verdana"/>
                <a:cs typeface="Verdana"/>
                <a:sym typeface="Verdana"/>
              </a:rPr>
              <a:t>() </a:t>
            </a:r>
            <a:r>
              <a:rPr lang="zh-CN" sz="1050">
                <a:solidFill>
                  <a:srgbClr val="267F99"/>
                </a:solidFill>
                <a:latin typeface="Verdana"/>
                <a:ea typeface="Verdana"/>
                <a:cs typeface="Verdana"/>
                <a:sym typeface="Verdana"/>
              </a:rPr>
              <a:t>string</a:t>
            </a:r>
            <a:endParaRPr sz="1050">
              <a:solidFill>
                <a:srgbClr val="267F99"/>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endParaRPr sz="1050">
              <a:solidFill>
                <a:srgbClr val="000000"/>
              </a:solidFill>
              <a:latin typeface="Verdana"/>
              <a:ea typeface="Verdana"/>
              <a:cs typeface="Verdana"/>
              <a:sym typeface="Verdana"/>
            </a:endParaRPr>
          </a:p>
          <a:p>
            <a:pPr marL="0" lvl="0" indent="0" rtl="0">
              <a:spcBef>
                <a:spcPts val="0"/>
              </a:spcBef>
              <a:spcAft>
                <a:spcPts val="0"/>
              </a:spcAft>
              <a:buNone/>
            </a:pPr>
            <a:r>
              <a:rPr lang="zh-CN"/>
              <a:t>error错误是一个正常的程序错误，在开发过程中需要处理错误</a:t>
            </a:r>
            <a:endParaRPr sz="1050">
              <a:solidFill>
                <a:srgbClr val="222222"/>
              </a:solidFill>
              <a:highlight>
                <a:srgbClr val="EFEFEF"/>
              </a:highlight>
              <a:latin typeface="Verdana"/>
              <a:ea typeface="Verdana"/>
              <a:cs typeface="Verdana"/>
              <a:sym typeface="Verdana"/>
            </a:endParaRPr>
          </a:p>
          <a:p>
            <a:pPr marL="0" lvl="0" indent="0">
              <a:spcBef>
                <a:spcPts val="1600"/>
              </a:spcBef>
              <a:spcAft>
                <a:spcPts val="1600"/>
              </a:spcAft>
              <a:buNone/>
            </a:pPr>
          </a:p>
        </p:txBody>
      </p:sp>
      <p:sp>
        <p:nvSpPr>
          <p:cNvPr id="465" name="Shape 465"/>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rtl="0">
              <a:lnSpc>
                <a:spcPct val="136000"/>
              </a:lnSpc>
              <a:spcBef>
                <a:spcPts val="0"/>
              </a:spcBef>
              <a:spcAft>
                <a:spcPts val="0"/>
              </a:spcAft>
              <a:buNone/>
            </a:pPr>
            <a:r>
              <a:rPr lang="zh-CN" sz="1050">
                <a:solidFill>
                  <a:srgbClr val="000000"/>
                </a:solidFill>
                <a:latin typeface="Verdana"/>
                <a:ea typeface="Verdana"/>
                <a:cs typeface="Verdana"/>
                <a:sym typeface="Verdana"/>
              </a:rPr>
              <a:t>一般error返回用在可能出现已知错误的方法或者函数最后一个返回值，使用函数或方法的地方，先校验error是否为nil为nil执行成功，不为nil则执行失败</a:t>
            </a:r>
            <a:endParaRPr sz="1050">
              <a:solidFill>
                <a:srgbClr val="000000"/>
              </a:solidFill>
              <a:latin typeface="Verdana"/>
              <a:ea typeface="Verdana"/>
              <a:cs typeface="Verdana"/>
              <a:sym typeface="Verdana"/>
            </a:endParaRPr>
          </a:p>
          <a:p>
            <a:pPr marL="0" lvl="0" indent="0" rtl="0">
              <a:lnSpc>
                <a:spcPct val="136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Read</a:t>
            </a:r>
            <a:r>
              <a:rPr lang="zh-CN" sz="1050">
                <a:solidFill>
                  <a:srgbClr val="000000"/>
                </a:solidFill>
                <a:latin typeface="Verdana"/>
                <a:ea typeface="Verdana"/>
                <a:cs typeface="Verdana"/>
                <a:sym typeface="Verdana"/>
              </a:rPr>
              <a:t>(f *File, b []</a:t>
            </a:r>
            <a:r>
              <a:rPr lang="zh-CN" sz="1050">
                <a:solidFill>
                  <a:srgbClr val="267F99"/>
                </a:solidFill>
                <a:latin typeface="Verdana"/>
                <a:ea typeface="Verdana"/>
                <a:cs typeface="Verdana"/>
                <a:sym typeface="Verdana"/>
              </a:rPr>
              <a:t>byte</a:t>
            </a:r>
            <a:r>
              <a:rPr lang="zh-CN" sz="1050">
                <a:solidFill>
                  <a:srgbClr val="000000"/>
                </a:solidFill>
                <a:latin typeface="Verdana"/>
                <a:ea typeface="Verdana"/>
                <a:cs typeface="Verdana"/>
                <a:sym typeface="Verdana"/>
              </a:rPr>
              <a:t>) (n </a:t>
            </a:r>
            <a:r>
              <a:rPr lang="zh-CN" sz="1050">
                <a:solidFill>
                  <a:srgbClr val="267F99"/>
                </a:solidFill>
                <a:latin typeface="Verdana"/>
                <a:ea typeface="Verdana"/>
                <a:cs typeface="Verdana"/>
                <a:sym typeface="Verdana"/>
              </a:rPr>
              <a:t>int</a:t>
            </a:r>
            <a:r>
              <a:rPr lang="zh-CN" sz="1050">
                <a:solidFill>
                  <a:srgbClr val="000000"/>
                </a:solidFill>
                <a:latin typeface="Verdana"/>
                <a:ea typeface="Verdana"/>
                <a:cs typeface="Verdana"/>
                <a:sym typeface="Verdana"/>
              </a:rPr>
              <a:t>, err </a:t>
            </a:r>
            <a:r>
              <a:rPr lang="zh-CN" sz="1050">
                <a:solidFill>
                  <a:srgbClr val="0000FF"/>
                </a:solidFill>
                <a:latin typeface="Verdana"/>
                <a:ea typeface="Verdana"/>
                <a:cs typeface="Verdana"/>
                <a:sym typeface="Verdana"/>
              </a:rPr>
              <a:t>error</a:t>
            </a:r>
            <a:r>
              <a:rPr lang="zh-CN" sz="1050">
                <a:solidFill>
                  <a:srgbClr val="000000"/>
                </a:solidFill>
                <a:latin typeface="Verdana"/>
                <a:ea typeface="Verdana"/>
                <a:cs typeface="Verdana"/>
                <a:sym typeface="Verdana"/>
              </a:rPr>
              <a:t>)</a:t>
            </a:r>
          </a:p>
        </p:txBody>
      </p:sp>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Shape 118"/>
          <p:cNvSpPr txBox="1"/>
          <p:nvPr>
            <p:ph type="title"/>
          </p:nvPr>
        </p:nvSpPr>
        <p:spPr>
          <a:xfrm>
            <a:off x="727650" y="13504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内置基础类型－</a:t>
            </a:r>
            <a:r>
              <a:rPr lang="zh-CN">
                <a:solidFill>
                  <a:srgbClr val="000000"/>
                </a:solidFill>
              </a:rPr>
              <a:t>字符串</a:t>
            </a:r>
            <a:endParaRPr>
              <a:solidFill>
                <a:srgbClr val="000000"/>
              </a:solidFill>
            </a:endParaRPr>
          </a:p>
        </p:txBody>
      </p:sp>
      <p:sp>
        <p:nvSpPr>
          <p:cNvPr id="119" name="Shape 119"/>
          <p:cNvSpPr txBox="1"/>
          <p:nvPr>
            <p:ph type="body" idx="1"/>
          </p:nvPr>
        </p:nvSpPr>
        <p:spPr>
          <a:xfrm>
            <a:off x="729450" y="2078875"/>
            <a:ext cx="7688700" cy="28443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a</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`这是一个字符串\n`</a:t>
            </a:r>
            <a:endParaRPr sz="1050">
              <a:solidFill>
                <a:srgbClr val="A31515"/>
              </a:solidFill>
              <a:latin typeface="Verdana"/>
              <a:ea typeface="Verdana"/>
              <a:cs typeface="Verdana"/>
              <a:sym typeface="Verdana"/>
            </a:endParaRPr>
          </a:p>
          <a:p>
            <a:pPr marL="0" lvl="0" indent="0" rtl="0">
              <a:lnSpc>
                <a:spcPct val="15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a</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"这也是一个字符串\n"</a:t>
            </a:r>
            <a:endParaRPr sz="1050">
              <a:solidFill>
                <a:srgbClr val="A31515"/>
              </a:solidFill>
              <a:latin typeface="Verdana"/>
              <a:ea typeface="Verdana"/>
              <a:cs typeface="Verdana"/>
              <a:sym typeface="Verdana"/>
            </a:endParaRPr>
          </a:p>
          <a:p>
            <a:pPr marL="0" lvl="0" indent="0" rtl="0">
              <a:lnSpc>
                <a:spcPct val="15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a</a:t>
            </a:r>
            <a:r>
              <a:rPr lang="zh-CN" sz="1050">
                <a:solidFill>
                  <a:srgbClr val="000000"/>
                </a:solidFill>
                <a:latin typeface="Verdana"/>
                <a:ea typeface="Verdana"/>
                <a:cs typeface="Verdana"/>
                <a:sym typeface="Verdana"/>
              </a:rPr>
              <a:t>=’a’ </a:t>
            </a:r>
            <a:r>
              <a:rPr lang="zh-CN" sz="1050">
                <a:solidFill>
                  <a:srgbClr val="008000"/>
                </a:solidFill>
                <a:latin typeface="Verdana"/>
                <a:ea typeface="Verdana"/>
                <a:cs typeface="Verdana"/>
                <a:sym typeface="Verdana"/>
              </a:rPr>
              <a:t>// 这不是字符串</a:t>
            </a:r>
            <a:endParaRPr sz="1050">
              <a:solidFill>
                <a:srgbClr val="008000"/>
              </a:solidFill>
              <a:latin typeface="Verdana"/>
              <a:ea typeface="Verdana"/>
              <a:cs typeface="Verdana"/>
              <a:sym typeface="Verdana"/>
            </a:endParaRPr>
          </a:p>
          <a:p>
            <a:pPr marL="0" lvl="0" indent="0" rtl="0">
              <a:lnSpc>
                <a:spcPct val="150000"/>
              </a:lnSpc>
              <a:spcBef>
                <a:spcPts val="0"/>
              </a:spcBef>
              <a:spcAft>
                <a:spcPts val="0"/>
              </a:spcAft>
              <a:buNone/>
            </a:pPr>
            <a:r>
              <a:rPr lang="zh-CN" sz="1050">
                <a:solidFill>
                  <a:srgbClr val="001080"/>
                </a:solidFill>
                <a:latin typeface="Verdana"/>
                <a:ea typeface="Verdana"/>
                <a:cs typeface="Verdana"/>
                <a:sym typeface="Verdana"/>
              </a:rPr>
              <a:t>str</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"\xe4\xb8\xad\xe5\x9b\xbd"</a:t>
            </a:r>
            <a:r>
              <a:rPr lang="zh-CN" sz="1050">
                <a:solidFill>
                  <a:srgbClr val="008000"/>
                </a:solidFill>
                <a:latin typeface="Verdana"/>
                <a:ea typeface="Verdana"/>
                <a:cs typeface="Verdana"/>
                <a:sym typeface="Verdana"/>
              </a:rPr>
              <a:t>//utf8</a:t>
            </a:r>
            <a:endParaRPr sz="1050">
              <a:solidFill>
                <a:srgbClr val="008000"/>
              </a:solidFill>
              <a:latin typeface="Verdana"/>
              <a:ea typeface="Verdana"/>
              <a:cs typeface="Verdana"/>
              <a:sym typeface="Verdana"/>
            </a:endParaRPr>
          </a:p>
          <a:p>
            <a:pPr marL="0" lvl="0" indent="0" rtl="0">
              <a:lnSpc>
                <a:spcPct val="150000"/>
              </a:lnSpc>
              <a:spcBef>
                <a:spcPts val="0"/>
              </a:spcBef>
              <a:spcAft>
                <a:spcPts val="0"/>
              </a:spcAft>
              <a:buNone/>
            </a:pPr>
            <a:r>
              <a:rPr lang="zh-CN" sz="1050">
                <a:solidFill>
                  <a:srgbClr val="001080"/>
                </a:solidFill>
                <a:latin typeface="Verdana"/>
                <a:ea typeface="Verdana"/>
                <a:cs typeface="Verdana"/>
                <a:sym typeface="Verdana"/>
              </a:rPr>
              <a:t>str</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"\u4e2d\u56fd"</a:t>
            </a:r>
            <a:r>
              <a:rPr lang="zh-CN" sz="1050">
                <a:solidFill>
                  <a:srgbClr val="008000"/>
                </a:solidFill>
                <a:latin typeface="Verdana"/>
                <a:ea typeface="Verdana"/>
                <a:cs typeface="Verdana"/>
                <a:sym typeface="Verdana"/>
              </a:rPr>
              <a:t>//unicode</a:t>
            </a:r>
            <a:endParaRPr sz="1050">
              <a:solidFill>
                <a:srgbClr val="008000"/>
              </a:solidFill>
              <a:latin typeface="Verdana"/>
              <a:ea typeface="Verdana"/>
              <a:cs typeface="Verdana"/>
              <a:sym typeface="Verdana"/>
            </a:endParaRPr>
          </a:p>
          <a:p>
            <a:pPr marL="0" lvl="0" indent="0" rtl="0">
              <a:lnSpc>
                <a:spcPct val="150000"/>
              </a:lnSpc>
              <a:spcBef>
                <a:spcPts val="0"/>
              </a:spcBef>
              <a:spcAft>
                <a:spcPts val="0"/>
              </a:spcAft>
              <a:buNone/>
            </a:pPr>
            <a:r>
              <a:rPr lang="zh-CN" sz="1050">
                <a:solidFill>
                  <a:srgbClr val="001080"/>
                </a:solidFill>
                <a:latin typeface="Verdana"/>
                <a:ea typeface="Verdana"/>
                <a:cs typeface="Verdana"/>
                <a:sym typeface="Verdana"/>
              </a:rPr>
              <a:t>str</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"\U00004E2D\U000056FD"</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//unicode</a:t>
            </a:r>
            <a:endParaRPr sz="1050">
              <a:solidFill>
                <a:srgbClr val="008000"/>
              </a:solidFill>
              <a:latin typeface="Verdana"/>
              <a:ea typeface="Verdana"/>
              <a:cs typeface="Verdana"/>
              <a:sym typeface="Verdana"/>
            </a:endParaRPr>
          </a:p>
          <a:p>
            <a:pPr marL="0" lvl="0" indent="0" rtl="0">
              <a:lnSpc>
                <a:spcPct val="150000"/>
              </a:lnSpc>
              <a:spcBef>
                <a:spcPts val="0"/>
              </a:spcBef>
              <a:spcAft>
                <a:spcPts val="0"/>
              </a:spcAft>
              <a:buNone/>
            </a:pPr>
            <a:r>
              <a:rPr lang="zh-CN" sz="1050">
                <a:solidFill>
                  <a:srgbClr val="0000FF"/>
                </a:solidFill>
                <a:latin typeface="Verdana"/>
                <a:ea typeface="Verdana"/>
                <a:cs typeface="Verdana"/>
                <a:sym typeface="Verdana"/>
              </a:rPr>
              <a:t>var</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a</a:t>
            </a:r>
            <a:r>
              <a:rPr lang="zh-CN" sz="1050">
                <a:solidFill>
                  <a:srgbClr val="000000"/>
                </a:solidFill>
                <a:latin typeface="Verdana"/>
                <a:ea typeface="Verdana"/>
                <a:cs typeface="Verdana"/>
                <a:sym typeface="Verdana"/>
              </a:rPr>
              <a:t>= </a:t>
            </a:r>
            <a:r>
              <a:rPr lang="zh-CN" sz="1050">
                <a:solidFill>
                  <a:srgbClr val="A31515"/>
                </a:solidFill>
                <a:latin typeface="Verdana"/>
                <a:ea typeface="Verdana"/>
                <a:cs typeface="Verdana"/>
                <a:sym typeface="Verdana"/>
              </a:rPr>
              <a:t>"这也是一个字符串\\n"</a:t>
            </a:r>
            <a:endParaRPr sz="1050">
              <a:solidFill>
                <a:srgbClr val="A31515"/>
              </a:solidFill>
              <a:latin typeface="Verdana"/>
              <a:ea typeface="Verdana"/>
              <a:cs typeface="Verdana"/>
              <a:sym typeface="Verdana"/>
            </a:endParaRPr>
          </a:p>
          <a:p>
            <a:pPr marL="0" lvl="0" indent="0" rtl="0">
              <a:lnSpc>
                <a:spcPct val="150000"/>
              </a:lnSpc>
              <a:spcBef>
                <a:spcPts val="0"/>
              </a:spcBef>
              <a:spcAft>
                <a:spcPts val="0"/>
              </a:spcAft>
              <a:buNone/>
            </a:pPr>
            <a:endParaRPr sz="1800">
              <a:solidFill>
                <a:srgbClr val="333333"/>
              </a:solidFill>
              <a:highlight>
                <a:srgbClr val="FFFFFF"/>
              </a:highlight>
              <a:latin typeface="Microsoft Yahei"/>
              <a:ea typeface="Microsoft Yahei"/>
              <a:cs typeface="Microsoft Yahei"/>
              <a:sym typeface="Microsoft Yahei"/>
            </a:endParaRPr>
          </a:p>
          <a:p>
            <a:pPr marL="0" lvl="0" indent="457200" rtl="0">
              <a:lnSpc>
                <a:spcPct val="150000"/>
              </a:lnSpc>
              <a:spcBef>
                <a:spcPts val="0"/>
              </a:spcBef>
              <a:spcAft>
                <a:spcPts val="0"/>
              </a:spcAft>
              <a:buNone/>
            </a:pPr>
            <a:endParaRPr sz="1000">
              <a:solidFill>
                <a:srgbClr val="333333"/>
              </a:solidFill>
              <a:highlight>
                <a:srgbClr val="FFFFFF"/>
              </a:highlight>
              <a:latin typeface="Microsoft Yahei"/>
              <a:ea typeface="Microsoft Yahei"/>
              <a:cs typeface="Microsoft Yahei"/>
              <a:sym typeface="Microsoft Yahei"/>
            </a:endParaRPr>
          </a:p>
          <a:p>
            <a:pPr marL="0" lvl="0" indent="0" rtl="0">
              <a:lnSpc>
                <a:spcPct val="115000"/>
              </a:lnSpc>
              <a:spcBef>
                <a:spcPts val="1600"/>
              </a:spcBef>
              <a:spcAft>
                <a:spcPts val="1600"/>
              </a:spcAft>
              <a:buNone/>
            </a:pPr>
            <a:endParaRPr sz="1000">
              <a:solidFill>
                <a:srgbClr val="333333"/>
              </a:solidFill>
              <a:highlight>
                <a:srgbClr val="FFFFFF"/>
              </a:highlight>
              <a:latin typeface="Microsoft Yahei"/>
              <a:ea typeface="Microsoft Yahei"/>
              <a:cs typeface="Microsoft Yahei"/>
              <a:sym typeface="Microsoft Yahei"/>
            </a:endParaRPr>
          </a:p>
        </p:txBody>
      </p:sp>
    </p:spTree>
  </p:cSld>
  <p:clrMapOvr>
    <a:masterClrMapping/>
  </p:clrMapOvr>
  <p:transition spd="slow">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69" name="Shape 469"/>
        <p:cNvGrpSpPr/>
        <p:nvPr/>
      </p:nvGrpSpPr>
      <p:grpSpPr>
        <a:xfrm>
          <a:off x="0" y="0"/>
          <a:ext cx="0" cy="0"/>
          <a:chOff x="0" y="0"/>
          <a:chExt cx="0" cy="0"/>
        </a:xfrm>
      </p:grpSpPr>
      <p:sp>
        <p:nvSpPr>
          <p:cNvPr id="470" name="Shape 470"/>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异常处理-恐慌处理(panic)</a:t>
            </a:r>
          </a:p>
        </p:txBody>
      </p:sp>
      <p:sp>
        <p:nvSpPr>
          <p:cNvPr id="471" name="Shape 471"/>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panic为运行时恐慌，不进行处理将导致程序崩溃。</a:t>
            </a:r>
            <a:endParaRPr lang="zh-CN"/>
          </a:p>
          <a:p>
            <a:pPr marL="0" lvl="0" indent="0">
              <a:spcBef>
                <a:spcPts val="1600"/>
              </a:spcBef>
              <a:spcAft>
                <a:spcPts val="0"/>
              </a:spcAft>
              <a:buNone/>
            </a:pPr>
            <a:r>
              <a:rPr lang="zh-CN"/>
              <a:t>内置函数panic可以主动产生一个恐慌</a:t>
            </a:r>
            <a:endParaRPr lang="zh-CN"/>
          </a:p>
          <a:p>
            <a:pPr marL="0" lvl="0" indent="0">
              <a:spcBef>
                <a:spcPts val="1600"/>
              </a:spcBef>
              <a:spcAft>
                <a:spcPts val="0"/>
              </a:spcAft>
              <a:buNone/>
            </a:pPr>
            <a:r>
              <a:rPr lang="zh-CN"/>
              <a:t>可以使用内置函数recover进行恢复保证程序不崩溃</a:t>
            </a:r>
            <a:endParaRPr lang="zh-CN"/>
          </a:p>
          <a:p>
            <a:pPr marL="0" lvl="0" indent="0">
              <a:spcBef>
                <a:spcPts val="1600"/>
              </a:spcBef>
              <a:spcAft>
                <a:spcPts val="1600"/>
              </a:spcAft>
              <a:buNone/>
            </a:pPr>
            <a:r>
              <a:rPr lang="zh-CN"/>
              <a:t>recover 必须在defer内使用</a:t>
            </a:r>
          </a:p>
        </p:txBody>
      </p:sp>
      <p:sp>
        <p:nvSpPr>
          <p:cNvPr id="472" name="Shape 472"/>
          <p:cNvSpPr txBox="1"/>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protect</a:t>
            </a:r>
            <a:r>
              <a:rPr lang="zh-CN" sz="1050">
                <a:solidFill>
                  <a:srgbClr val="000000"/>
                </a:solidFill>
                <a:latin typeface="Verdana"/>
                <a:ea typeface="Verdana"/>
                <a:cs typeface="Verdana"/>
                <a:sym typeface="Verdana"/>
              </a:rPr>
              <a:t>(g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defer</a:t>
            </a:r>
            <a:r>
              <a:rPr lang="zh-CN" sz="1050">
                <a:solidFill>
                  <a:srgbClr val="000000"/>
                </a:solidFill>
                <a:latin typeface="Verdana"/>
                <a:ea typeface="Verdana"/>
                <a:cs typeface="Verdana"/>
                <a:sym typeface="Verdana"/>
              </a:rPr>
              <a:t> </a:t>
            </a:r>
            <a:r>
              <a:rPr lang="zh-CN" sz="1050">
                <a:solidFill>
                  <a:srgbClr val="0000FF"/>
                </a:solidFill>
                <a:latin typeface="Verdana"/>
                <a:ea typeface="Verdana"/>
                <a:cs typeface="Verdana"/>
                <a:sym typeface="Verdana"/>
              </a:rPr>
              <a:t>func</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log.</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"done"</a:t>
            </a:r>
            <a:r>
              <a:rPr lang="zh-CN" sz="1050">
                <a:solidFill>
                  <a:srgbClr val="000000"/>
                </a:solidFill>
                <a:latin typeface="Verdana"/>
                <a:ea typeface="Verdana"/>
                <a:cs typeface="Verdana"/>
                <a:sym typeface="Verdana"/>
              </a:rPr>
              <a:t>)  </a:t>
            </a:r>
            <a:r>
              <a:rPr lang="zh-CN" sz="1050">
                <a:solidFill>
                  <a:srgbClr val="008000"/>
                </a:solidFill>
                <a:latin typeface="Verdana"/>
                <a:ea typeface="Verdana"/>
                <a:cs typeface="Verdana"/>
                <a:sym typeface="Verdana"/>
              </a:rPr>
              <a:t>// Println executes normally even if there is a panic</a:t>
            </a:r>
            <a:endParaRPr sz="1050">
              <a:solidFill>
                <a:srgbClr val="008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AF00DB"/>
                </a:solidFill>
                <a:latin typeface="Verdana"/>
                <a:ea typeface="Verdana"/>
                <a:cs typeface="Verdana"/>
                <a:sym typeface="Verdana"/>
              </a:rPr>
              <a:t>if</a:t>
            </a:r>
            <a:r>
              <a:rPr lang="zh-CN" sz="1050">
                <a:solidFill>
                  <a:srgbClr val="000000"/>
                </a:solidFill>
                <a:latin typeface="Verdana"/>
                <a:ea typeface="Verdana"/>
                <a:cs typeface="Verdana"/>
                <a:sym typeface="Verdana"/>
              </a:rPr>
              <a:t> </a:t>
            </a:r>
            <a:r>
              <a:rPr lang="zh-CN" sz="1050">
                <a:solidFill>
                  <a:srgbClr val="001080"/>
                </a:solidFill>
                <a:latin typeface="Verdana"/>
                <a:ea typeface="Verdana"/>
                <a:cs typeface="Verdana"/>
                <a:sym typeface="Verdana"/>
              </a:rPr>
              <a:t>x</a:t>
            </a:r>
            <a:r>
              <a:rPr lang="zh-CN" sz="1050">
                <a:solidFill>
                  <a:srgbClr val="000000"/>
                </a:solidFill>
                <a:latin typeface="Verdana"/>
                <a:ea typeface="Verdana"/>
                <a:cs typeface="Verdana"/>
                <a:sym typeface="Verdana"/>
              </a:rPr>
              <a:t> := </a:t>
            </a:r>
            <a:r>
              <a:rPr lang="zh-CN" sz="1050">
                <a:solidFill>
                  <a:srgbClr val="795E26"/>
                </a:solidFill>
                <a:latin typeface="Verdana"/>
                <a:ea typeface="Verdana"/>
                <a:cs typeface="Verdana"/>
                <a:sym typeface="Verdana"/>
              </a:rPr>
              <a:t>recover</a:t>
            </a:r>
            <a:r>
              <a:rPr lang="zh-CN" sz="1050">
                <a:solidFill>
                  <a:srgbClr val="000000"/>
                </a:solidFill>
                <a:latin typeface="Verdana"/>
                <a:ea typeface="Verdana"/>
                <a:cs typeface="Verdana"/>
                <a:sym typeface="Verdana"/>
              </a:rPr>
              <a:t>(); x != </a:t>
            </a:r>
            <a:r>
              <a:rPr lang="zh-CN" sz="1050">
                <a:solidFill>
                  <a:srgbClr val="0000FF"/>
                </a:solidFill>
                <a:latin typeface="Verdana"/>
                <a:ea typeface="Verdana"/>
                <a:cs typeface="Verdana"/>
                <a:sym typeface="Verdana"/>
              </a:rPr>
              <a:t>nil</a:t>
            </a: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log.</a:t>
            </a:r>
            <a:r>
              <a:rPr lang="zh-CN" sz="1050">
                <a:solidFill>
                  <a:srgbClr val="795E26"/>
                </a:solidFill>
                <a:latin typeface="Verdana"/>
                <a:ea typeface="Verdana"/>
                <a:cs typeface="Verdana"/>
                <a:sym typeface="Verdana"/>
              </a:rPr>
              <a:t>Printf</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"运行时 panic: %v"</a:t>
            </a:r>
            <a:r>
              <a:rPr lang="zh-CN" sz="1050">
                <a:solidFill>
                  <a:srgbClr val="000000"/>
                </a:solidFill>
                <a:latin typeface="Verdana"/>
                <a:ea typeface="Verdana"/>
                <a:cs typeface="Verdana"/>
                <a:sym typeface="Verdana"/>
              </a:rPr>
              <a:t>, x)</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log.</a:t>
            </a:r>
            <a:r>
              <a:rPr lang="zh-CN" sz="1050">
                <a:solidFill>
                  <a:srgbClr val="795E26"/>
                </a:solidFill>
                <a:latin typeface="Verdana"/>
                <a:ea typeface="Verdana"/>
                <a:cs typeface="Verdana"/>
                <a:sym typeface="Verdana"/>
              </a:rPr>
              <a:t>Println</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"start"</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    </a:t>
            </a:r>
            <a:r>
              <a:rPr lang="zh-CN" sz="1050">
                <a:solidFill>
                  <a:srgbClr val="795E26"/>
                </a:solidFill>
                <a:latin typeface="Verdana"/>
                <a:ea typeface="Verdana"/>
                <a:cs typeface="Verdana"/>
                <a:sym typeface="Verdana"/>
              </a:rPr>
              <a:t>panic</a:t>
            </a:r>
            <a:r>
              <a:rPr lang="zh-CN" sz="1050">
                <a:solidFill>
                  <a:srgbClr val="000000"/>
                </a:solidFill>
                <a:latin typeface="Verdana"/>
                <a:ea typeface="Verdana"/>
                <a:cs typeface="Verdana"/>
                <a:sym typeface="Verdana"/>
              </a:rPr>
              <a:t>(</a:t>
            </a:r>
            <a:r>
              <a:rPr lang="zh-CN" sz="1050">
                <a:solidFill>
                  <a:srgbClr val="A31515"/>
                </a:solidFill>
                <a:latin typeface="Verdana"/>
                <a:ea typeface="Verdana"/>
                <a:cs typeface="Verdana"/>
                <a:sym typeface="Verdana"/>
              </a:rPr>
              <a:t>"error"</a:t>
            </a: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rtl="0">
              <a:lnSpc>
                <a:spcPct val="100000"/>
              </a:lnSpc>
              <a:spcBef>
                <a:spcPts val="0"/>
              </a:spcBef>
              <a:spcAft>
                <a:spcPts val="0"/>
              </a:spcAft>
              <a:buNone/>
            </a:pPr>
            <a:r>
              <a:rPr lang="zh-CN" sz="1050">
                <a:solidFill>
                  <a:srgbClr val="000000"/>
                </a:solidFill>
                <a:latin typeface="Verdana"/>
                <a:ea typeface="Verdana"/>
                <a:cs typeface="Verdana"/>
                <a:sym typeface="Verdana"/>
              </a:rPr>
              <a:t>}</a:t>
            </a:r>
            <a:endParaRPr sz="1050">
              <a:solidFill>
                <a:srgbClr val="000000"/>
              </a:solidFill>
              <a:latin typeface="Verdana"/>
              <a:ea typeface="Verdana"/>
              <a:cs typeface="Verdana"/>
              <a:sym typeface="Verdana"/>
            </a:endParaRPr>
          </a:p>
          <a:p>
            <a:pPr marL="0" lvl="0" indent="0">
              <a:lnSpc>
                <a:spcPct val="100000"/>
              </a:lnSpc>
              <a:spcBef>
                <a:spcPts val="0"/>
              </a:spcBef>
              <a:spcAft>
                <a:spcPts val="1600"/>
              </a:spcAft>
              <a:buNone/>
            </a:pPr>
          </a:p>
        </p:txBody>
      </p:sp>
    </p:spTree>
  </p:cSld>
  <p:clrMapOvr>
    <a:masterClrMapping/>
  </p:clrMapOvr>
  <p:transition spd="slow">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476" name="Shape 476"/>
        <p:cNvGrpSpPr/>
        <p:nvPr/>
      </p:nvGrpSpPr>
      <p:grpSpPr>
        <a:xfrm>
          <a:off x="0" y="0"/>
          <a:ext cx="0" cy="0"/>
          <a:chOff x="0" y="0"/>
          <a:chExt cx="0" cy="0"/>
        </a:xfrm>
      </p:grpSpPr>
      <p:sp>
        <p:nvSpPr>
          <p:cNvPr id="477" name="Shape 477"/>
          <p:cNvSpPr txBox="1"/>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包的组织，程序初始化和执行</a:t>
            </a:r>
            <a:endParaRPr sz="2400" b="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0" lvl="0" indent="0" rtl="0">
              <a:spcBef>
                <a:spcPts val="0"/>
              </a:spcBef>
              <a:spcAft>
                <a:spcPts val="0"/>
              </a:spcAft>
              <a:buNone/>
            </a:pPr>
          </a:p>
        </p:txBody>
      </p:sp>
      <p:sp>
        <p:nvSpPr>
          <p:cNvPr id="478" name="Shape 478"/>
          <p:cNvSpPr txBox="1"/>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zh-CN"/>
              <a:t>Go 程序是由链接在一起的包构成的。而每一个包则是由一个或是多个源文件构建起来的，源文件中包含常量、类型、变量、函数声明以及一些其他属于包的可以包内访问的东西。这些元素可以导出，然后为另外一个包所使用。</a:t>
            </a:r>
          </a:p>
        </p:txBody>
      </p:sp>
      <p:sp>
        <p:nvSpPr>
          <p:cNvPr id="479" name="Shape 479"/>
          <p:cNvSpPr txBox="1"/>
          <p:nvPr>
            <p:ph type="body" idx="2"/>
          </p:nvPr>
        </p:nvSpPr>
        <p:spPr>
          <a:xfrm>
            <a:off x="4643550" y="1920950"/>
            <a:ext cx="3774300" cy="28038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569CD6"/>
                </a:solidFill>
                <a:latin typeface="Courier New"/>
                <a:ea typeface="Courier New"/>
                <a:cs typeface="Courier New"/>
                <a:sym typeface="Courier New"/>
              </a:rPr>
              <a:t>package</a:t>
            </a:r>
            <a:r>
              <a:rPr lang="zh-CN" sz="1050">
                <a:solidFill>
                  <a:srgbClr val="D4D4D4"/>
                </a:solidFill>
                <a:latin typeface="Courier New"/>
                <a:ea typeface="Courier New"/>
                <a:cs typeface="Courier New"/>
                <a:sym typeface="Courier New"/>
              </a:rPr>
              <a:t> main</a:t>
            </a:r>
            <a:endParaRPr sz="1050">
              <a:solidFill>
                <a:srgbClr val="D4D4D4"/>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569CD6"/>
                </a:solidFill>
                <a:latin typeface="Courier New"/>
                <a:ea typeface="Courier New"/>
                <a:cs typeface="Courier New"/>
                <a:sym typeface="Courier New"/>
              </a:rPr>
              <a:t>import</a:t>
            </a:r>
            <a:r>
              <a:rPr lang="zh-C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D4D4D4"/>
                </a:solidFill>
                <a:latin typeface="Courier New"/>
                <a:ea typeface="Courier New"/>
                <a:cs typeface="Courier New"/>
                <a:sym typeface="Courier New"/>
              </a:rPr>
              <a:t>    </a:t>
            </a:r>
            <a:r>
              <a:rPr lang="zh-CN" sz="1050">
                <a:solidFill>
                  <a:srgbClr val="CE9178"/>
                </a:solidFill>
                <a:latin typeface="Courier New"/>
                <a:ea typeface="Courier New"/>
                <a:cs typeface="Courier New"/>
                <a:sym typeface="Courier New"/>
              </a:rPr>
              <a:t>"fmt"</a:t>
            </a:r>
            <a:endParaRPr sz="1050">
              <a:solidFill>
                <a:srgbClr val="CE9178"/>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569CD6"/>
                </a:solidFill>
                <a:latin typeface="Courier New"/>
                <a:ea typeface="Courier New"/>
                <a:cs typeface="Courier New"/>
                <a:sym typeface="Courier New"/>
              </a:rPr>
              <a:t>const</a:t>
            </a:r>
            <a:r>
              <a:rPr lang="zh-C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D4D4D4"/>
                </a:solidFill>
                <a:latin typeface="Courier New"/>
                <a:ea typeface="Courier New"/>
                <a:cs typeface="Courier New"/>
                <a:sym typeface="Courier New"/>
              </a:rPr>
              <a:t>    </a:t>
            </a:r>
            <a:r>
              <a:rPr lang="zh-CN" sz="1050">
                <a:solidFill>
                  <a:srgbClr val="9CDCFE"/>
                </a:solidFill>
                <a:latin typeface="Courier New"/>
                <a:ea typeface="Courier New"/>
                <a:cs typeface="Courier New"/>
                <a:sym typeface="Courier New"/>
              </a:rPr>
              <a:t>bb</a:t>
            </a:r>
            <a:r>
              <a:rPr lang="zh-CN" sz="1050">
                <a:solidFill>
                  <a:srgbClr val="D4D4D4"/>
                </a:solidFill>
                <a:latin typeface="Courier New"/>
                <a:ea typeface="Courier New"/>
                <a:cs typeface="Courier New"/>
                <a:sym typeface="Courier New"/>
              </a:rPr>
              <a:t> = </a:t>
            </a:r>
            <a:r>
              <a:rPr lang="zh-CN" sz="1050">
                <a:solidFill>
                  <a:srgbClr val="CE9178"/>
                </a:solidFill>
                <a:latin typeface="Courier New"/>
                <a:ea typeface="Courier New"/>
                <a:cs typeface="Courier New"/>
                <a:sym typeface="Courier New"/>
              </a:rPr>
              <a:t>"声明常量"</a:t>
            </a:r>
            <a:endParaRPr sz="1050">
              <a:solidFill>
                <a:srgbClr val="CE9178"/>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569CD6"/>
                </a:solidFill>
                <a:latin typeface="Courier New"/>
                <a:ea typeface="Courier New"/>
                <a:cs typeface="Courier New"/>
                <a:sym typeface="Courier New"/>
              </a:rPr>
              <a:t>var</a:t>
            </a:r>
            <a:r>
              <a:rPr lang="zh-C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D4D4D4"/>
                </a:solidFill>
                <a:latin typeface="Courier New"/>
                <a:ea typeface="Courier New"/>
                <a:cs typeface="Courier New"/>
                <a:sym typeface="Courier New"/>
              </a:rPr>
              <a:t>    </a:t>
            </a:r>
            <a:r>
              <a:rPr lang="zh-CN" sz="1050">
                <a:solidFill>
                  <a:srgbClr val="9CDCFE"/>
                </a:solidFill>
                <a:latin typeface="Courier New"/>
                <a:ea typeface="Courier New"/>
                <a:cs typeface="Courier New"/>
                <a:sym typeface="Courier New"/>
              </a:rPr>
              <a:t>aa</a:t>
            </a:r>
            <a:r>
              <a:rPr lang="zh-CN" sz="1050">
                <a:solidFill>
                  <a:srgbClr val="D4D4D4"/>
                </a:solidFill>
                <a:latin typeface="Courier New"/>
                <a:ea typeface="Courier New"/>
                <a:cs typeface="Courier New"/>
                <a:sym typeface="Courier New"/>
              </a:rPr>
              <a:t> = </a:t>
            </a:r>
            <a:r>
              <a:rPr lang="zh-CN" sz="1050">
                <a:solidFill>
                  <a:srgbClr val="CE9178"/>
                </a:solidFill>
                <a:latin typeface="Courier New"/>
                <a:ea typeface="Courier New"/>
                <a:cs typeface="Courier New"/>
                <a:sym typeface="Courier New"/>
              </a:rPr>
              <a:t>"声明变量"</a:t>
            </a:r>
            <a:endParaRPr sz="1050">
              <a:solidFill>
                <a:srgbClr val="CE9178"/>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569CD6"/>
                </a:solidFill>
                <a:latin typeface="Courier New"/>
                <a:ea typeface="Courier New"/>
                <a:cs typeface="Courier New"/>
                <a:sym typeface="Courier New"/>
              </a:rPr>
              <a:t>func</a:t>
            </a:r>
            <a:r>
              <a:rPr lang="zh-CN" sz="1050">
                <a:solidFill>
                  <a:srgbClr val="D4D4D4"/>
                </a:solidFill>
                <a:latin typeface="Courier New"/>
                <a:ea typeface="Courier New"/>
                <a:cs typeface="Courier New"/>
                <a:sym typeface="Courier New"/>
              </a:rPr>
              <a:t> </a:t>
            </a:r>
            <a:r>
              <a:rPr lang="zh-CN" sz="1050">
                <a:solidFill>
                  <a:srgbClr val="DCDCAA"/>
                </a:solidFill>
                <a:latin typeface="Courier New"/>
                <a:ea typeface="Courier New"/>
                <a:cs typeface="Courier New"/>
                <a:sym typeface="Courier New"/>
              </a:rPr>
              <a:t>init</a:t>
            </a:r>
            <a:r>
              <a:rPr lang="zh-C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D4D4D4"/>
                </a:solidFill>
                <a:latin typeface="Courier New"/>
                <a:ea typeface="Courier New"/>
                <a:cs typeface="Courier New"/>
                <a:sym typeface="Courier New"/>
              </a:rPr>
              <a:t>    </a:t>
            </a:r>
            <a:r>
              <a:rPr lang="zh-CN" sz="1050">
                <a:solidFill>
                  <a:srgbClr val="608B4E"/>
                </a:solidFill>
                <a:latin typeface="Courier New"/>
                <a:ea typeface="Courier New"/>
                <a:cs typeface="Courier New"/>
                <a:sym typeface="Courier New"/>
              </a:rPr>
              <a:t>// 代码</a:t>
            </a:r>
            <a:endParaRPr sz="1050">
              <a:solidFill>
                <a:srgbClr val="608B4E"/>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D4D4D4"/>
                </a:solidFill>
                <a:latin typeface="Courier New"/>
                <a:ea typeface="Courier New"/>
                <a:cs typeface="Courier New"/>
                <a:sym typeface="Courier New"/>
              </a:rPr>
              <a:t>    fmt.</a:t>
            </a:r>
            <a:r>
              <a:rPr lang="zh-CN" sz="1050">
                <a:solidFill>
                  <a:srgbClr val="DCDCAA"/>
                </a:solidFill>
                <a:latin typeface="Courier New"/>
                <a:ea typeface="Courier New"/>
                <a:cs typeface="Courier New"/>
                <a:sym typeface="Courier New"/>
              </a:rPr>
              <a:t>Println</a:t>
            </a:r>
            <a:r>
              <a:rPr lang="zh-CN" sz="1050">
                <a:solidFill>
                  <a:srgbClr val="D4D4D4"/>
                </a:solidFill>
                <a:latin typeface="Courier New"/>
                <a:ea typeface="Courier New"/>
                <a:cs typeface="Courier New"/>
                <a:sym typeface="Courier New"/>
              </a:rPr>
              <a:t>(aa, bb)</a:t>
            </a:r>
            <a:endParaRPr sz="1050">
              <a:solidFill>
                <a:srgbClr val="D4D4D4"/>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a:p>
            <a:pPr marL="0" lvl="0" indent="0" rtl="0">
              <a:lnSpc>
                <a:spcPct val="136000"/>
              </a:lnSpc>
              <a:spcBef>
                <a:spcPts val="0"/>
              </a:spcBef>
              <a:spcAft>
                <a:spcPts val="0"/>
              </a:spcAft>
              <a:buNone/>
            </a:pPr>
            <a:r>
              <a:rPr lang="zh-CN" sz="1050">
                <a:solidFill>
                  <a:srgbClr val="569CD6"/>
                </a:solidFill>
                <a:latin typeface="Courier New"/>
                <a:ea typeface="Courier New"/>
                <a:cs typeface="Courier New"/>
                <a:sym typeface="Courier New"/>
              </a:rPr>
              <a:t>func</a:t>
            </a:r>
            <a:r>
              <a:rPr lang="zh-CN" sz="1050">
                <a:solidFill>
                  <a:srgbClr val="D4D4D4"/>
                </a:solidFill>
                <a:latin typeface="Courier New"/>
                <a:ea typeface="Courier New"/>
                <a:cs typeface="Courier New"/>
                <a:sym typeface="Courier New"/>
              </a:rPr>
              <a:t> </a:t>
            </a:r>
            <a:r>
              <a:rPr lang="zh-CN" sz="1050">
                <a:solidFill>
                  <a:srgbClr val="DCDCAA"/>
                </a:solidFill>
                <a:latin typeface="Courier New"/>
                <a:ea typeface="Courier New"/>
                <a:cs typeface="Courier New"/>
                <a:sym typeface="Courier New"/>
              </a:rPr>
              <a:t>main</a:t>
            </a:r>
            <a:r>
              <a:rPr lang="zh-C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marL="0" lvl="0" indent="0" rtl="0">
              <a:lnSpc>
                <a:spcPct val="136000"/>
              </a:lnSpc>
              <a:spcBef>
                <a:spcPts val="0"/>
              </a:spcBef>
              <a:spcAft>
                <a:spcPts val="0"/>
              </a:spcAft>
              <a:buNone/>
            </a:pPr>
            <a:r>
              <a:rPr lang="zh-CN" sz="1050">
                <a:solidFill>
                  <a:srgbClr val="D4D4D4"/>
                </a:solidFill>
                <a:latin typeface="Courier New"/>
                <a:ea typeface="Courier New"/>
                <a:cs typeface="Courier New"/>
                <a:sym typeface="Courier New"/>
              </a:rPr>
              <a:t>    </a:t>
            </a:r>
            <a:r>
              <a:rPr lang="zh-CN" sz="1050">
                <a:solidFill>
                  <a:srgbClr val="608B4E"/>
                </a:solidFill>
                <a:latin typeface="Courier New"/>
                <a:ea typeface="Courier New"/>
                <a:cs typeface="Courier New"/>
                <a:sym typeface="Courier New"/>
              </a:rPr>
              <a:t>// 执行代码</a:t>
            </a:r>
            <a:endParaRPr sz="1050">
              <a:solidFill>
                <a:srgbClr val="608B4E"/>
              </a:solidFill>
              <a:latin typeface="Courier New"/>
              <a:ea typeface="Courier New"/>
              <a:cs typeface="Courier New"/>
              <a:sym typeface="Courier New"/>
            </a:endParaRPr>
          </a:p>
          <a:p>
            <a:pPr marL="0" lvl="0" indent="0" rtl="0">
              <a:lnSpc>
                <a:spcPct val="136000"/>
              </a:lnSpc>
              <a:spcBef>
                <a:spcPts val="0"/>
              </a:spcBef>
              <a:spcAft>
                <a:spcPts val="0"/>
              </a:spcAft>
              <a:buNone/>
            </a:pPr>
            <a:r>
              <a:rPr lang="zh-C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marL="0" marR="101600" lvl="0" indent="0" rtl="0">
              <a:lnSpc>
                <a:spcPct val="100000"/>
              </a:lnSpc>
              <a:spcBef>
                <a:spcPts val="0"/>
              </a:spcBef>
              <a:spcAft>
                <a:spcPts val="0"/>
              </a:spcAft>
              <a:buNone/>
            </a:pPr>
            <a:endParaRPr sz="1050">
              <a:solidFill>
                <a:srgbClr val="D4D4D4"/>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0000FF"/>
              </a:solidFill>
              <a:latin typeface="Verdana"/>
              <a:ea typeface="Verdana"/>
              <a:cs typeface="Verdana"/>
              <a:sym typeface="Verdana"/>
            </a:endParaRPr>
          </a:p>
          <a:p>
            <a:pPr marL="0" lvl="0" indent="0" rtl="0">
              <a:lnSpc>
                <a:spcPct val="100000"/>
              </a:lnSpc>
              <a:spcBef>
                <a:spcPts val="0"/>
              </a:spcBef>
              <a:spcAft>
                <a:spcPts val="0"/>
              </a:spcAft>
              <a:buNone/>
            </a:pPr>
          </a:p>
        </p:txBody>
      </p:sp>
    </p:spTree>
  </p:cSld>
  <p:clrMapOvr>
    <a:masterClrMapping/>
  </p:clrMapOvr>
  <p:transition spd="slow">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483" name="Shape 483"/>
        <p:cNvGrpSpPr/>
        <p:nvPr/>
      </p:nvGrpSpPr>
      <p:grpSpPr>
        <a:xfrm>
          <a:off x="0" y="0"/>
          <a:ext cx="0" cy="0"/>
          <a:chOff x="0" y="0"/>
          <a:chExt cx="0" cy="0"/>
        </a:xfrm>
      </p:grpSpPr>
      <p:sp>
        <p:nvSpPr>
          <p:cNvPr id="484" name="Shape 484"/>
          <p:cNvSpPr txBox="1"/>
          <p:nvPr>
            <p:ph type="title"/>
          </p:nvPr>
        </p:nvSpPr>
        <p:spPr>
          <a:xfrm>
            <a:off x="729450" y="733950"/>
            <a:ext cx="7688400" cy="124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再次回归</a:t>
            </a:r>
          </a:p>
        </p:txBody>
      </p:sp>
      <p:sp>
        <p:nvSpPr>
          <p:cNvPr id="485" name="Shape 485"/>
          <p:cNvSpPr txBox="1"/>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再次讲一个Hello world例子</a:t>
            </a:r>
            <a:endParaRPr lang="zh-CN"/>
          </a:p>
          <a:p>
            <a:pPr marL="0" lvl="0" indent="0">
              <a:spcBef>
                <a:spcPts val="1600"/>
              </a:spcBef>
              <a:spcAft>
                <a:spcPts val="1600"/>
              </a:spcAft>
              <a:buNone/>
            </a:pPr>
            <a:r>
              <a:rPr lang="zh-CN"/>
              <a:t>某人在某房间说不同语言的Hello world.</a:t>
            </a:r>
          </a:p>
        </p:txBody>
      </p:sp>
    </p:spTree>
  </p:cSld>
  <p:clrMapOvr>
    <a:masterClrMapping/>
  </p:clrMapOvr>
  <p:transition spd="slow">
    <p:random/>
  </p:transition>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489" name="Shape 489"/>
        <p:cNvGrpSpPr/>
        <p:nvPr/>
      </p:nvGrpSpPr>
      <p:grpSpPr>
        <a:xfrm>
          <a:off x="0" y="0"/>
          <a:ext cx="0" cy="0"/>
          <a:chOff x="0" y="0"/>
          <a:chExt cx="0" cy="0"/>
        </a:xfrm>
      </p:grpSpPr>
      <p:sp>
        <p:nvSpPr>
          <p:cNvPr id="490" name="Shape 490"/>
          <p:cNvSpPr txBox="1"/>
          <p:nvPr>
            <p:ph type="title"/>
          </p:nvPr>
        </p:nvSpPr>
        <p:spPr>
          <a:xfrm>
            <a:off x="4340050" y="1322450"/>
            <a:ext cx="4077900" cy="151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到此结束——谢谢</a:t>
            </a:r>
          </a:p>
        </p:txBody>
      </p:sp>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Shape 124"/>
          <p:cNvSpPr txBox="1"/>
          <p:nvPr>
            <p:ph type="title"/>
          </p:nvPr>
        </p:nvSpPr>
        <p:spPr>
          <a:xfrm>
            <a:off x="727650" y="13504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内置基础类型－</a:t>
            </a:r>
            <a:r>
              <a:rPr lang="zh-CN">
                <a:solidFill>
                  <a:srgbClr val="000000"/>
                </a:solidFill>
              </a:rPr>
              <a:t>数值型</a:t>
            </a:r>
            <a:endParaRPr>
              <a:solidFill>
                <a:srgbClr val="000000"/>
              </a:solidFill>
            </a:endParaRPr>
          </a:p>
        </p:txBody>
      </p:sp>
      <p:sp>
        <p:nvSpPr>
          <p:cNvPr id="125" name="Shape 125"/>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nSpc>
                <a:spcPct val="150000"/>
              </a:lnSpc>
              <a:spcBef>
                <a:spcPts val="0"/>
              </a:spcBef>
              <a:spcAft>
                <a:spcPts val="0"/>
              </a:spcAft>
              <a:buNone/>
            </a:pPr>
            <a:r>
              <a:rPr lang="zh-CN" sz="1800">
                <a:solidFill>
                  <a:srgbClr val="333333"/>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整数类型：</a:t>
            </a:r>
            <a:r>
              <a:rPr lang="zh-CN" sz="1800">
                <a:solidFill>
                  <a:srgbClr val="FF0000"/>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int</a:t>
            </a:r>
            <a:r>
              <a:rPr lang="zh-CN" sz="1800">
                <a:solidFill>
                  <a:srgbClr val="333333"/>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 int8 int32 int64 </a:t>
            </a:r>
            <a:endParaRPr sz="1800">
              <a:solidFill>
                <a:srgbClr val="333333"/>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a:p>
            <a:pPr marL="0" lvl="0" indent="0">
              <a:lnSpc>
                <a:spcPct val="150000"/>
              </a:lnSpc>
              <a:spcBef>
                <a:spcPts val="0"/>
              </a:spcBef>
              <a:spcAft>
                <a:spcPts val="0"/>
              </a:spcAft>
              <a:buNone/>
            </a:pPr>
            <a:r>
              <a:rPr lang="zh-CN" sz="1800">
                <a:solidFill>
                  <a:srgbClr val="333333"/>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无符号整数：</a:t>
            </a:r>
            <a:r>
              <a:rPr lang="zh-CN" sz="1800">
                <a:solidFill>
                  <a:srgbClr val="FF0000"/>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uint</a:t>
            </a:r>
            <a:r>
              <a:rPr lang="zh-CN" sz="1800">
                <a:solidFill>
                  <a:srgbClr val="333333"/>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 uin8 uint32 uint64</a:t>
            </a:r>
            <a:endParaRPr sz="1800">
              <a:solidFill>
                <a:srgbClr val="333333"/>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a:p>
            <a:pPr marL="0" lvl="0" indent="0">
              <a:lnSpc>
                <a:spcPct val="150000"/>
              </a:lnSpc>
              <a:spcBef>
                <a:spcPts val="0"/>
              </a:spcBef>
              <a:spcAft>
                <a:spcPts val="0"/>
              </a:spcAft>
              <a:buNone/>
            </a:pPr>
            <a:r>
              <a:rPr lang="zh-CN" sz="1800">
                <a:solidFill>
                  <a:srgbClr val="000000"/>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浮点数类型：</a:t>
            </a:r>
            <a:r>
              <a:rPr lang="zh-CN" sz="1800">
                <a:solidFill>
                  <a:srgbClr val="333333"/>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float32 float64</a:t>
            </a:r>
            <a:endParaRPr sz="1800">
              <a:solidFill>
                <a:srgbClr val="333333"/>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a:p>
            <a:pPr marL="0" lvl="0" indent="0" rtl="0">
              <a:lnSpc>
                <a:spcPct val="150000"/>
              </a:lnSpc>
              <a:spcBef>
                <a:spcPts val="0"/>
              </a:spcBef>
              <a:spcAft>
                <a:spcPts val="0"/>
              </a:spcAft>
              <a:buNone/>
            </a:pPr>
            <a:r>
              <a:rPr lang="zh-CN" sz="1800">
                <a:solidFill>
                  <a:srgbClr val="000000"/>
                </a:solidFill>
                <a:latin typeface="Arial" panose="02080604020202020204" charset="0"/>
                <a:ea typeface="Arial" panose="02080604020202020204" charset="0"/>
                <a:cs typeface="Arial" panose="02080604020202020204" charset="0"/>
                <a:sym typeface="Arial" panose="02080604020202020204" charset="0"/>
              </a:rPr>
              <a:t>虚数类型：complex64 complex128</a:t>
            </a:r>
            <a:endParaRPr sz="1800">
              <a:solidFill>
                <a:srgbClr val="000000"/>
              </a:solidFill>
              <a:latin typeface="Arial" panose="02080604020202020204" charset="0"/>
              <a:ea typeface="Arial" panose="02080604020202020204" charset="0"/>
              <a:cs typeface="Arial" panose="02080604020202020204" charset="0"/>
              <a:sym typeface="Arial" panose="02080604020202020204" charset="0"/>
            </a:endParaRPr>
          </a:p>
          <a:p>
            <a:pPr marL="0" lvl="0" indent="0" rtl="0">
              <a:lnSpc>
                <a:spcPct val="100000"/>
              </a:lnSpc>
              <a:spcBef>
                <a:spcPts val="0"/>
              </a:spcBef>
              <a:spcAft>
                <a:spcPts val="0"/>
              </a:spcAft>
              <a:buNone/>
            </a:pPr>
            <a:endParaRPr sz="1000">
              <a:solidFill>
                <a:srgbClr val="333333"/>
              </a:solidFill>
              <a:highlight>
                <a:srgbClr val="FFFFFF"/>
              </a:highlight>
              <a:latin typeface="Microsoft Yahei"/>
              <a:ea typeface="Microsoft Yahei"/>
              <a:cs typeface="Microsoft Yahei"/>
              <a:sym typeface="Microsoft Yahei"/>
            </a:endParaRPr>
          </a:p>
          <a:p>
            <a:pPr marL="457200" lvl="0" indent="0" rtl="0">
              <a:lnSpc>
                <a:spcPct val="100000"/>
              </a:lnSpc>
              <a:spcBef>
                <a:spcPts val="0"/>
              </a:spcBef>
              <a:spcAft>
                <a:spcPts val="0"/>
              </a:spcAft>
              <a:buNone/>
            </a:pPr>
            <a:endParaRPr sz="1000">
              <a:solidFill>
                <a:srgbClr val="333333"/>
              </a:solidFill>
              <a:highlight>
                <a:srgbClr val="FFFFFF"/>
              </a:highlight>
              <a:latin typeface="Microsoft Yahei"/>
              <a:ea typeface="Microsoft Yahei"/>
              <a:cs typeface="Microsoft Yahei"/>
              <a:sym typeface="Microsoft Yahei"/>
            </a:endParaRPr>
          </a:p>
          <a:p>
            <a:pPr marL="0" lvl="0" indent="457200" rtl="0">
              <a:spcBef>
                <a:spcPts val="0"/>
              </a:spcBef>
              <a:spcAft>
                <a:spcPts val="0"/>
              </a:spcAft>
              <a:buNone/>
            </a:pPr>
            <a:endParaRPr sz="1000">
              <a:solidFill>
                <a:srgbClr val="333333"/>
              </a:solidFill>
              <a:highlight>
                <a:srgbClr val="FFFFFF"/>
              </a:highlight>
              <a:latin typeface="Microsoft Yahei"/>
              <a:ea typeface="Microsoft Yahei"/>
              <a:cs typeface="Microsoft Yahei"/>
              <a:sym typeface="Microsoft Yahei"/>
            </a:endParaRPr>
          </a:p>
          <a:p>
            <a:pPr marL="0" lvl="0" indent="0" rtl="0">
              <a:spcBef>
                <a:spcPts val="1600"/>
              </a:spcBef>
              <a:spcAft>
                <a:spcPts val="1600"/>
              </a:spcAft>
              <a:buNone/>
            </a:pPr>
            <a:endParaRPr sz="1000">
              <a:solidFill>
                <a:srgbClr val="333333"/>
              </a:solidFill>
              <a:highlight>
                <a:srgbClr val="FFFFFF"/>
              </a:highlight>
              <a:latin typeface="Microsoft Yahei"/>
              <a:ea typeface="Microsoft Yahei"/>
              <a:cs typeface="Microsoft Yahei"/>
              <a:sym typeface="Microsoft Yahei"/>
            </a:endParaRPr>
          </a:p>
        </p:txBody>
      </p:sp>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Shape 130"/>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CN"/>
              <a:t>常量与变量－常量</a:t>
            </a:r>
          </a:p>
        </p:txBody>
      </p:sp>
      <p:sp>
        <p:nvSpPr>
          <p:cNvPr id="131" name="Shape 131"/>
          <p:cNvSpPr txBox="1"/>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zh-CN"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数字常量</a:t>
            </a:r>
            <a:endParaRPr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a:p>
            <a:pPr marL="914400" lvl="1" indent="-304800" rtl="0">
              <a:spcBef>
                <a:spcPts val="0"/>
              </a:spcBef>
              <a:spcAft>
                <a:spcPts val="0"/>
              </a:spcAft>
              <a:buClr>
                <a:srgbClr val="222222"/>
              </a:buClr>
              <a:buSzPts val="1200"/>
              <a:buFont typeface="Arial" panose="02080604020202020204" charset="0"/>
              <a:buAutoNum type="arabicPeriod"/>
            </a:pPr>
            <a:r>
              <a:rPr lang="zh-CN"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符文(rune)</a:t>
            </a:r>
            <a:endParaRPr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a:p>
            <a:pPr marL="914400" lvl="1" indent="-304800" rtl="0">
              <a:spcBef>
                <a:spcPts val="0"/>
              </a:spcBef>
              <a:spcAft>
                <a:spcPts val="0"/>
              </a:spcAft>
              <a:buClr>
                <a:srgbClr val="222222"/>
              </a:buClr>
              <a:buSzPts val="1200"/>
              <a:buFont typeface="Arial" panose="02080604020202020204" charset="0"/>
              <a:buAutoNum type="arabicPeriod"/>
            </a:pPr>
            <a:r>
              <a:rPr lang="zh-CN"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整数(int,int8,int32,int64,uint8,uint32,uint64,byte)</a:t>
            </a:r>
            <a:endParaRPr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a:p>
            <a:pPr marL="914400" lvl="1" indent="-304800" rtl="0">
              <a:spcBef>
                <a:spcPts val="0"/>
              </a:spcBef>
              <a:spcAft>
                <a:spcPts val="0"/>
              </a:spcAft>
              <a:buClr>
                <a:srgbClr val="222222"/>
              </a:buClr>
              <a:buSzPts val="1200"/>
              <a:buFont typeface="Arial" panose="02080604020202020204" charset="0"/>
              <a:buAutoNum type="arabicPeriod"/>
            </a:pPr>
            <a:r>
              <a:rPr lang="zh-CN"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浮点数(float32,float64)</a:t>
            </a:r>
            <a:endParaRPr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a:p>
            <a:pPr marL="914400" lvl="1" indent="-304800" rtl="0">
              <a:spcBef>
                <a:spcPts val="0"/>
              </a:spcBef>
              <a:spcAft>
                <a:spcPts val="0"/>
              </a:spcAft>
              <a:buClr>
                <a:srgbClr val="222222"/>
              </a:buClr>
              <a:buSzPts val="1200"/>
              <a:buFont typeface="Arial" panose="02080604020202020204" charset="0"/>
              <a:buAutoNum type="arabicPeriod"/>
            </a:pPr>
            <a:r>
              <a:rPr lang="zh-CN"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复数常量( </a:t>
            </a:r>
            <a:r>
              <a:rPr lang="zh-CN">
                <a:solidFill>
                  <a:srgbClr val="000000"/>
                </a:solidFill>
                <a:uFill>
                  <a:noFill/>
                </a:uFill>
                <a:hlinkClick r:id="rId1"/>
              </a:rPr>
              <a:t>complex</a:t>
            </a:r>
            <a:r>
              <a:rPr lang="zh-CN">
                <a:solidFill>
                  <a:srgbClr val="000000"/>
                </a:solidFill>
              </a:rPr>
              <a:t>64,</a:t>
            </a:r>
            <a:r>
              <a:rPr lang="zh-CN">
                <a:solidFill>
                  <a:srgbClr val="000000"/>
                </a:solidFill>
                <a:uFill>
                  <a:noFill/>
                </a:uFill>
                <a:hlinkClick r:id="rId1"/>
              </a:rPr>
              <a:t>complex</a:t>
            </a:r>
            <a:r>
              <a:rPr lang="zh-CN">
                <a:solidFill>
                  <a:srgbClr val="000000"/>
                </a:solidFill>
              </a:rPr>
              <a:t>128</a:t>
            </a:r>
            <a:r>
              <a:rPr lang="zh-CN"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a:t>
            </a:r>
            <a:endParaRPr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a:p>
            <a:pPr marL="457200" lvl="0" indent="-304800" rtl="0">
              <a:spcBef>
                <a:spcPts val="0"/>
              </a:spcBef>
              <a:spcAft>
                <a:spcPts val="0"/>
              </a:spcAft>
              <a:buClr>
                <a:srgbClr val="222222"/>
              </a:buClr>
              <a:buSzPts val="1200"/>
              <a:buFont typeface="Arial" panose="02080604020202020204" charset="0"/>
              <a:buAutoNum type="arabicPeriod"/>
            </a:pPr>
            <a:r>
              <a:rPr lang="zh-CN"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布尔常量 (bool)</a:t>
            </a:r>
            <a:endParaRPr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a:p>
            <a:pPr marL="457200" lvl="0" indent="-304800" rtl="0">
              <a:spcBef>
                <a:spcPts val="0"/>
              </a:spcBef>
              <a:spcAft>
                <a:spcPts val="0"/>
              </a:spcAft>
              <a:buClr>
                <a:srgbClr val="222222"/>
              </a:buClr>
              <a:buSzPts val="1200"/>
              <a:buFont typeface="Arial" panose="02080604020202020204" charset="0"/>
              <a:buAutoNum type="arabicPeriod"/>
            </a:pPr>
            <a:r>
              <a:rPr lang="zh-CN"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字符串常量(string)</a:t>
            </a:r>
            <a:endParaRPr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a:p>
            <a:pPr marL="457200" lvl="0" indent="-304800">
              <a:spcBef>
                <a:spcPts val="0"/>
              </a:spcBef>
              <a:spcAft>
                <a:spcPts val="0"/>
              </a:spcAft>
              <a:buClr>
                <a:srgbClr val="222222"/>
              </a:buClr>
              <a:buSzPts val="1200"/>
              <a:buFont typeface="Arial" panose="02080604020202020204" charset="0"/>
              <a:buAutoNum type="arabicPeriod"/>
            </a:pPr>
            <a:r>
              <a:rPr lang="zh-CN"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rPr>
              <a:t>代表连续的无类型整数(iota)</a:t>
            </a:r>
            <a:endParaRPr sz="1200">
              <a:solidFill>
                <a:srgbClr val="222222"/>
              </a:solidFill>
              <a:highlight>
                <a:srgbClr val="FFFFFF"/>
              </a:highlight>
              <a:latin typeface="Arial" panose="02080604020202020204" charset="0"/>
              <a:ea typeface="Arial" panose="02080604020202020204" charset="0"/>
              <a:cs typeface="Arial" panose="02080604020202020204" charset="0"/>
              <a:sym typeface="Arial" panose="02080604020202020204" charset="0"/>
            </a:endParaRPr>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Shape 136"/>
          <p:cNvSpPr txBox="1"/>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CN"/>
              <a:t>常量与变量－常量</a:t>
            </a:r>
          </a:p>
        </p:txBody>
      </p:sp>
      <p:sp>
        <p:nvSpPr>
          <p:cNvPr id="137" name="Shape 137"/>
          <p:cNvSpPr txBox="1"/>
          <p:nvPr>
            <p:ph type="body" idx="1"/>
          </p:nvPr>
        </p:nvSpPr>
        <p:spPr>
          <a:xfrm>
            <a:off x="5324725" y="2175525"/>
            <a:ext cx="2625900" cy="2024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const</a:t>
            </a:r>
            <a:r>
              <a:rPr lang="zh-CN" sz="1050">
                <a:solidFill>
                  <a:srgbClr val="000000"/>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e = </a:t>
            </a:r>
            <a:r>
              <a:rPr lang="zh-CN" sz="1050">
                <a:solidFill>
                  <a:srgbClr val="0000FF"/>
                </a:solidFill>
                <a:latin typeface="Courier New"/>
                <a:ea typeface="Courier New"/>
                <a:cs typeface="Courier New"/>
                <a:sym typeface="Courier New"/>
              </a:rPr>
              <a:t>iota</a:t>
            </a:r>
            <a:r>
              <a:rPr lang="zh-CN" sz="1050">
                <a:solidFill>
                  <a:srgbClr val="000000"/>
                </a:solidFill>
                <a:latin typeface="Courier New"/>
                <a:ea typeface="Courier New"/>
                <a:cs typeface="Courier New"/>
                <a:sym typeface="Courier New"/>
              </a:rPr>
              <a:t> </a:t>
            </a:r>
            <a:r>
              <a:rPr lang="zh-CN" sz="1050">
                <a:solidFill>
                  <a:srgbClr val="008000"/>
                </a:solidFill>
                <a:latin typeface="Courier New"/>
                <a:ea typeface="Courier New"/>
                <a:cs typeface="Courier New"/>
                <a:sym typeface="Courier New"/>
              </a:rPr>
              <a:t>//0</a:t>
            </a:r>
            <a:endParaRPr sz="1050">
              <a:solidFill>
                <a:srgbClr val="008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f        </a:t>
            </a:r>
            <a:r>
              <a:rPr lang="zh-CN" sz="1050">
                <a:solidFill>
                  <a:srgbClr val="008000"/>
                </a:solidFill>
                <a:latin typeface="Courier New"/>
                <a:ea typeface="Courier New"/>
                <a:cs typeface="Courier New"/>
                <a:sym typeface="Courier New"/>
              </a:rPr>
              <a:t>//1</a:t>
            </a:r>
            <a:endParaRPr sz="1050">
              <a:solidFill>
                <a:srgbClr val="008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g        </a:t>
            </a:r>
            <a:r>
              <a:rPr lang="zh-CN" sz="1050">
                <a:solidFill>
                  <a:srgbClr val="008000"/>
                </a:solidFill>
                <a:latin typeface="Courier New"/>
                <a:ea typeface="Courier New"/>
                <a:cs typeface="Courier New"/>
                <a:sym typeface="Courier New"/>
              </a:rPr>
              <a:t>//2</a:t>
            </a:r>
            <a:endParaRPr sz="1050">
              <a:solidFill>
                <a:srgbClr val="008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const</a:t>
            </a:r>
            <a:r>
              <a:rPr lang="zh-CN" sz="1050">
                <a:solidFill>
                  <a:srgbClr val="000000"/>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h = </a:t>
            </a:r>
            <a:r>
              <a:rPr lang="zh-CN" sz="1050">
                <a:solidFill>
                  <a:srgbClr val="0000FF"/>
                </a:solidFill>
                <a:latin typeface="Courier New"/>
                <a:ea typeface="Courier New"/>
                <a:cs typeface="Courier New"/>
                <a:sym typeface="Courier New"/>
              </a:rPr>
              <a:t>iota</a:t>
            </a:r>
            <a:r>
              <a:rPr lang="zh-CN" sz="1050">
                <a:solidFill>
                  <a:srgbClr val="000000"/>
                </a:solidFill>
                <a:latin typeface="Courier New"/>
                <a:ea typeface="Courier New"/>
                <a:cs typeface="Courier New"/>
                <a:sym typeface="Courier New"/>
              </a:rPr>
              <a:t> + </a:t>
            </a:r>
            <a:r>
              <a:rPr lang="zh-CN" sz="1050">
                <a:solidFill>
                  <a:srgbClr val="09885A"/>
                </a:solidFill>
                <a:latin typeface="Courier New"/>
                <a:ea typeface="Courier New"/>
                <a:cs typeface="Courier New"/>
                <a:sym typeface="Courier New"/>
              </a:rPr>
              <a:t>1</a:t>
            </a:r>
            <a:r>
              <a:rPr lang="zh-CN" sz="1050">
                <a:solidFill>
                  <a:srgbClr val="000000"/>
                </a:solidFill>
                <a:latin typeface="Courier New"/>
                <a:ea typeface="Courier New"/>
                <a:cs typeface="Courier New"/>
                <a:sym typeface="Courier New"/>
              </a:rPr>
              <a:t> </a:t>
            </a:r>
            <a:r>
              <a:rPr lang="zh-CN" sz="1050">
                <a:solidFill>
                  <a:srgbClr val="008000"/>
                </a:solidFill>
                <a:latin typeface="Courier New"/>
                <a:ea typeface="Courier New"/>
                <a:cs typeface="Courier New"/>
                <a:sym typeface="Courier New"/>
              </a:rPr>
              <a:t>//1</a:t>
            </a:r>
            <a:endParaRPr sz="1050">
              <a:solidFill>
                <a:srgbClr val="008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i            </a:t>
            </a:r>
            <a:r>
              <a:rPr lang="zh-CN" sz="1050">
                <a:solidFill>
                  <a:srgbClr val="008000"/>
                </a:solidFill>
                <a:latin typeface="Courier New"/>
                <a:ea typeface="Courier New"/>
                <a:cs typeface="Courier New"/>
                <a:sym typeface="Courier New"/>
              </a:rPr>
              <a:t>//2</a:t>
            </a:r>
            <a:endParaRPr sz="1050">
              <a:solidFill>
                <a:srgbClr val="008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j            </a:t>
            </a:r>
            <a:r>
              <a:rPr lang="zh-CN" sz="1050">
                <a:solidFill>
                  <a:srgbClr val="008000"/>
                </a:solidFill>
                <a:latin typeface="Courier New"/>
                <a:ea typeface="Courier New"/>
                <a:cs typeface="Courier New"/>
                <a:sym typeface="Courier New"/>
              </a:rPr>
              <a:t>//3</a:t>
            </a:r>
            <a:endParaRPr sz="1050">
              <a:solidFill>
                <a:srgbClr val="008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0000FF"/>
              </a:solidFill>
              <a:latin typeface="Courier New"/>
              <a:ea typeface="Courier New"/>
              <a:cs typeface="Courier New"/>
              <a:sym typeface="Courier New"/>
            </a:endParaRPr>
          </a:p>
          <a:p>
            <a:pPr marL="0" lvl="0" indent="914400" rtl="0">
              <a:lnSpc>
                <a:spcPct val="100000"/>
              </a:lnSpc>
              <a:spcBef>
                <a:spcPts val="0"/>
              </a:spcBef>
              <a:spcAft>
                <a:spcPts val="0"/>
              </a:spcAft>
              <a:buNone/>
            </a:pP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F92672"/>
              </a:solidFill>
              <a:latin typeface="Courier New"/>
              <a:ea typeface="Courier New"/>
              <a:cs typeface="Courier New"/>
              <a:sym typeface="Courier New"/>
            </a:endParaRPr>
          </a:p>
        </p:txBody>
      </p:sp>
      <p:sp>
        <p:nvSpPr>
          <p:cNvPr id="138" name="Shape 138"/>
          <p:cNvSpPr txBox="1"/>
          <p:nvPr>
            <p:ph type="body" idx="1"/>
          </p:nvPr>
        </p:nvSpPr>
        <p:spPr>
          <a:xfrm>
            <a:off x="987800" y="2209425"/>
            <a:ext cx="2034300" cy="2024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const</a:t>
            </a:r>
            <a:r>
              <a:rPr lang="zh-CN" sz="1050">
                <a:solidFill>
                  <a:srgbClr val="000000"/>
                </a:solidFill>
                <a:latin typeface="Courier New"/>
                <a:ea typeface="Courier New"/>
                <a:cs typeface="Courier New"/>
                <a:sym typeface="Courier New"/>
              </a:rPr>
              <a:t> str = “字符串常量”</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const</a:t>
            </a:r>
            <a:r>
              <a:rPr lang="zh-CN" sz="1050">
                <a:solidFill>
                  <a:srgbClr val="000000"/>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str2 = </a:t>
            </a:r>
            <a:r>
              <a:rPr lang="zh-CN" sz="1050">
                <a:solidFill>
                  <a:srgbClr val="0000FF"/>
                </a:solidFill>
                <a:latin typeface="Courier New"/>
                <a:ea typeface="Courier New"/>
                <a:cs typeface="Courier New"/>
                <a:sym typeface="Courier New"/>
              </a:rPr>
              <a:t>“字符串常量”</a:t>
            </a:r>
            <a:endParaRPr sz="1050">
              <a:solidFill>
                <a:srgbClr val="0000FF"/>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    str3 = </a:t>
            </a:r>
            <a:r>
              <a:rPr lang="zh-CN" sz="1050">
                <a:solidFill>
                  <a:srgbClr val="0000FF"/>
                </a:solidFill>
                <a:latin typeface="Courier New"/>
                <a:ea typeface="Courier New"/>
                <a:cs typeface="Courier New"/>
                <a:sym typeface="Courier New"/>
              </a:rPr>
              <a:t>`字符串常量`</a:t>
            </a:r>
            <a:endParaRPr sz="1050">
              <a:solidFill>
                <a:srgbClr val="008000"/>
              </a:solidFill>
              <a:latin typeface="Courier New"/>
              <a:ea typeface="Courier New"/>
              <a:cs typeface="Courier New"/>
              <a:sym typeface="Courier New"/>
            </a:endParaRPr>
          </a:p>
          <a:p>
            <a:pPr marL="0" lvl="0" indent="0" rtl="0">
              <a:lnSpc>
                <a:spcPct val="100000"/>
              </a:lnSpc>
              <a:spcBef>
                <a:spcPts val="0"/>
              </a:spcBef>
              <a:spcAft>
                <a:spcPts val="0"/>
              </a:spcAft>
              <a:buNone/>
            </a:pPr>
            <a:r>
              <a:rPr lang="zh-C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0000FF"/>
              </a:solidFill>
              <a:latin typeface="Courier New"/>
              <a:ea typeface="Courier New"/>
              <a:cs typeface="Courier New"/>
              <a:sym typeface="Courier New"/>
            </a:endParaRPr>
          </a:p>
          <a:p>
            <a:pPr marL="0" lvl="0" indent="914400" rtl="0">
              <a:lnSpc>
                <a:spcPct val="100000"/>
              </a:lnSpc>
              <a:spcBef>
                <a:spcPts val="0"/>
              </a:spcBef>
              <a:spcAft>
                <a:spcPts val="0"/>
              </a:spcAft>
              <a:buNone/>
            </a:pP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F92672"/>
              </a:solidFill>
              <a:latin typeface="Courier New"/>
              <a:ea typeface="Courier New"/>
              <a:cs typeface="Courier New"/>
              <a:sym typeface="Courier New"/>
            </a:endParaRPr>
          </a:p>
        </p:txBody>
      </p:sp>
      <p:sp>
        <p:nvSpPr>
          <p:cNvPr id="139" name="Shape 139"/>
          <p:cNvSpPr txBox="1"/>
          <p:nvPr>
            <p:ph type="body" idx="1"/>
          </p:nvPr>
        </p:nvSpPr>
        <p:spPr>
          <a:xfrm>
            <a:off x="987800" y="3606675"/>
            <a:ext cx="2503200" cy="6900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zh-CN" sz="1050">
                <a:solidFill>
                  <a:srgbClr val="0000FF"/>
                </a:solidFill>
                <a:latin typeface="Courier New"/>
                <a:ea typeface="Courier New"/>
                <a:cs typeface="Courier New"/>
                <a:sym typeface="Courier New"/>
              </a:rPr>
              <a:t>const</a:t>
            </a:r>
            <a:r>
              <a:rPr lang="zh-CN" sz="1050">
                <a:solidFill>
                  <a:srgbClr val="000000"/>
                </a:solidFill>
                <a:latin typeface="Courier New"/>
                <a:ea typeface="Courier New"/>
                <a:cs typeface="Courier New"/>
                <a:sym typeface="Courier New"/>
              </a:rPr>
              <a:t> n1, n2, n3 = </a:t>
            </a:r>
            <a:r>
              <a:rPr lang="zh-CN" sz="1050">
                <a:solidFill>
                  <a:srgbClr val="09885A"/>
                </a:solidFill>
                <a:latin typeface="Courier New"/>
                <a:ea typeface="Courier New"/>
                <a:cs typeface="Courier New"/>
                <a:sym typeface="Courier New"/>
              </a:rPr>
              <a:t>1</a:t>
            </a:r>
            <a:r>
              <a:rPr lang="zh-CN" sz="1050">
                <a:solidFill>
                  <a:srgbClr val="000000"/>
                </a:solidFill>
                <a:latin typeface="Courier New"/>
                <a:ea typeface="Courier New"/>
                <a:cs typeface="Courier New"/>
                <a:sym typeface="Courier New"/>
              </a:rPr>
              <a:t>, </a:t>
            </a:r>
            <a:r>
              <a:rPr lang="zh-CN" sz="1050">
                <a:solidFill>
                  <a:srgbClr val="09885A"/>
                </a:solidFill>
                <a:latin typeface="Courier New"/>
                <a:ea typeface="Courier New"/>
                <a:cs typeface="Courier New"/>
                <a:sym typeface="Courier New"/>
              </a:rPr>
              <a:t>2</a:t>
            </a:r>
            <a:r>
              <a:rPr lang="zh-CN" sz="1050">
                <a:solidFill>
                  <a:srgbClr val="000000"/>
                </a:solidFill>
                <a:latin typeface="Courier New"/>
                <a:ea typeface="Courier New"/>
                <a:cs typeface="Courier New"/>
                <a:sym typeface="Courier New"/>
              </a:rPr>
              <a:t>, </a:t>
            </a:r>
            <a:r>
              <a:rPr lang="zh-CN" sz="1050">
                <a:solidFill>
                  <a:srgbClr val="A31515"/>
                </a:solidFill>
                <a:latin typeface="Courier New"/>
                <a:ea typeface="Courier New"/>
                <a:cs typeface="Courier New"/>
                <a:sym typeface="Courier New"/>
              </a:rPr>
              <a:t>"3"</a:t>
            </a:r>
            <a:endParaRPr sz="1050">
              <a:solidFill>
                <a:srgbClr val="A31515"/>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0000FF"/>
              </a:solidFill>
              <a:latin typeface="Courier New"/>
              <a:ea typeface="Courier New"/>
              <a:cs typeface="Courier New"/>
              <a:sym typeface="Courier New"/>
            </a:endParaRPr>
          </a:p>
          <a:p>
            <a:pPr marL="0" lvl="0" indent="914400" rtl="0">
              <a:lnSpc>
                <a:spcPct val="100000"/>
              </a:lnSpc>
              <a:spcBef>
                <a:spcPts val="0"/>
              </a:spcBef>
              <a:spcAft>
                <a:spcPts val="0"/>
              </a:spcAft>
              <a:buNone/>
            </a:pPr>
            <a:endParaRPr sz="1050">
              <a:solidFill>
                <a:srgbClr val="000000"/>
              </a:solidFill>
              <a:latin typeface="Courier New"/>
              <a:ea typeface="Courier New"/>
              <a:cs typeface="Courier New"/>
              <a:sym typeface="Courier New"/>
            </a:endParaRPr>
          </a:p>
          <a:p>
            <a:pPr marL="0" lvl="0" indent="0" rtl="0">
              <a:lnSpc>
                <a:spcPct val="100000"/>
              </a:lnSpc>
              <a:spcBef>
                <a:spcPts val="0"/>
              </a:spcBef>
              <a:spcAft>
                <a:spcPts val="0"/>
              </a:spcAft>
              <a:buNone/>
            </a:pPr>
            <a:endParaRPr sz="1050">
              <a:solidFill>
                <a:srgbClr val="F92672"/>
              </a:solidFill>
              <a:latin typeface="Courier New"/>
              <a:ea typeface="Courier New"/>
              <a:cs typeface="Courier New"/>
              <a:sym typeface="Courier New"/>
            </a:endParaRPr>
          </a:p>
        </p:txBody>
      </p:sp>
    </p:spTree>
  </p:cSld>
  <p:clrMapOvr>
    <a:masterClrMapping/>
  </p:clrMapOvr>
  <p:transition spd="slow">
    <p:random/>
  </p:transition>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15844</Words>
  <Application>Kingsoft Office WPP</Application>
  <PresentationFormat/>
  <Paragraphs>1318</Paragraphs>
  <Slides>63</Slides>
  <Notes>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Streamline</vt:lpstr>
      <vt:lpstr>Go语言基础</vt:lpstr>
      <vt:lpstr>从这里开始</vt:lpstr>
      <vt:lpstr>语言介绍</vt:lpstr>
      <vt:lpstr>内置基础类型－类型</vt:lpstr>
      <vt:lpstr>内置基础类型－布尔型</vt:lpstr>
      <vt:lpstr>内置基础类型－字符串</vt:lpstr>
      <vt:lpstr>内置基础类型－数值型</vt:lpstr>
      <vt:lpstr>常量与变量－常量</vt:lpstr>
      <vt:lpstr>常量与变量－常量</vt:lpstr>
      <vt:lpstr>常量与变量－变量</vt:lpstr>
      <vt:lpstr>常量与变量－作用域</vt:lpstr>
      <vt:lpstr>运算符基本</vt:lpstr>
      <vt:lpstr>运算符基本-算术运算符</vt:lpstr>
      <vt:lpstr> </vt:lpstr>
      <vt:lpstr>运算符基本-关系运算符</vt:lpstr>
      <vt:lpstr>运算符基本-逻辑运算符</vt:lpstr>
      <vt:lpstr> </vt:lpstr>
      <vt:lpstr> </vt:lpstr>
      <vt:lpstr> </vt:lpstr>
      <vt:lpstr>其他类型-数组与切片</vt:lpstr>
      <vt:lpstr>其他类型-数组与切片</vt:lpstr>
      <vt:lpstr>其他类型-数组与切片-定义</vt:lpstr>
      <vt:lpstr>其他类型-数组与切片-append</vt:lpstr>
      <vt:lpstr>其他类型-数组与切片-copy</vt:lpstr>
      <vt:lpstr>其他类型-字典(map)</vt:lpstr>
      <vt:lpstr>其他类型-字典(map)</vt:lpstr>
      <vt:lpstr>其他类型-结构体</vt:lpstr>
      <vt:lpstr>其他类型-结构体</vt:lpstr>
      <vt:lpstr>其他类型-结构体</vt:lpstr>
      <vt:lpstr>其他类型-结构体-标签</vt:lpstr>
      <vt:lpstr>其他类型-指针类型</vt:lpstr>
      <vt:lpstr>其他类型-通道类型</vt:lpstr>
      <vt:lpstr>其他类型-函数</vt:lpstr>
      <vt:lpstr>其他类型-函数-定义</vt:lpstr>
      <vt:lpstr>其他类型-函数-声明和使用</vt:lpstr>
      <vt:lpstr>其他类型-函数-内置函数</vt:lpstr>
      <vt:lpstr>其他类型-接口类型</vt:lpstr>
      <vt:lpstr>其他类型-接口类型</vt:lpstr>
      <vt:lpstr>其他类型-接口类型</vt:lpstr>
      <vt:lpstr>方法</vt:lpstr>
      <vt:lpstr>类型转换</vt:lpstr>
      <vt:lpstr>类型转换-数字类型转换</vt:lpstr>
      <vt:lpstr>类型转换-字符相关</vt:lpstr>
      <vt:lpstr>类型转换-字符相关</vt:lpstr>
      <vt:lpstr>类型转换-字符相关</vt:lpstr>
      <vt:lpstr>控制流程</vt:lpstr>
      <vt:lpstr>控制流程-if</vt:lpstr>
      <vt:lpstr>控制流程-for</vt:lpstr>
      <vt:lpstr>控制流程-switch</vt:lpstr>
      <vt:lpstr>控制流程-select</vt:lpstr>
      <vt:lpstr>控制流程-goto</vt:lpstr>
      <vt:lpstr>控制流程-continue</vt:lpstr>
      <vt:lpstr>控制流程-break</vt:lpstr>
      <vt:lpstr>控制流程-break</vt:lpstr>
      <vt:lpstr>控制流程-fallthrough</vt:lpstr>
      <vt:lpstr>控制流程-return</vt:lpstr>
      <vt:lpstr>控制流程-go</vt:lpstr>
      <vt:lpstr>控制流程-defer</vt:lpstr>
      <vt:lpstr>异常处理-错误处理(error)</vt:lpstr>
      <vt:lpstr>异常处理-恐慌处理(panic)</vt:lpstr>
      <vt:lpstr>包的组织，程序初始化和执行</vt:lpstr>
      <vt:lpstr>再次回归</vt:lpstr>
      <vt:lpstr>到此结束——谢谢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Go语言基础</dc:title>
  <dc:creator/>
  <cp:lastModifiedBy>ybq</cp:lastModifiedBy>
  <cp:revision>1</cp:revision>
  <dcterms:created xsi:type="dcterms:W3CDTF">2018-04-09T01:40:30Z</dcterms:created>
  <dcterms:modified xsi:type="dcterms:W3CDTF">2018-04-09T01:40:30Z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