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44"/>
  </p:notesMasterIdLst>
  <p:sldIdLst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5" r:id="rId14"/>
    <p:sldId id="586" r:id="rId15"/>
    <p:sldId id="584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714" r:id="rId56"/>
    <p:sldId id="627" r:id="rId57"/>
    <p:sldId id="626" r:id="rId58"/>
    <p:sldId id="628" r:id="rId59"/>
    <p:sldId id="629" r:id="rId60"/>
    <p:sldId id="715" r:id="rId61"/>
    <p:sldId id="716" r:id="rId62"/>
    <p:sldId id="717" r:id="rId63"/>
    <p:sldId id="718" r:id="rId64"/>
    <p:sldId id="719" r:id="rId65"/>
    <p:sldId id="720" r:id="rId66"/>
    <p:sldId id="721" r:id="rId67"/>
    <p:sldId id="722" r:id="rId68"/>
    <p:sldId id="723" r:id="rId69"/>
    <p:sldId id="724" r:id="rId70"/>
    <p:sldId id="725" r:id="rId71"/>
    <p:sldId id="726" r:id="rId72"/>
    <p:sldId id="727" r:id="rId73"/>
    <p:sldId id="728" r:id="rId74"/>
    <p:sldId id="729" r:id="rId75"/>
    <p:sldId id="730" r:id="rId76"/>
    <p:sldId id="731" r:id="rId77"/>
    <p:sldId id="732" r:id="rId78"/>
    <p:sldId id="733" r:id="rId79"/>
    <p:sldId id="734" r:id="rId80"/>
    <p:sldId id="735" r:id="rId81"/>
    <p:sldId id="736" r:id="rId82"/>
    <p:sldId id="630" r:id="rId83"/>
    <p:sldId id="631" r:id="rId84"/>
    <p:sldId id="632" r:id="rId85"/>
    <p:sldId id="633" r:id="rId86"/>
    <p:sldId id="634" r:id="rId87"/>
    <p:sldId id="635" r:id="rId88"/>
    <p:sldId id="636" r:id="rId89"/>
    <p:sldId id="637" r:id="rId90"/>
    <p:sldId id="737" r:id="rId91"/>
    <p:sldId id="638" r:id="rId92"/>
    <p:sldId id="739" r:id="rId93"/>
    <p:sldId id="738" r:id="rId94"/>
    <p:sldId id="741" r:id="rId95"/>
    <p:sldId id="743" r:id="rId96"/>
    <p:sldId id="742" r:id="rId97"/>
    <p:sldId id="744" r:id="rId98"/>
    <p:sldId id="745" r:id="rId99"/>
    <p:sldId id="746" r:id="rId100"/>
    <p:sldId id="747" r:id="rId101"/>
    <p:sldId id="748" r:id="rId102"/>
    <p:sldId id="749" r:id="rId103"/>
    <p:sldId id="750" r:id="rId104"/>
    <p:sldId id="751" r:id="rId105"/>
    <p:sldId id="752" r:id="rId106"/>
    <p:sldId id="753" r:id="rId107"/>
    <p:sldId id="754" r:id="rId108"/>
    <p:sldId id="755" r:id="rId109"/>
    <p:sldId id="756" r:id="rId110"/>
    <p:sldId id="757" r:id="rId111"/>
    <p:sldId id="758" r:id="rId112"/>
    <p:sldId id="759" r:id="rId113"/>
    <p:sldId id="760" r:id="rId114"/>
    <p:sldId id="761" r:id="rId115"/>
    <p:sldId id="762" r:id="rId116"/>
    <p:sldId id="763" r:id="rId117"/>
    <p:sldId id="764" r:id="rId118"/>
    <p:sldId id="765" r:id="rId119"/>
    <p:sldId id="766" r:id="rId120"/>
    <p:sldId id="767" r:id="rId121"/>
    <p:sldId id="768" r:id="rId122"/>
    <p:sldId id="769" r:id="rId123"/>
    <p:sldId id="770" r:id="rId124"/>
    <p:sldId id="771" r:id="rId125"/>
    <p:sldId id="772" r:id="rId126"/>
    <p:sldId id="773" r:id="rId127"/>
    <p:sldId id="774" r:id="rId128"/>
    <p:sldId id="740" r:id="rId129"/>
    <p:sldId id="775" r:id="rId130"/>
    <p:sldId id="640" r:id="rId131"/>
    <p:sldId id="641" r:id="rId132"/>
    <p:sldId id="642" r:id="rId133"/>
    <p:sldId id="643" r:id="rId134"/>
    <p:sldId id="644" r:id="rId135"/>
    <p:sldId id="710" r:id="rId136"/>
    <p:sldId id="776" r:id="rId137"/>
    <p:sldId id="780" r:id="rId138"/>
    <p:sldId id="777" r:id="rId139"/>
    <p:sldId id="711" r:id="rId140"/>
    <p:sldId id="713" r:id="rId141"/>
    <p:sldId id="778" r:id="rId142"/>
    <p:sldId id="779" r:id="rId143"/>
  </p:sldIdLst>
  <p:sldSz cx="12192000" cy="6858000"/>
  <p:notesSz cx="6858000" cy="9144000"/>
  <p:custDataLst>
    <p:tags r:id="rId1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1183" autoAdjust="0"/>
  </p:normalViewPr>
  <p:slideViewPr>
    <p:cSldViewPr>
      <p:cViewPr varScale="1">
        <p:scale>
          <a:sx n="87" d="100"/>
          <a:sy n="87" d="100"/>
        </p:scale>
        <p:origin x="114" y="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theme" Target="theme/theme1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5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1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14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55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0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0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10" userDrawn="1">
          <p15:clr>
            <a:srgbClr val="FBAE40"/>
          </p15:clr>
        </p15:guide>
        <p15:guide id="2" pos="6970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6" orient="horz" pos="1298" userDrawn="1">
          <p15:clr>
            <a:srgbClr val="FBAE40"/>
          </p15:clr>
        </p15:guide>
        <p15:guide id="7" orient="horz" pos="3022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Ориентированные графы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Классификация рёбер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DFEBBB-178E-4A08-8E24-95E07BBA4FD8}"/>
              </a:ext>
            </a:extLst>
          </p:cNvPr>
          <p:cNvGrpSpPr/>
          <p:nvPr/>
        </p:nvGrpSpPr>
        <p:grpSpPr>
          <a:xfrm>
            <a:off x="6183571" y="2142884"/>
            <a:ext cx="2821324" cy="388169"/>
            <a:chOff x="1271464" y="2059439"/>
            <a:chExt cx="2821324" cy="388169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1D5875B-AE53-43BC-ADE4-32611A8C2DB1}"/>
                </a:ext>
              </a:extLst>
            </p:cNvPr>
            <p:cNvSpPr/>
            <p:nvPr/>
          </p:nvSpPr>
          <p:spPr>
            <a:xfrm>
              <a:off x="3732748" y="2087568"/>
              <a:ext cx="360040" cy="36004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5812348-9E61-422F-9062-D7F8378F2C45}"/>
                </a:ext>
              </a:extLst>
            </p:cNvPr>
            <p:cNvSpPr/>
            <p:nvPr/>
          </p:nvSpPr>
          <p:spPr>
            <a:xfrm>
              <a:off x="1271464" y="2059439"/>
              <a:ext cx="360040" cy="3822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2D46B7CA-ACA6-400B-ACB8-CB18F68AC397}"/>
                </a:ext>
              </a:extLst>
            </p:cNvPr>
            <p:cNvCxnSpPr>
              <a:cxnSpLocks/>
              <a:stCxn id="32" idx="6"/>
              <a:endCxn id="30" idx="2"/>
            </p:cNvCxnSpPr>
            <p:nvPr/>
          </p:nvCxnSpPr>
          <p:spPr>
            <a:xfrm>
              <a:off x="1631504" y="2250583"/>
              <a:ext cx="2101244" cy="17005"/>
            </a:xfrm>
            <a:prstGeom prst="straightConnector1">
              <a:avLst/>
            </a:prstGeom>
            <a:ln w="25400">
              <a:solidFill>
                <a:srgbClr val="FF5555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AD9D92F-EF85-4291-AF37-C9C894190C16}"/>
              </a:ext>
            </a:extLst>
          </p:cNvPr>
          <p:cNvGrpSpPr/>
          <p:nvPr/>
        </p:nvGrpSpPr>
        <p:grpSpPr>
          <a:xfrm>
            <a:off x="6183571" y="3164132"/>
            <a:ext cx="2821324" cy="361157"/>
            <a:chOff x="1271464" y="3224557"/>
            <a:chExt cx="2821324" cy="361157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FD2BC8B6-8601-46EB-AA55-BB0BE030B947}"/>
                </a:ext>
              </a:extLst>
            </p:cNvPr>
            <p:cNvSpPr/>
            <p:nvPr/>
          </p:nvSpPr>
          <p:spPr>
            <a:xfrm>
              <a:off x="1271464" y="3225674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7E6725FC-7FB0-4B9E-813D-5E3BDF789CA9}"/>
                </a:ext>
              </a:extLst>
            </p:cNvPr>
            <p:cNvSpPr/>
            <p:nvPr/>
          </p:nvSpPr>
          <p:spPr>
            <a:xfrm>
              <a:off x="3732748" y="3224557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188EE39C-3FBE-4817-849D-6ABFEE3EFC1F}"/>
                </a:ext>
              </a:extLst>
            </p:cNvPr>
            <p:cNvCxnSpPr>
              <a:stCxn id="33" idx="6"/>
              <a:endCxn id="35" idx="2"/>
            </p:cNvCxnSpPr>
            <p:nvPr/>
          </p:nvCxnSpPr>
          <p:spPr>
            <a:xfrm flipV="1">
              <a:off x="1631504" y="3404577"/>
              <a:ext cx="2101244" cy="1117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848D6D2-0414-4A4C-ACF4-33D744EE4261}"/>
              </a:ext>
            </a:extLst>
          </p:cNvPr>
          <p:cNvGrpSpPr/>
          <p:nvPr/>
        </p:nvGrpSpPr>
        <p:grpSpPr>
          <a:xfrm>
            <a:off x="6183571" y="4158368"/>
            <a:ext cx="2821324" cy="368155"/>
            <a:chOff x="1271464" y="4545392"/>
            <a:chExt cx="2821324" cy="368155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F68DBB5D-7FEB-47DF-B1F5-5D97E1BE7C88}"/>
                </a:ext>
              </a:extLst>
            </p:cNvPr>
            <p:cNvSpPr/>
            <p:nvPr/>
          </p:nvSpPr>
          <p:spPr>
            <a:xfrm>
              <a:off x="1271464" y="4553507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8DE0685-B84C-4EDE-9D2A-1D5AF6324B45}"/>
                </a:ext>
              </a:extLst>
            </p:cNvPr>
            <p:cNvSpPr/>
            <p:nvPr/>
          </p:nvSpPr>
          <p:spPr>
            <a:xfrm>
              <a:off x="3732748" y="4545392"/>
              <a:ext cx="360040" cy="360040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1" name="Прямая со стрелкой 40">
              <a:extLst>
                <a:ext uri="{FF2B5EF4-FFF2-40B4-BE49-F238E27FC236}">
                  <a16:creationId xmlns:a16="http://schemas.microsoft.com/office/drawing/2014/main" id="{03BA62D9-A862-4D8B-B0A5-8F7450185912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 flipV="1">
              <a:off x="1631504" y="4725412"/>
              <a:ext cx="2101244" cy="8115"/>
            </a:xfrm>
            <a:prstGeom prst="straightConnector1">
              <a:avLst/>
            </a:prstGeom>
            <a:ln w="25400">
              <a:solidFill>
                <a:srgbClr val="3D4ED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2FAB017D-03D9-4664-9F32-93D541CD5460}"/>
              </a:ext>
            </a:extLst>
          </p:cNvPr>
          <p:cNvGrpSpPr/>
          <p:nvPr/>
        </p:nvGrpSpPr>
        <p:grpSpPr>
          <a:xfrm>
            <a:off x="6183571" y="5159601"/>
            <a:ext cx="2821324" cy="375153"/>
            <a:chOff x="1271464" y="5697254"/>
            <a:chExt cx="2821324" cy="375153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936AA353-4A73-4DB4-8FE6-DE3B552F103D}"/>
                </a:ext>
              </a:extLst>
            </p:cNvPr>
            <p:cNvSpPr/>
            <p:nvPr/>
          </p:nvSpPr>
          <p:spPr>
            <a:xfrm>
              <a:off x="3732748" y="5697254"/>
              <a:ext cx="360040" cy="346078"/>
            </a:xfrm>
            <a:prstGeom prst="ellipse">
              <a:avLst/>
            </a:prstGeom>
            <a:solidFill>
              <a:schemeClr val="tx1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AD5F2DFF-1BBD-40DF-B5A1-14D1A107090F}"/>
                </a:ext>
              </a:extLst>
            </p:cNvPr>
            <p:cNvSpPr/>
            <p:nvPr/>
          </p:nvSpPr>
          <p:spPr>
            <a:xfrm>
              <a:off x="1271464" y="5712367"/>
              <a:ext cx="360040" cy="3600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CF07B9C4-79EB-43FA-8667-54BA180981C9}"/>
                </a:ext>
              </a:extLst>
            </p:cNvPr>
            <p:cNvCxnSpPr>
              <a:stCxn id="38" idx="6"/>
              <a:endCxn id="37" idx="2"/>
            </p:cNvCxnSpPr>
            <p:nvPr/>
          </p:nvCxnSpPr>
          <p:spPr>
            <a:xfrm flipV="1">
              <a:off x="1631504" y="5870293"/>
              <a:ext cx="2101244" cy="22094"/>
            </a:xfrm>
            <a:prstGeom prst="straightConnector1">
              <a:avLst/>
            </a:prstGeom>
            <a:ln w="25400">
              <a:solidFill>
                <a:srgbClr val="3D4ED7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A6F8CEE-A19D-4333-9C2B-3D36EF2B92C2}"/>
              </a:ext>
            </a:extLst>
          </p:cNvPr>
          <p:cNvSpPr txBox="1"/>
          <p:nvPr/>
        </p:nvSpPr>
        <p:spPr>
          <a:xfrm>
            <a:off x="1686755" y="2089423"/>
            <a:ext cx="2412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Рёбра дерева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77CF98-3F77-4AD4-AFA8-6A6DC4D5B614}"/>
              </a:ext>
            </a:extLst>
          </p:cNvPr>
          <p:cNvSpPr txBox="1"/>
          <p:nvPr/>
        </p:nvSpPr>
        <p:spPr>
          <a:xfrm>
            <a:off x="1694894" y="3079066"/>
            <a:ext cx="293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Обратное ребро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258EC2-C65C-4C67-8EC7-049D0DC5677C}"/>
              </a:ext>
            </a:extLst>
          </p:cNvPr>
          <p:cNvSpPr txBox="1"/>
          <p:nvPr/>
        </p:nvSpPr>
        <p:spPr>
          <a:xfrm>
            <a:off x="1686755" y="4076778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Прямое ребро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5AEFF4-7ED0-4E77-9401-D2F5697EA9B3}"/>
              </a:ext>
            </a:extLst>
          </p:cNvPr>
          <p:cNvSpPr txBox="1"/>
          <p:nvPr/>
        </p:nvSpPr>
        <p:spPr>
          <a:xfrm>
            <a:off x="1686755" y="5071030"/>
            <a:ext cx="364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Перекрёстное ребро</a:t>
            </a:r>
          </a:p>
        </p:txBody>
      </p:sp>
    </p:spTree>
    <p:extLst>
      <p:ext uri="{BB962C8B-B14F-4D97-AF65-F5344CB8AC3E}">
        <p14:creationId xmlns:p14="http://schemas.microsoft.com/office/powerpoint/2010/main" val="25564597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90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6109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498066" y="5809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10,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507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97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8509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3299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88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12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943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27995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125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233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642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09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8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43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4, 6,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5702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6,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78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06764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383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187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348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445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0345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9,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397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7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7E6830A-0B53-4DC6-975E-939A3927BBCC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999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345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105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400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03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881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991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Все деревья обхода будут являться компонентами сильной связности.</a:t>
            </a:r>
          </a:p>
        </p:txBody>
      </p:sp>
    </p:spTree>
    <p:extLst>
      <p:ext uri="{BB962C8B-B14F-4D97-AF65-F5344CB8AC3E}">
        <p14:creationId xmlns:p14="http://schemas.microsoft.com/office/powerpoint/2010/main" val="10576041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12" idx="6"/>
            <a:endCxn id="111" idx="3"/>
          </p:cNvCxnSpPr>
          <p:nvPr/>
        </p:nvCxnSpPr>
        <p:spPr>
          <a:xfrm flipV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12" idx="4"/>
          </p:cNvCxnSpPr>
          <p:nvPr/>
        </p:nvCxnSpPr>
        <p:spPr>
          <a:xfrm flipH="1" flipV="1">
            <a:off x="2916384" y="5081406"/>
            <a:ext cx="670601" cy="78067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15728" y="580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685892" y="471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00504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9918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Компоненты сильной связности для данного графа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пересекаются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 разбиение всех вершин графа.</a:t>
            </a:r>
          </a:p>
        </p:txBody>
      </p:sp>
    </p:spTree>
    <p:extLst>
      <p:ext uri="{BB962C8B-B14F-4D97-AF65-F5344CB8AC3E}">
        <p14:creationId xmlns:p14="http://schemas.microsoft.com/office/powerpoint/2010/main" val="157509729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Построение конденсации графа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3608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Конденсацией графа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называют граф, получаемого из данного графа сжатием каждой компоненты сильной связности в одну вершину. Каждой вершине графа конденсации соответствует компонента сильной связности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а ориентированное ребро между двумя вершинами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конденсации проводится, если найдётся пара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между которыми существовало ребро в исходном графе, т.е.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3608808"/>
              </a:xfrm>
              <a:prstGeom prst="rect">
                <a:avLst/>
              </a:prstGeom>
              <a:blipFill>
                <a:blip r:embed="rId2"/>
                <a:stretch>
                  <a:fillRect l="-1291" t="-1689" r="-1782" b="-3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9441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96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A6E2CC-0008-4484-BADA-09ADD7892164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514B14-976B-4C43-9061-81FD12222EE9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919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7338400" cy="8613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Ориентация графа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2F33F6-7B9F-47D3-9E67-D75ACFD357F1}"/>
              </a:ext>
            </a:extLst>
          </p:cNvPr>
          <p:cNvSpPr txBox="1">
            <a:spLocks/>
          </p:cNvSpPr>
          <p:nvPr/>
        </p:nvSpPr>
        <p:spPr>
          <a:xfrm>
            <a:off x="1133864" y="3140969"/>
            <a:ext cx="7338400" cy="15841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Когда на неориентированном графе можно ориентировать рёбра, чтобы орграф был сильно связным?</a:t>
            </a:r>
          </a:p>
        </p:txBody>
      </p:sp>
    </p:spTree>
    <p:extLst>
      <p:ext uri="{BB962C8B-B14F-4D97-AF65-F5344CB8AC3E}">
        <p14:creationId xmlns:p14="http://schemas.microsoft.com/office/powerpoint/2010/main" val="24439829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Теорема.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Связный граф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G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ориентируем тогда и только тогда, когда каждое его ребро не является мостом.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1" cy="1815882"/>
              </a:xfrm>
              <a:prstGeom prst="rect">
                <a:avLst/>
              </a:prstGeom>
              <a:blipFill>
                <a:blip r:embed="rId2"/>
                <a:stretch>
                  <a:fillRect l="-2586" t="-3356" r="-1355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>
            <a:extLst>
              <a:ext uri="{FF2B5EF4-FFF2-40B4-BE49-F238E27FC236}">
                <a16:creationId xmlns:a16="http://schemas.microsoft.com/office/drawing/2014/main" id="{254C2C28-4B00-4663-BFF3-6CBB11C95A07}"/>
              </a:ext>
            </a:extLst>
          </p:cNvPr>
          <p:cNvSpPr/>
          <p:nvPr/>
        </p:nvSpPr>
        <p:spPr>
          <a:xfrm>
            <a:off x="6712283" y="369112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B8E2B5E-BA43-49C8-B72E-7D40F3AF5497}"/>
              </a:ext>
            </a:extLst>
          </p:cNvPr>
          <p:cNvSpPr/>
          <p:nvPr/>
        </p:nvSpPr>
        <p:spPr>
          <a:xfrm>
            <a:off x="6099900" y="489386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824C647-3E83-48B6-B61D-FC1824117626}"/>
              </a:ext>
            </a:extLst>
          </p:cNvPr>
          <p:cNvSpPr/>
          <p:nvPr/>
        </p:nvSpPr>
        <p:spPr>
          <a:xfrm>
            <a:off x="6404970" y="242313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4968254-C85C-49F4-AA8D-A22CA15B70D0}"/>
              </a:ext>
            </a:extLst>
          </p:cNvPr>
          <p:cNvSpPr/>
          <p:nvPr/>
        </p:nvSpPr>
        <p:spPr>
          <a:xfrm>
            <a:off x="10397522" y="214653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F77881D4-AC45-4573-8987-F7EFADF4C657}"/>
              </a:ext>
            </a:extLst>
          </p:cNvPr>
          <p:cNvSpPr/>
          <p:nvPr/>
        </p:nvSpPr>
        <p:spPr>
          <a:xfrm>
            <a:off x="9068599" y="33907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EA30E22-D71E-474E-A2D7-3F2B64EF0720}"/>
              </a:ext>
            </a:extLst>
          </p:cNvPr>
          <p:cNvSpPr/>
          <p:nvPr/>
        </p:nvSpPr>
        <p:spPr>
          <a:xfrm>
            <a:off x="8208718" y="417215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095D511-A89E-402C-A9E0-FA3BABE5846C}"/>
              </a:ext>
            </a:extLst>
          </p:cNvPr>
          <p:cNvSpPr/>
          <p:nvPr/>
        </p:nvSpPr>
        <p:spPr>
          <a:xfrm>
            <a:off x="10516971" y="467304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A852008-5B9C-449D-BB80-EFD7BF40CBE1}"/>
              </a:ext>
            </a:extLst>
          </p:cNvPr>
          <p:cNvSpPr/>
          <p:nvPr/>
        </p:nvSpPr>
        <p:spPr>
          <a:xfrm>
            <a:off x="8761286" y="5440904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1CAE5BE-5893-49AF-8B5F-EE473359F9A8}"/>
              </a:ext>
            </a:extLst>
          </p:cNvPr>
          <p:cNvSpPr/>
          <p:nvPr/>
        </p:nvSpPr>
        <p:spPr>
          <a:xfrm>
            <a:off x="7392144" y="525390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993446-43DE-436A-8B77-005A7AC37E1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6279920" y="3998442"/>
            <a:ext cx="485090" cy="8954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497A12-4540-4ED0-B1CF-6CC777FAF82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6712283" y="2730443"/>
            <a:ext cx="1549162" cy="1494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907AA0A-0402-4D7B-A69D-0CC161726261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6765010" y="2603150"/>
            <a:ext cx="2356316" cy="8403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F84C65B-1675-4791-8792-BB3734422B44}"/>
              </a:ext>
            </a:extLst>
          </p:cNvPr>
          <p:cNvCxnSpPr>
            <a:cxnSpLocks/>
            <a:stCxn id="8" idx="1"/>
            <a:endCxn id="7" idx="7"/>
          </p:cNvCxnSpPr>
          <p:nvPr/>
        </p:nvCxnSpPr>
        <p:spPr>
          <a:xfrm flipH="1">
            <a:off x="6712283" y="2199263"/>
            <a:ext cx="3737966" cy="2765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DE5120B-5C18-4C9F-B933-B2D4B4640F24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0577542" y="2506576"/>
            <a:ext cx="119449" cy="216646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49BBF1C-52D3-417B-B28D-51DAB2655AAD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7019596" y="3998442"/>
            <a:ext cx="552568" cy="12554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A7FDBD3-B010-49EA-9770-56D4D1D84C2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375912" y="3698110"/>
            <a:ext cx="1193786" cy="102766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C66D087-EB06-41E6-9668-AC06A55AAE45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8516031" y="3698110"/>
            <a:ext cx="605295" cy="5267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585CF25-1953-4F9A-A014-3A7A78D569DF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019596" y="2326556"/>
            <a:ext cx="3377926" cy="14173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991C7BD-434F-4684-97DE-E5C6434AB865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07213" y="5201176"/>
            <a:ext cx="984931" cy="232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AF534B0-F91B-44A5-A498-820831DCF1E9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8516031" y="4479469"/>
            <a:ext cx="425275" cy="9614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6F4080A-D416-402E-828B-52B667E1D69D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7752184" y="5433923"/>
            <a:ext cx="1009102" cy="1800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822E14-CA55-440A-BE7A-DD2B9DC5AD59}"/>
              </a:ext>
            </a:extLst>
          </p:cNvPr>
          <p:cNvCxnSpPr>
            <a:cxnSpLocks/>
            <a:stCxn id="12" idx="6"/>
            <a:endCxn id="11" idx="3"/>
          </p:cNvCxnSpPr>
          <p:nvPr/>
        </p:nvCxnSpPr>
        <p:spPr>
          <a:xfrm flipV="1">
            <a:off x="9121326" y="4980356"/>
            <a:ext cx="1448372" cy="633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925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685773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неориентированном связном графе найти все точки сочленения.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1.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Создать класс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Написать адаптер, преобразующий список рёбер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матрицу смежности и обратно. Данные считываются с файла. Предусмотреть ошибки в матрице смежности и списке рёбер.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Реализовать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с временами меток.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740960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[# 50]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заданном неориентированном связном графе найти все точки сочленения.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Неделя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Реализовать алгоритм поиска точек сочленения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Написать тесты, включающие в себя пример с лекции, полный граф, полный двудольный граф, дерево, граф-колесо, случайный граф с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вершинами.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97B418-E4D9-469B-B251-7C8ACA175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5" cy="3108543"/>
              </a:xfrm>
              <a:prstGeom prst="rect">
                <a:avLst/>
              </a:prstGeom>
              <a:blipFill>
                <a:blip r:embed="rId3"/>
                <a:stretch>
                  <a:fillRect l="-1291" t="-1961" r="-153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1969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923709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[# 50]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заданном ориентированном графе найти все компоненты сильной связности.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2.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Написать функцию, инвертирующую граф.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Запустить на нём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DFS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иы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выделить рёбра дерева.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1094197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40696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5A4F459-9BC9-4F14-9A03-54B9328D75C6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91890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Лабораторная работа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7B418-E4D9-469B-B251-7C8ACA17529D}"/>
              </a:ext>
            </a:extLst>
          </p:cNvPr>
          <p:cNvSpPr txBox="1"/>
          <p:nvPr/>
        </p:nvSpPr>
        <p:spPr>
          <a:xfrm>
            <a:off x="1145968" y="2075362"/>
            <a:ext cx="9918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 [# 80]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Для ориентированного графа найти гамильтонов цикл минимальной длины методом ветвей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границ.</a:t>
            </a:r>
          </a:p>
          <a:p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Неделя 2.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Реализовать поиск минимального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HC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перебором и создать тесты.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089607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7762102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Ориентированные графы</a:t>
            </a:r>
          </a:p>
        </p:txBody>
      </p:sp>
    </p:spTree>
    <p:extLst>
      <p:ext uri="{BB962C8B-B14F-4D97-AF65-F5344CB8AC3E}">
        <p14:creationId xmlns:p14="http://schemas.microsoft.com/office/powerpoint/2010/main" val="193176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41EA8A-4208-4F3C-80AD-05A43865F2C4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95CAE-33FF-4BBF-B48A-74FAB952D1FB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801A5-E6F0-4424-80D1-CAFA4725B697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6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799944-8A26-4CD7-8F21-39B1F3FA19DA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BF7804-EC32-4A39-AFF6-5B81DC55866C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401DD0B-D96E-450E-ACA1-FAF0DE1CD010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1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7068AA-21D8-4A88-A899-11B7B828BCB4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65021F-2377-46DC-BB25-5738478781B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1C5CEC-83AD-49E5-ADF5-732CC9E6A4CC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C90540-A22C-4118-9F2E-BB2E3B154305}"/>
              </a:ext>
            </a:extLst>
          </p:cNvPr>
          <p:cNvSpPr txBox="1"/>
          <p:nvPr/>
        </p:nvSpPr>
        <p:spPr>
          <a:xfrm>
            <a:off x="6676143" y="4374729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0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B98454-E7A2-482B-B190-B416F08AD711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E3896C-C57D-4BAD-BFFF-3A1A0AACA617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6FEF06C-5425-4665-A820-ECA954958804}"/>
              </a:ext>
            </a:extLst>
          </p:cNvPr>
          <p:cNvSpPr txBox="1"/>
          <p:nvPr/>
        </p:nvSpPr>
        <p:spPr>
          <a:xfrm>
            <a:off x="8874582" y="2186893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61F78B-6C49-403B-8700-F9FE5F5B28A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8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79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1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Связность ориентированных графов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21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A63E41-AC2C-42DE-81EE-5E796745D42C}"/>
              </a:ext>
            </a:extLst>
          </p:cNvPr>
          <p:cNvSpPr txBox="1"/>
          <p:nvPr/>
        </p:nvSpPr>
        <p:spPr>
          <a:xfrm>
            <a:off x="6362649" y="574087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9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3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89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49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7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58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8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Ориентированный граф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8" y="2075362"/>
                <a:ext cx="991890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 ориентированный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множество вершин которого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множество рёбер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Петли и кратные рёбра допускаются.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8" y="2075362"/>
                <a:ext cx="9918907" cy="1384995"/>
              </a:xfrm>
              <a:prstGeom prst="rect">
                <a:avLst/>
              </a:prstGeom>
              <a:blipFill>
                <a:blip r:embed="rId2"/>
                <a:stretch>
                  <a:fillRect l="-1291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90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40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35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83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72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7933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32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496772" y="5797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729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496772" y="5797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74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8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923986" y="5081293"/>
            <a:ext cx="662999" cy="78078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714634" y="47119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[16;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6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Ориентированный граф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271E4A0-47F0-462C-AA14-35BB098421B4}"/>
              </a:ext>
            </a:extLst>
          </p:cNvPr>
          <p:cNvSpPr/>
          <p:nvPr/>
        </p:nvSpPr>
        <p:spPr>
          <a:xfrm>
            <a:off x="6774743" y="27696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BCCD1719-3151-4AB8-8182-3D277704F367}"/>
              </a:ext>
            </a:extLst>
          </p:cNvPr>
          <p:cNvSpPr/>
          <p:nvPr/>
        </p:nvSpPr>
        <p:spPr>
          <a:xfrm>
            <a:off x="5692633" y="330170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31BE0A-22C3-400D-BE8C-2D02C38A73FC}"/>
              </a:ext>
            </a:extLst>
          </p:cNvPr>
          <p:cNvSpPr/>
          <p:nvPr/>
        </p:nvSpPr>
        <p:spPr>
          <a:xfrm>
            <a:off x="7084015" y="2065171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FBD025D-8B4E-4DEB-B6F0-74BABBDBC055}"/>
              </a:ext>
            </a:extLst>
          </p:cNvPr>
          <p:cNvSpPr/>
          <p:nvPr/>
        </p:nvSpPr>
        <p:spPr>
          <a:xfrm>
            <a:off x="10726265" y="206057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2796CE-D65D-4E08-84C1-54E034F66CB9}"/>
              </a:ext>
            </a:extLst>
          </p:cNvPr>
          <p:cNvSpPr/>
          <p:nvPr/>
        </p:nvSpPr>
        <p:spPr>
          <a:xfrm>
            <a:off x="9247989" y="324898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EC72220-72E0-4E98-BA5A-1F67906611F5}"/>
              </a:ext>
            </a:extLst>
          </p:cNvPr>
          <p:cNvSpPr/>
          <p:nvPr/>
        </p:nvSpPr>
        <p:spPr>
          <a:xfrm>
            <a:off x="8108151" y="416845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A967D0C-40E3-4648-B703-83963B191508}"/>
              </a:ext>
            </a:extLst>
          </p:cNvPr>
          <p:cNvSpPr/>
          <p:nvPr/>
        </p:nvSpPr>
        <p:spPr>
          <a:xfrm>
            <a:off x="10429742" y="442011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FAB538B-33E5-4CC9-9123-28E435EC6E8D}"/>
              </a:ext>
            </a:extLst>
          </p:cNvPr>
          <p:cNvSpPr/>
          <p:nvPr/>
        </p:nvSpPr>
        <p:spPr>
          <a:xfrm>
            <a:off x="9768408" y="5809833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12DEF6FA-B4FE-4E94-A249-91664DCFF230}"/>
              </a:ext>
            </a:extLst>
          </p:cNvPr>
          <p:cNvSpPr/>
          <p:nvPr/>
        </p:nvSpPr>
        <p:spPr>
          <a:xfrm>
            <a:off x="7316629" y="464308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3ED79D9-082A-439A-98AE-C22FFEEA3A46}"/>
              </a:ext>
            </a:extLst>
          </p:cNvPr>
          <p:cNvSpPr/>
          <p:nvPr/>
        </p:nvSpPr>
        <p:spPr>
          <a:xfrm>
            <a:off x="5687909" y="4464805"/>
            <a:ext cx="36004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43B01F1-127F-4A91-9556-9685163219D8}"/>
              </a:ext>
            </a:extLst>
          </p:cNvPr>
          <p:cNvSpPr/>
          <p:nvPr/>
        </p:nvSpPr>
        <p:spPr>
          <a:xfrm>
            <a:off x="5373672" y="5715311"/>
            <a:ext cx="36000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12B990B-A494-4DBC-B498-2A0A6457A4C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872653" y="2949688"/>
            <a:ext cx="902090" cy="35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FFB399D0-A2E0-4812-A17B-B5D981E88A76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052673" y="3129708"/>
            <a:ext cx="902090" cy="352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4C8D9BE-B151-49E4-8956-B81A170AC11E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64035" y="2425211"/>
            <a:ext cx="896843" cy="179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FB75EEA-52F2-47D2-B079-2393287C2E1F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391328" y="2372484"/>
            <a:ext cx="1909388" cy="929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D5AFCAF-C14A-4CCD-B6F7-4EFA1763860D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44055" y="2113302"/>
            <a:ext cx="3334937" cy="13188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5359542-7142-4F2B-9B13-C127DEAC9B8B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10609762" y="2420615"/>
            <a:ext cx="296523" cy="1999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FFBDBCC-A233-4F05-9956-AAB525AAC05A}"/>
              </a:ext>
            </a:extLst>
          </p:cNvPr>
          <p:cNvCxnSpPr>
            <a:stCxn id="5" idx="5"/>
            <a:endCxn id="13" idx="0"/>
          </p:cNvCxnSpPr>
          <p:nvPr/>
        </p:nvCxnSpPr>
        <p:spPr>
          <a:xfrm>
            <a:off x="7082056" y="3076981"/>
            <a:ext cx="414593" cy="1566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E0DC0C1-241E-44BB-AACF-936335F3893D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9555302" y="2367888"/>
            <a:ext cx="1223690" cy="933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7BC5DA1-9B2D-4C6E-BAAD-E7D98C777DD2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9608029" y="3429000"/>
            <a:ext cx="874440" cy="1043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B3EC0CB-C4CB-4416-BCCE-D4A50C32CCED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8468191" y="3609020"/>
            <a:ext cx="959818" cy="73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9A2715C-EB36-4A48-BF64-C174E1F9E625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8288171" y="3429000"/>
            <a:ext cx="959818" cy="73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A5D13FA-E808-47DE-BE19-C1F192792A41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7134783" y="2240595"/>
            <a:ext cx="3591482" cy="709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27DA4E1-8D58-4932-91B7-EB8ECC5797AA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5999946" y="3609020"/>
            <a:ext cx="1316683" cy="12140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A9524C-A546-477A-AFE3-98FFE0447348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8415464" y="4475763"/>
            <a:ext cx="1405671" cy="1384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431B4B11-BE0A-4A2B-B783-196D1C9111E1}"/>
              </a:ext>
            </a:extLst>
          </p:cNvPr>
          <p:cNvCxnSpPr>
            <a:cxnSpLocks/>
            <a:stCxn id="13" idx="5"/>
            <a:endCxn id="12" idx="2"/>
          </p:cNvCxnSpPr>
          <p:nvPr/>
        </p:nvCxnSpPr>
        <p:spPr>
          <a:xfrm>
            <a:off x="7623942" y="4950396"/>
            <a:ext cx="2144466" cy="103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D18544B-07D1-4975-B245-4F936BA48382}"/>
              </a:ext>
            </a:extLst>
          </p:cNvPr>
          <p:cNvCxnSpPr>
            <a:stCxn id="13" idx="3"/>
            <a:endCxn id="14" idx="6"/>
          </p:cNvCxnSpPr>
          <p:nvPr/>
        </p:nvCxnSpPr>
        <p:spPr>
          <a:xfrm flipH="1" flipV="1">
            <a:off x="6047949" y="4644805"/>
            <a:ext cx="1321407" cy="30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F00458-2A32-42E4-B8CF-77B34EF88770}"/>
              </a:ext>
            </a:extLst>
          </p:cNvPr>
          <p:cNvCxnSpPr>
            <a:stCxn id="12" idx="7"/>
            <a:endCxn id="11" idx="4"/>
          </p:cNvCxnSpPr>
          <p:nvPr/>
        </p:nvCxnSpPr>
        <p:spPr>
          <a:xfrm flipV="1">
            <a:off x="10075721" y="4780158"/>
            <a:ext cx="534041" cy="1080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4BBCACD-695B-44AF-9AAE-4620DCC0D940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>
          <a:xfrm flipH="1">
            <a:off x="5550684" y="4824805"/>
            <a:ext cx="317245" cy="883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66B3F8-6EC5-4456-86B0-63E6D15CC9EB}"/>
              </a:ext>
            </a:extLst>
          </p:cNvPr>
          <p:cNvSpPr txBox="1"/>
          <p:nvPr/>
        </p:nvSpPr>
        <p:spPr>
          <a:xfrm>
            <a:off x="5341332" y="5708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2D67AE-7526-44B1-AE42-D1B13F80789C}"/>
              </a:ext>
            </a:extLst>
          </p:cNvPr>
          <p:cNvSpPr txBox="1"/>
          <p:nvPr/>
        </p:nvSpPr>
        <p:spPr>
          <a:xfrm>
            <a:off x="5655128" y="44728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4354C2AF-1D01-41A6-8C72-921A902C5E71}"/>
              </a:ext>
            </a:extLst>
          </p:cNvPr>
          <p:cNvCxnSpPr>
            <a:cxnSpLocks/>
            <a:stCxn id="34" idx="3"/>
            <a:endCxn id="13" idx="4"/>
          </p:cNvCxnSpPr>
          <p:nvPr/>
        </p:nvCxnSpPr>
        <p:spPr>
          <a:xfrm flipV="1">
            <a:off x="5760036" y="5003123"/>
            <a:ext cx="1736613" cy="88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2050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13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44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540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054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12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23787" y="3902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331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05615" y="39056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3783" y="5350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70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05615" y="3896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2524" y="5365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18854" y="4464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205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10287" y="3906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2524" y="5365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3454" y="44993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91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10287" y="3906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2524" y="53651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Сильносвязный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сильносвязным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сильным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), если любые две его вершины достижимы друг из друга.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9CB2B-07BE-4A13-AF53-237C07D2B643}"/>
              </a:ext>
            </a:extLst>
          </p:cNvPr>
          <p:cNvCxnSpPr>
            <a:stCxn id="13" idx="6"/>
            <a:endCxn id="10" idx="3"/>
          </p:cNvCxnSpPr>
          <p:nvPr/>
        </p:nvCxnSpPr>
        <p:spPr>
          <a:xfrm flipV="1">
            <a:off x="7680176" y="4717057"/>
            <a:ext cx="1602523" cy="74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7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910287" y="39062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3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45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54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Топологическая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3931183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ориентированный граф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рёбрами. Требуется перенумеровать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его вершины таким образом, чтобы каждое ребро вело из вершины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меньшим номером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вершину с большим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428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1DB7-A157-41AC-94A3-F4F515087DBA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ориентированный граф 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вершинами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рёбрами. Требуется перенумеровать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его вершины таким образом, чтобы каждое ребро вело из вершины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меньшим номером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вершину с большим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401DB7-A157-41AC-94A3-F4F51508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4950032" cy="3970318"/>
              </a:xfrm>
              <a:prstGeom prst="rect">
                <a:avLst/>
              </a:prstGeom>
              <a:blipFill>
                <a:blip r:embed="rId2"/>
                <a:stretch>
                  <a:fillRect l="-2586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789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в графе есть хотя бы один цикл, то решения нет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граф ацикличен, то решение существует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729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458735" y="1651146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911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458735" y="1651146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774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458735" y="1651146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Односторонний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односторонним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для любой пары его вершин,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 меньшей мере, одна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них достижима из другой.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96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50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34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16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685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7077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681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21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5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103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0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Слабосвязный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слабосвязным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), если связным графом является его неориентированный дубликат.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376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358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065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8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C42EB-1952-4C8B-8197-1C0BD5DA3A18}"/>
              </a:ext>
            </a:extLst>
          </p:cNvPr>
          <p:cNvSpPr txBox="1"/>
          <p:nvPr/>
        </p:nvSpPr>
        <p:spPr>
          <a:xfrm>
            <a:off x="5989630" y="348740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29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C42EB-1952-4C8B-8197-1C0BD5DA3A18}"/>
              </a:ext>
            </a:extLst>
          </p:cNvPr>
          <p:cNvSpPr txBox="1"/>
          <p:nvPr/>
        </p:nvSpPr>
        <p:spPr>
          <a:xfrm>
            <a:off x="5989630" y="348740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815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C42EB-1952-4C8B-8197-1C0BD5DA3A18}"/>
              </a:ext>
            </a:extLst>
          </p:cNvPr>
          <p:cNvSpPr txBox="1"/>
          <p:nvPr/>
        </p:nvSpPr>
        <p:spPr>
          <a:xfrm>
            <a:off x="5989630" y="348740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715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C42EB-1952-4C8B-8197-1C0BD5DA3A18}"/>
              </a:ext>
            </a:extLst>
          </p:cNvPr>
          <p:cNvSpPr txBox="1"/>
          <p:nvPr/>
        </p:nvSpPr>
        <p:spPr>
          <a:xfrm>
            <a:off x="5989630" y="3487401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810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C42EB-1952-4C8B-8197-1C0BD5DA3A18}"/>
              </a:ext>
            </a:extLst>
          </p:cNvPr>
          <p:cNvSpPr txBox="1"/>
          <p:nvPr/>
        </p:nvSpPr>
        <p:spPr>
          <a:xfrm>
            <a:off x="5879976" y="342900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18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048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6065B491-C985-4C22-94D4-2AB268C797B9}"/>
              </a:ext>
            </a:extLst>
          </p:cNvPr>
          <p:cNvSpPr/>
          <p:nvPr/>
        </p:nvSpPr>
        <p:spPr>
          <a:xfrm>
            <a:off x="6185813" y="242061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DD16BEC-900C-4EA3-BC4F-61A5061E4B7D}"/>
              </a:ext>
            </a:extLst>
          </p:cNvPr>
          <p:cNvSpPr/>
          <p:nvPr/>
        </p:nvSpPr>
        <p:spPr>
          <a:xfrm>
            <a:off x="6857152" y="34893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5621A9-B57A-41F6-BA74-3FB2050042C7}"/>
              </a:ext>
            </a:extLst>
          </p:cNvPr>
          <p:cNvSpPr/>
          <p:nvPr/>
        </p:nvSpPr>
        <p:spPr>
          <a:xfrm>
            <a:off x="8580240" y="20659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2411BF9-5BD7-4299-9424-368D5EA2FDB9}"/>
              </a:ext>
            </a:extLst>
          </p:cNvPr>
          <p:cNvSpPr/>
          <p:nvPr/>
        </p:nvSpPr>
        <p:spPr>
          <a:xfrm>
            <a:off x="9842004" y="249817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6137E6B-A2B4-4432-B4EB-9E75E0A3D368}"/>
              </a:ext>
            </a:extLst>
          </p:cNvPr>
          <p:cNvSpPr/>
          <p:nvPr/>
        </p:nvSpPr>
        <p:spPr>
          <a:xfrm>
            <a:off x="7809219" y="282857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027898B-3273-4676-B629-0332DCB7E02C}"/>
              </a:ext>
            </a:extLst>
          </p:cNvPr>
          <p:cNvSpPr/>
          <p:nvPr/>
        </p:nvSpPr>
        <p:spPr>
          <a:xfrm>
            <a:off x="8251762" y="5372250"/>
            <a:ext cx="36000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1F439A3-7044-442F-8D1C-421AD479A8D0}"/>
              </a:ext>
            </a:extLst>
          </p:cNvPr>
          <p:cNvSpPr/>
          <p:nvPr/>
        </p:nvSpPr>
        <p:spPr>
          <a:xfrm>
            <a:off x="10704835" y="383478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F133ABBE-AF2D-4C82-B90F-AA3657BCB5E3}"/>
              </a:ext>
            </a:extLst>
          </p:cNvPr>
          <p:cNvSpPr/>
          <p:nvPr/>
        </p:nvSpPr>
        <p:spPr>
          <a:xfrm>
            <a:off x="10056949" y="5386172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72B06CA-6DD5-43AC-957B-A67BA0CDD1A4}"/>
              </a:ext>
            </a:extLst>
          </p:cNvPr>
          <p:cNvSpPr/>
          <p:nvPr/>
        </p:nvSpPr>
        <p:spPr>
          <a:xfrm>
            <a:off x="6455646" y="537221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DF0DC9B-E3F3-4DE0-9D0B-5BEE6045DD4F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H="1" flipV="1">
            <a:off x="6365833" y="2780655"/>
            <a:ext cx="671339" cy="708713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406A4A5-1BD8-415C-AF1F-649AB98EC9CE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8116532" y="2373285"/>
            <a:ext cx="516435" cy="508014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31C545-BD3D-4129-BA6E-69EA6AFB92D1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6762959" y="2805487"/>
            <a:ext cx="3131772" cy="261945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04A2DA3-C562-4750-B008-0AE91A95D7E0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8169259" y="3008592"/>
            <a:ext cx="2588303" cy="87891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D400B69-DBD4-46A2-AD16-21B01AAFDEC6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7989239" y="3188612"/>
            <a:ext cx="442523" cy="218363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E3958E0-1D07-4CEC-9226-0EB9761C325D}"/>
              </a:ext>
            </a:extLst>
          </p:cNvPr>
          <p:cNvCxnSpPr>
            <a:stCxn id="6" idx="4"/>
            <a:endCxn id="13" idx="0"/>
          </p:cNvCxnSpPr>
          <p:nvPr/>
        </p:nvCxnSpPr>
        <p:spPr>
          <a:xfrm flipH="1">
            <a:off x="6635666" y="3849408"/>
            <a:ext cx="401506" cy="1522802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2C57F9E-7DEF-4BD4-B3AD-E2F92A5369B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H="1" flipV="1">
            <a:off x="10022024" y="2858214"/>
            <a:ext cx="214945" cy="252795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009A1EE-6524-4ECB-A12F-6A21D362FC9C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364262" y="4142097"/>
            <a:ext cx="393300" cy="129475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FB38DAE-F24F-4494-9A7C-715690CC4E95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217192" y="3669388"/>
            <a:ext cx="3487643" cy="34541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E90A03-1E05-43F7-A06A-B33C41176AFA}"/>
              </a:ext>
            </a:extLst>
          </p:cNvPr>
          <p:cNvCxnSpPr>
            <a:stCxn id="7" idx="2"/>
            <a:endCxn id="5" idx="6"/>
          </p:cNvCxnSpPr>
          <p:nvPr/>
        </p:nvCxnSpPr>
        <p:spPr>
          <a:xfrm flipH="1">
            <a:off x="6545853" y="2245992"/>
            <a:ext cx="2034387" cy="3546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3D484BA-12C5-4054-98FD-85A73981526C}"/>
              </a:ext>
            </a:extLst>
          </p:cNvPr>
          <p:cNvSpPr txBox="1"/>
          <p:nvPr/>
        </p:nvSpPr>
        <p:spPr>
          <a:xfrm>
            <a:off x="8541818" y="1660465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CE897E-1849-4685-A8BA-F2CA1CE866F2}"/>
              </a:ext>
            </a:extLst>
          </p:cNvPr>
          <p:cNvSpPr txBox="1"/>
          <p:nvPr/>
        </p:nvSpPr>
        <p:spPr>
          <a:xfrm>
            <a:off x="6032616" y="197530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53F58-2296-4A8B-B9A0-6571C615030C}"/>
              </a:ext>
            </a:extLst>
          </p:cNvPr>
          <p:cNvSpPr txBox="1"/>
          <p:nvPr/>
        </p:nvSpPr>
        <p:spPr>
          <a:xfrm>
            <a:off x="10716334" y="3414639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2748CD-7887-439B-AE2F-377582860203}"/>
              </a:ext>
            </a:extLst>
          </p:cNvPr>
          <p:cNvSpPr txBox="1"/>
          <p:nvPr/>
        </p:nvSpPr>
        <p:spPr>
          <a:xfrm>
            <a:off x="8480524" y="5024827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4C7496-4E60-480F-B309-EE2D0BA702E7}"/>
              </a:ext>
            </a:extLst>
          </p:cNvPr>
          <p:cNvSpPr txBox="1"/>
          <p:nvPr/>
        </p:nvSpPr>
        <p:spPr>
          <a:xfrm>
            <a:off x="7434542" y="2458104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B3BE74-5A99-48BF-850C-7A041396F7D1}"/>
              </a:ext>
            </a:extLst>
          </p:cNvPr>
          <p:cNvSpPr txBox="1"/>
          <p:nvPr/>
        </p:nvSpPr>
        <p:spPr>
          <a:xfrm>
            <a:off x="10406724" y="531900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9EEC7C-3AD8-419F-9A06-156E08274608}"/>
              </a:ext>
            </a:extLst>
          </p:cNvPr>
          <p:cNvSpPr txBox="1"/>
          <p:nvPr/>
        </p:nvSpPr>
        <p:spPr>
          <a:xfrm>
            <a:off x="9783906" y="2085648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90B3C-3E84-4E5A-A847-F2D96328B6EC}"/>
              </a:ext>
            </a:extLst>
          </p:cNvPr>
          <p:cNvSpPr txBox="1"/>
          <p:nvPr/>
        </p:nvSpPr>
        <p:spPr>
          <a:xfrm>
            <a:off x="6729428" y="5586173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2C42EB-1952-4C8B-8197-1C0BD5DA3A18}"/>
              </a:ext>
            </a:extLst>
          </p:cNvPr>
          <p:cNvSpPr txBox="1"/>
          <p:nvPr/>
        </p:nvSpPr>
        <p:spPr>
          <a:xfrm>
            <a:off x="5879976" y="342900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18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A8380F-DD50-48BF-9492-C81EDE2EC1BF}"/>
              </a:ext>
            </a:extLst>
          </p:cNvPr>
          <p:cNvSpPr txBox="1"/>
          <p:nvPr/>
        </p:nvSpPr>
        <p:spPr>
          <a:xfrm>
            <a:off x="1145969" y="2075362"/>
            <a:ext cx="45001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Сортируем вершины в порядке убывания времён выхода: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5, 1, 4, 7, 9, 2, 8, 6, 3.</a:t>
            </a:r>
          </a:p>
        </p:txBody>
      </p:sp>
    </p:spTree>
    <p:extLst>
      <p:ext uri="{BB962C8B-B14F-4D97-AF65-F5344CB8AC3E}">
        <p14:creationId xmlns:p14="http://schemas.microsoft.com/office/powerpoint/2010/main" val="10335273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Топологическая сортировка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Запускаем обход в глубину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обходе в глубину время выхода из какой-либо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всегда больше, чем время выхода из всех вершин, достижимых из неё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Таким образом, искомая топологическая сортировка – это сортировка в порядке убывания времён выхода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2677656"/>
              </a:xfrm>
              <a:prstGeom prst="rect">
                <a:avLst/>
              </a:prstGeom>
              <a:blipFill>
                <a:blip r:embed="rId2"/>
                <a:stretch>
                  <a:fillRect l="-1537" t="-4091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1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Слабосвязный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слабосвязным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слабым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), если связным графом является его неориентированный дубликат.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959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Компонента сильной связности</a:t>
            </a:r>
          </a:p>
        </p:txBody>
      </p:sp>
    </p:spTree>
    <p:extLst>
      <p:ext uri="{BB962C8B-B14F-4D97-AF65-F5344CB8AC3E}">
        <p14:creationId xmlns:p14="http://schemas.microsoft.com/office/powerpoint/2010/main" val="34615658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Сильносвязный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Маршрут, содержащий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все вершины орграфа, называется </a:t>
            </a:r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остовным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9CB2B-07BE-4A13-AF53-237C07D2B643}"/>
              </a:ext>
            </a:extLst>
          </p:cNvPr>
          <p:cNvCxnSpPr>
            <a:stCxn id="13" idx="6"/>
            <a:endCxn id="10" idx="3"/>
          </p:cNvCxnSpPr>
          <p:nvPr/>
        </p:nvCxnSpPr>
        <p:spPr>
          <a:xfrm flipV="1">
            <a:off x="7680176" y="4717057"/>
            <a:ext cx="1602523" cy="74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649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Сильносвязный орграф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0EBB4-357B-4397-995B-6A491337BB01}"/>
              </a:ext>
            </a:extLst>
          </p:cNvPr>
          <p:cNvSpPr txBox="1"/>
          <p:nvPr/>
        </p:nvSpPr>
        <p:spPr>
          <a:xfrm>
            <a:off x="1145969" y="2075362"/>
            <a:ext cx="49500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Теорема.</a:t>
            </a:r>
            <a:r>
              <a:rPr lang="ru-RU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Орграф является сильносвязным тогда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только тогда, когда в нём есть остовный цикл, является односторонним тогда и только тогда, когда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нём есть остовной путь.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331065A-1748-461F-A829-E5F54C1864D8}"/>
              </a:ext>
            </a:extLst>
          </p:cNvPr>
          <p:cNvSpPr/>
          <p:nvPr/>
        </p:nvSpPr>
        <p:spPr>
          <a:xfrm>
            <a:off x="7034854" y="348751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42BB212-04D1-4EE5-ABDF-C1B3F0E97B7A}"/>
              </a:ext>
            </a:extLst>
          </p:cNvPr>
          <p:cNvSpPr/>
          <p:nvPr/>
        </p:nvSpPr>
        <p:spPr>
          <a:xfrm>
            <a:off x="6127823" y="384755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91CD7D5-4313-4E40-8284-7F443B7A03E5}"/>
              </a:ext>
            </a:extLst>
          </p:cNvPr>
          <p:cNvSpPr/>
          <p:nvPr/>
        </p:nvSpPr>
        <p:spPr>
          <a:xfrm>
            <a:off x="7109420" y="2063249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06250FF-7640-407F-BB4E-D0EC18CC51B5}"/>
              </a:ext>
            </a:extLst>
          </p:cNvPr>
          <p:cNvSpPr/>
          <p:nvPr/>
        </p:nvSpPr>
        <p:spPr>
          <a:xfrm>
            <a:off x="11068048" y="2073313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EA67ECA-D99E-4349-9767-14E1A135E860}"/>
              </a:ext>
            </a:extLst>
          </p:cNvPr>
          <p:cNvSpPr/>
          <p:nvPr/>
        </p:nvSpPr>
        <p:spPr>
          <a:xfrm>
            <a:off x="10224897" y="330898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76B6C8-DDDC-43E8-8EE8-AEC92578509A}"/>
              </a:ext>
            </a:extLst>
          </p:cNvPr>
          <p:cNvSpPr/>
          <p:nvPr/>
        </p:nvSpPr>
        <p:spPr>
          <a:xfrm>
            <a:off x="9229972" y="4409744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57B195A-B5C8-4983-9942-E965C980249B}"/>
              </a:ext>
            </a:extLst>
          </p:cNvPr>
          <p:cNvSpPr/>
          <p:nvPr/>
        </p:nvSpPr>
        <p:spPr>
          <a:xfrm>
            <a:off x="11139808" y="4142097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9A47803-7899-4943-8E1A-3F80447527E4}"/>
              </a:ext>
            </a:extLst>
          </p:cNvPr>
          <p:cNvSpPr/>
          <p:nvPr/>
        </p:nvSpPr>
        <p:spPr>
          <a:xfrm>
            <a:off x="9912424" y="5661248"/>
            <a:ext cx="360040" cy="346078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3A1F586-F8D6-40C4-8538-44DA5B05DE04}"/>
              </a:ext>
            </a:extLst>
          </p:cNvPr>
          <p:cNvSpPr/>
          <p:nvPr/>
        </p:nvSpPr>
        <p:spPr>
          <a:xfrm>
            <a:off x="7320136" y="5281496"/>
            <a:ext cx="360040" cy="36004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493CE31-F4E1-4581-953B-696C363464E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6307843" y="366753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D3EA81D-1F25-4B79-8DEE-27CD672D124D}"/>
              </a:ext>
            </a:extLst>
          </p:cNvPr>
          <p:cNvCxnSpPr>
            <a:stCxn id="5" idx="4"/>
            <a:endCxn id="6" idx="6"/>
          </p:cNvCxnSpPr>
          <p:nvPr/>
        </p:nvCxnSpPr>
        <p:spPr>
          <a:xfrm flipH="1">
            <a:off x="6487863" y="3847554"/>
            <a:ext cx="727011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BFB174-8342-4B54-8AD0-8132BF79266F}"/>
              </a:ext>
            </a:extLst>
          </p:cNvPr>
          <p:cNvCxnSpPr>
            <a:stCxn id="7" idx="4"/>
            <a:endCxn id="10" idx="1"/>
          </p:cNvCxnSpPr>
          <p:nvPr/>
        </p:nvCxnSpPr>
        <p:spPr>
          <a:xfrm>
            <a:off x="7289440" y="2423289"/>
            <a:ext cx="1993259" cy="2039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ED3BB-439B-49AE-8E9E-72D0F13A711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7416733" y="2370562"/>
            <a:ext cx="2860891" cy="991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3F484EE-E774-4C44-A34B-CC5614C5F6DE}"/>
              </a:ext>
            </a:extLst>
          </p:cNvPr>
          <p:cNvCxnSpPr>
            <a:stCxn id="8" idx="1"/>
            <a:endCxn id="7" idx="6"/>
          </p:cNvCxnSpPr>
          <p:nvPr/>
        </p:nvCxnSpPr>
        <p:spPr>
          <a:xfrm flipH="1">
            <a:off x="7469460" y="2126040"/>
            <a:ext cx="3651315" cy="117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A5C9FA2-5F76-45C1-955A-E18DF86B2C1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11248068" y="2433353"/>
            <a:ext cx="71760" cy="1708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F9C4DF6-622B-4465-B313-AA400E0CA340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7342167" y="3794827"/>
            <a:ext cx="157989" cy="1486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A0EF1A6-85B9-4A24-AC74-A005C0C43E4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10532210" y="2380626"/>
            <a:ext cx="588565" cy="98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3962853-DD10-4B88-A592-8D81AC086456}"/>
              </a:ext>
            </a:extLst>
          </p:cNvPr>
          <p:cNvCxnSpPr>
            <a:stCxn id="9" idx="6"/>
            <a:endCxn id="11" idx="1"/>
          </p:cNvCxnSpPr>
          <p:nvPr/>
        </p:nvCxnSpPr>
        <p:spPr>
          <a:xfrm>
            <a:off x="10584937" y="3489007"/>
            <a:ext cx="607598" cy="705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72DD8650-BFB2-4B2D-856D-707A11C0AC01}"/>
              </a:ext>
            </a:extLst>
          </p:cNvPr>
          <p:cNvCxnSpPr>
            <a:stCxn id="9" idx="4"/>
            <a:endCxn id="10" idx="6"/>
          </p:cNvCxnSpPr>
          <p:nvPr/>
        </p:nvCxnSpPr>
        <p:spPr>
          <a:xfrm flipH="1">
            <a:off x="9590012" y="366902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ABD7F6-99DA-400E-8DA0-36A02392ADB3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9409992" y="3489007"/>
            <a:ext cx="814905" cy="920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75CA0D2-A5C0-4F2B-A58A-DECB461616EC}"/>
              </a:ext>
            </a:extLst>
          </p:cNvPr>
          <p:cNvCxnSpPr>
            <a:cxnSpLocks/>
            <a:stCxn id="5" idx="7"/>
            <a:endCxn id="8" idx="2"/>
          </p:cNvCxnSpPr>
          <p:nvPr/>
        </p:nvCxnSpPr>
        <p:spPr>
          <a:xfrm flipV="1">
            <a:off x="7342167" y="2253333"/>
            <a:ext cx="3725881" cy="128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D089AC0-EA22-4340-95F9-4778618AA5B8}"/>
              </a:ext>
            </a:extLst>
          </p:cNvPr>
          <p:cNvCxnSpPr>
            <a:stCxn id="6" idx="5"/>
            <a:endCxn id="13" idx="2"/>
          </p:cNvCxnSpPr>
          <p:nvPr/>
        </p:nvCxnSpPr>
        <p:spPr>
          <a:xfrm>
            <a:off x="6435136" y="4154867"/>
            <a:ext cx="885000" cy="13066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A2EA73-2287-4710-9BC8-7A41CCB33BDE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9537285" y="4717057"/>
            <a:ext cx="427866" cy="99487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3D20A1D-743F-4D31-A663-A67764340BC1}"/>
              </a:ext>
            </a:extLst>
          </p:cNvPr>
          <p:cNvCxnSpPr>
            <a:stCxn id="12" idx="2"/>
            <a:endCxn id="13" idx="5"/>
          </p:cNvCxnSpPr>
          <p:nvPr/>
        </p:nvCxnSpPr>
        <p:spPr>
          <a:xfrm flipH="1" flipV="1">
            <a:off x="7627449" y="5588809"/>
            <a:ext cx="2284975" cy="245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CACFD3E-FAA1-440E-8F27-8D74CC71E89D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10219737" y="4449410"/>
            <a:ext cx="972798" cy="1262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7C09CB2B-07BE-4A13-AF53-237C07D2B643}"/>
              </a:ext>
            </a:extLst>
          </p:cNvPr>
          <p:cNvCxnSpPr>
            <a:stCxn id="13" idx="6"/>
            <a:endCxn id="10" idx="3"/>
          </p:cNvCxnSpPr>
          <p:nvPr/>
        </p:nvCxnSpPr>
        <p:spPr>
          <a:xfrm flipV="1">
            <a:off x="7680176" y="4717057"/>
            <a:ext cx="1602523" cy="744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4249DD-F742-42AB-B4B2-7D305448F6FD}"/>
              </a:ext>
            </a:extLst>
          </p:cNvPr>
          <p:cNvCxnSpPr>
            <a:stCxn id="10" idx="2"/>
            <a:endCxn id="5" idx="6"/>
          </p:cNvCxnSpPr>
          <p:nvPr/>
        </p:nvCxnSpPr>
        <p:spPr>
          <a:xfrm flipH="1" flipV="1">
            <a:off x="7394894" y="3667534"/>
            <a:ext cx="1835078" cy="922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530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Компонента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Компонентой сильной связности называется такое (максимальное по включению) подмножество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 любые две вершины этого подмножества достижимы друг из друга, т.е. для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∀</m:t>
                      </m:r>
                      <m: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ru-RU" sz="2800" i="1" dirty="0" err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: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↦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↦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символом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↦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будем обозначать достижимость, т.е. существование пути из первой вершины во вторую.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3108543"/>
              </a:xfrm>
              <a:prstGeom prst="rect">
                <a:avLst/>
              </a:prstGeom>
              <a:blipFill>
                <a:blip r:embed="rId2"/>
                <a:stretch>
                  <a:fillRect l="-1291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708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7338400" cy="14999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Алгоритм Роберта Тарьяна</a:t>
            </a:r>
          </a:p>
        </p:txBody>
      </p:sp>
    </p:spTree>
    <p:extLst>
      <p:ext uri="{BB962C8B-B14F-4D97-AF65-F5344CB8AC3E}">
        <p14:creationId xmlns:p14="http://schemas.microsoft.com/office/powerpoint/2010/main" val="30296908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Запускаем поиск в глубину и отсортируем все вершины в порядке убывания времени выхода 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𝑡𝑖𝑚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blipFill>
                <a:blip r:embed="rId2"/>
                <a:stretch>
                  <a:fillRect l="-1291" t="-6369" r="-123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1844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696625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DFS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673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14, 15, 3,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80A41F26-210D-4D7B-A5D3-5B7C19E8C828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C5D05365-D405-4CE6-8B65-A8E11066D8F8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BF68349-3CCC-47E9-8FD9-92A3B9D6A27A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9DEF6225-E363-4505-A703-50744838B29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F479AEAE-C8C5-4E48-9F1F-5ECE09E22900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68F1CD8-2A7A-46CA-AD22-3E37EB06B722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3373849-8C36-4B33-AE32-EBCFCA800C84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CFCC9D9F-27E8-4E2F-A572-B2F583389CD7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08166D65-0D2D-4F4B-A264-360E0C9F3DE1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32AA4561-F241-4888-895C-51898278D5B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BBCF38F2-B938-4351-8475-8133B63D960F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DF268A83-CD34-4EC6-836A-972C50D686C2}"/>
              </a:ext>
            </a:extLst>
          </p:cNvPr>
          <p:cNvCxnSpPr>
            <a:stCxn id="51" idx="0"/>
            <a:endCxn id="50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B15B096-07B2-492B-9B65-E27D87E49489}"/>
              </a:ext>
            </a:extLst>
          </p:cNvPr>
          <p:cNvCxnSpPr>
            <a:stCxn id="50" idx="4"/>
            <a:endCxn id="51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95268D5-697C-459D-888A-9FFD595E8F8C}"/>
              </a:ext>
            </a:extLst>
          </p:cNvPr>
          <p:cNvCxnSpPr>
            <a:stCxn id="52" idx="4"/>
            <a:endCxn id="55" idx="1"/>
          </p:cNvCxnSpPr>
          <p:nvPr/>
        </p:nvCxnSpPr>
        <p:spPr>
          <a:xfrm>
            <a:off x="5103651" y="2424435"/>
            <a:ext cx="207774" cy="158636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0EF18906-4764-446C-BA0A-E2F52B534C4F}"/>
              </a:ext>
            </a:extLst>
          </p:cNvPr>
          <p:cNvCxnSpPr>
            <a:stCxn id="52" idx="5"/>
            <a:endCxn id="54" idx="1"/>
          </p:cNvCxnSpPr>
          <p:nvPr/>
        </p:nvCxnSpPr>
        <p:spPr>
          <a:xfrm>
            <a:off x="5230944" y="2371708"/>
            <a:ext cx="1478145" cy="106523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534CFCB-36C6-49DD-8961-81763D415D21}"/>
              </a:ext>
            </a:extLst>
          </p:cNvPr>
          <p:cNvCxnSpPr>
            <a:stCxn id="53" idx="1"/>
            <a:endCxn id="52" idx="6"/>
          </p:cNvCxnSpPr>
          <p:nvPr/>
        </p:nvCxnSpPr>
        <p:spPr>
          <a:xfrm flipH="1" flipV="1">
            <a:off x="5283671" y="2244415"/>
            <a:ext cx="3326594" cy="23399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DF3B956-A6A4-4106-905D-E75457949316}"/>
              </a:ext>
            </a:extLst>
          </p:cNvPr>
          <p:cNvCxnSpPr>
            <a:stCxn id="53" idx="4"/>
            <a:endCxn id="56" idx="0"/>
          </p:cNvCxnSpPr>
          <p:nvPr/>
        </p:nvCxnSpPr>
        <p:spPr>
          <a:xfrm flipH="1">
            <a:off x="7671522" y="2785718"/>
            <a:ext cx="1066036" cy="162837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845B8BB-D282-48C4-8905-ED23130F8310}"/>
              </a:ext>
            </a:extLst>
          </p:cNvPr>
          <p:cNvCxnSpPr>
            <a:stCxn id="50" idx="5"/>
            <a:endCxn id="58" idx="0"/>
          </p:cNvCxnSpPr>
          <p:nvPr/>
        </p:nvCxnSpPr>
        <p:spPr>
          <a:xfrm>
            <a:off x="3378977" y="2912997"/>
            <a:ext cx="907057" cy="1393886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360796D-3453-471E-92C3-FD1807D2F73B}"/>
              </a:ext>
            </a:extLst>
          </p:cNvPr>
          <p:cNvCxnSpPr>
            <a:stCxn id="54" idx="7"/>
            <a:endCxn id="53" idx="3"/>
          </p:cNvCxnSpPr>
          <p:nvPr/>
        </p:nvCxnSpPr>
        <p:spPr>
          <a:xfrm flipV="1">
            <a:off x="6963675" y="2732991"/>
            <a:ext cx="1646590" cy="703956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3179CBB6-930D-41E4-8332-CB279B37C630}"/>
              </a:ext>
            </a:extLst>
          </p:cNvPr>
          <p:cNvCxnSpPr>
            <a:stCxn id="54" idx="6"/>
            <a:endCxn id="56" idx="1"/>
          </p:cNvCxnSpPr>
          <p:nvPr/>
        </p:nvCxnSpPr>
        <p:spPr>
          <a:xfrm>
            <a:off x="7016402" y="3564240"/>
            <a:ext cx="527827" cy="902580"/>
          </a:xfrm>
          <a:prstGeom prst="straightConnector1">
            <a:avLst/>
          </a:prstGeom>
          <a:ln w="25400">
            <a:solidFill>
              <a:srgbClr val="3D4ED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1A6C38B0-2175-4A7B-A5D7-656CA5447DCF}"/>
              </a:ext>
            </a:extLst>
          </p:cNvPr>
          <p:cNvCxnSpPr>
            <a:stCxn id="54" idx="4"/>
            <a:endCxn id="55" idx="6"/>
          </p:cNvCxnSpPr>
          <p:nvPr/>
        </p:nvCxnSpPr>
        <p:spPr>
          <a:xfrm flipH="1">
            <a:off x="5618738" y="3744260"/>
            <a:ext cx="1217644" cy="393828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06DC443-4058-4678-83A4-7601A4A5893C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8718" y="3564240"/>
            <a:ext cx="1217644" cy="39382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0B3DBED-8873-4DC4-95A0-43ABA2D262AC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3431704" y="2605698"/>
            <a:ext cx="5125834" cy="18002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41F0704-D762-430D-9786-2DA9FDBCB7FD}"/>
              </a:ext>
            </a:extLst>
          </p:cNvPr>
          <p:cNvCxnSpPr>
            <a:stCxn id="51" idx="5"/>
            <a:endCxn id="58" idx="2"/>
          </p:cNvCxnSpPr>
          <p:nvPr/>
        </p:nvCxnSpPr>
        <p:spPr>
          <a:xfrm>
            <a:off x="2501678" y="3857454"/>
            <a:ext cx="1604336" cy="62944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C6F31AB0-9A32-4022-BD39-E29BD73E68FA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5566011" y="4265381"/>
            <a:ext cx="523030" cy="1420959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5D61314-35A4-49AC-BA39-1CDB14F5706E}"/>
              </a:ext>
            </a:extLst>
          </p:cNvPr>
          <p:cNvCxnSpPr>
            <a:stCxn id="58" idx="5"/>
            <a:endCxn id="57" idx="2"/>
          </p:cNvCxnSpPr>
          <p:nvPr/>
        </p:nvCxnSpPr>
        <p:spPr>
          <a:xfrm>
            <a:off x="4413327" y="4614196"/>
            <a:ext cx="1622987" cy="1194501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D35084C6-1152-46F3-A12D-0AA685811423}"/>
              </a:ext>
            </a:extLst>
          </p:cNvPr>
          <p:cNvCxnSpPr>
            <a:stCxn id="58" idx="3"/>
            <a:endCxn id="59" idx="6"/>
          </p:cNvCxnSpPr>
          <p:nvPr/>
        </p:nvCxnSpPr>
        <p:spPr>
          <a:xfrm flipH="1">
            <a:off x="3096404" y="4614196"/>
            <a:ext cx="1062337" cy="2872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14B4581-1327-4AB9-BD6C-1E772B87F14A}"/>
              </a:ext>
            </a:extLst>
          </p:cNvPr>
          <p:cNvCxnSpPr>
            <a:stCxn id="57" idx="7"/>
            <a:endCxn id="56" idx="3"/>
          </p:cNvCxnSpPr>
          <p:nvPr/>
        </p:nvCxnSpPr>
        <p:spPr>
          <a:xfrm flipV="1">
            <a:off x="6343627" y="4721406"/>
            <a:ext cx="1200602" cy="96493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A0486542-E0DF-4503-803B-1197F412BFBC}"/>
              </a:ext>
            </a:extLst>
          </p:cNvPr>
          <p:cNvCxnSpPr>
            <a:cxnSpLocks/>
            <a:stCxn id="80" idx="2"/>
            <a:endCxn id="60" idx="1"/>
          </p:cNvCxnSpPr>
          <p:nvPr/>
        </p:nvCxnSpPr>
        <p:spPr>
          <a:xfrm>
            <a:off x="2899157" y="5086072"/>
            <a:ext cx="687828" cy="776010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0141E7-5EAB-48D2-B5A2-6B99A21C2D50}"/>
              </a:ext>
            </a:extLst>
          </p:cNvPr>
          <p:cNvSpPr txBox="1"/>
          <p:nvPr/>
        </p:nvSpPr>
        <p:spPr>
          <a:xfrm>
            <a:off x="3504898" y="5808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FBC201-6401-466B-B94A-2140C233AA0B}"/>
              </a:ext>
            </a:extLst>
          </p:cNvPr>
          <p:cNvSpPr txBox="1"/>
          <p:nvPr/>
        </p:nvSpPr>
        <p:spPr>
          <a:xfrm>
            <a:off x="2689805" y="4716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BAF94E08-46C3-4DFE-A47C-42D94BB4C094}"/>
              </a:ext>
            </a:extLst>
          </p:cNvPr>
          <p:cNvCxnSpPr>
            <a:cxnSpLocks/>
            <a:stCxn id="60" idx="7"/>
            <a:endCxn id="58" idx="4"/>
          </p:cNvCxnSpPr>
          <p:nvPr/>
        </p:nvCxnSpPr>
        <p:spPr>
          <a:xfrm flipV="1">
            <a:off x="3841543" y="4666923"/>
            <a:ext cx="444491" cy="11951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Овал 81">
            <a:extLst>
              <a:ext uri="{FF2B5EF4-FFF2-40B4-BE49-F238E27FC236}">
                <a16:creationId xmlns:a16="http://schemas.microsoft.com/office/drawing/2014/main" id="{22BE62D3-7ACC-4F7D-90A2-F4C480146EE9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6BE1B0F3-40E0-4AC6-BC7B-3C1D274D0298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0AE9DD9F-1092-44EA-B3C8-1D2871984B3F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CEEA5CF-1F77-40A2-B091-F4AC44617F68}"/>
              </a:ext>
            </a:extLst>
          </p:cNvPr>
          <p:cNvCxnSpPr>
            <a:stCxn id="82" idx="3"/>
            <a:endCxn id="83" idx="7"/>
          </p:cNvCxnSpPr>
          <p:nvPr/>
        </p:nvCxnSpPr>
        <p:spPr>
          <a:xfrm flipH="1">
            <a:off x="8663691" y="4217494"/>
            <a:ext cx="1315791" cy="314470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19D19C6-CDC1-4E0A-9E41-B0495B9EF4DB}"/>
              </a:ext>
            </a:extLst>
          </p:cNvPr>
          <p:cNvCxnSpPr>
            <a:stCxn id="82" idx="4"/>
            <a:endCxn id="84" idx="0"/>
          </p:cNvCxnSpPr>
          <p:nvPr/>
        </p:nvCxnSpPr>
        <p:spPr>
          <a:xfrm flipH="1">
            <a:off x="9622650" y="4270221"/>
            <a:ext cx="484125" cy="1100647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34749599-15D6-41C4-801E-C12426E3CC80}"/>
              </a:ext>
            </a:extLst>
          </p:cNvPr>
          <p:cNvCxnSpPr>
            <a:stCxn id="84" idx="1"/>
            <a:endCxn id="83" idx="5"/>
          </p:cNvCxnSpPr>
          <p:nvPr/>
        </p:nvCxnSpPr>
        <p:spPr>
          <a:xfrm flipH="1" flipV="1"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2FC8E32-4C94-48A8-B178-663BD7A3E130}"/>
              </a:ext>
            </a:extLst>
          </p:cNvPr>
          <p:cNvSpPr txBox="1"/>
          <p:nvPr/>
        </p:nvSpPr>
        <p:spPr>
          <a:xfrm>
            <a:off x="9897423" y="3916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C08E69-89A5-49C5-8898-E812F513AF55}"/>
              </a:ext>
            </a:extLst>
          </p:cNvPr>
          <p:cNvSpPr txBox="1"/>
          <p:nvPr/>
        </p:nvSpPr>
        <p:spPr>
          <a:xfrm>
            <a:off x="9421490" y="5357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F6154F-F1A5-49E9-AFA3-922805A0A92E}"/>
              </a:ext>
            </a:extLst>
          </p:cNvPr>
          <p:cNvSpPr txBox="1"/>
          <p:nvPr/>
        </p:nvSpPr>
        <p:spPr>
          <a:xfrm>
            <a:off x="8339906" y="4474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C6F216-03E2-44A7-A25D-27E4BD8BC132}"/>
              </a:ext>
            </a:extLst>
          </p:cNvPr>
          <p:cNvSpPr txBox="1"/>
          <p:nvPr/>
        </p:nvSpPr>
        <p:spPr>
          <a:xfrm>
            <a:off x="4079776" y="2067386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[1; 12]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854DD-7499-497E-9A4F-A7820A50978F}"/>
              </a:ext>
            </a:extLst>
          </p:cNvPr>
          <p:cNvSpPr txBox="1"/>
          <p:nvPr/>
        </p:nvSpPr>
        <p:spPr>
          <a:xfrm>
            <a:off x="6490648" y="291194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[2; 11]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010E2-970D-45F2-A587-6F5BDF35713E}"/>
              </a:ext>
            </a:extLst>
          </p:cNvPr>
          <p:cNvSpPr txBox="1"/>
          <p:nvPr/>
        </p:nvSpPr>
        <p:spPr>
          <a:xfrm>
            <a:off x="8874582" y="21868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[3; 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91612-FA6B-422E-AFCF-C3859480F61A}"/>
              </a:ext>
            </a:extLst>
          </p:cNvPr>
          <p:cNvSpPr txBox="1"/>
          <p:nvPr/>
        </p:nvSpPr>
        <p:spPr>
          <a:xfrm>
            <a:off x="6676143" y="4374729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[4; 5]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B675F0C-5934-4D7F-86BA-C4E17445B7E0}"/>
              </a:ext>
            </a:extLst>
          </p:cNvPr>
          <p:cNvSpPr txBox="1"/>
          <p:nvPr/>
        </p:nvSpPr>
        <p:spPr>
          <a:xfrm>
            <a:off x="5633856" y="4130762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[7; 10]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085D8B-E8F7-475A-B091-ED66641F854F}"/>
              </a:ext>
            </a:extLst>
          </p:cNvPr>
          <p:cNvSpPr txBox="1"/>
          <p:nvPr/>
        </p:nvSpPr>
        <p:spPr>
          <a:xfrm>
            <a:off x="6362649" y="574087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[8; 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1CB696-2352-47B6-BCF9-0651BF7AA804}"/>
              </a:ext>
            </a:extLst>
          </p:cNvPr>
          <p:cNvSpPr txBox="1"/>
          <p:nvPr/>
        </p:nvSpPr>
        <p:spPr>
          <a:xfrm>
            <a:off x="2313143" y="220899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[13; 22]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F03C86-CEB4-4EC1-8A88-4563280C60F9}"/>
              </a:ext>
            </a:extLst>
          </p:cNvPr>
          <p:cNvSpPr txBox="1"/>
          <p:nvPr/>
        </p:nvSpPr>
        <p:spPr>
          <a:xfrm>
            <a:off x="1376748" y="3857454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[14; 21]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DCBD05-D986-4606-B841-E1BB12E2D033}"/>
              </a:ext>
            </a:extLst>
          </p:cNvPr>
          <p:cNvSpPr txBox="1"/>
          <p:nvPr/>
        </p:nvSpPr>
        <p:spPr>
          <a:xfrm>
            <a:off x="4408121" y="431655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[15; 20]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D142BD-20E9-439E-9F30-2AB52BB6370B}"/>
              </a:ext>
            </a:extLst>
          </p:cNvPr>
          <p:cNvSpPr txBox="1"/>
          <p:nvPr/>
        </p:nvSpPr>
        <p:spPr>
          <a:xfrm>
            <a:off x="1731844" y="4721406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[16; 19]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D517076-2BF8-43B3-9D69-7EDC33BE67AD}"/>
              </a:ext>
            </a:extLst>
          </p:cNvPr>
          <p:cNvSpPr txBox="1"/>
          <p:nvPr/>
        </p:nvSpPr>
        <p:spPr>
          <a:xfrm>
            <a:off x="2521737" y="5797070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[17; 18]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DA5246-E8A8-4AC1-BD01-DD4821F1FF0D}"/>
              </a:ext>
            </a:extLst>
          </p:cNvPr>
          <p:cNvSpPr txBox="1"/>
          <p:nvPr/>
        </p:nvSpPr>
        <p:spPr>
          <a:xfrm>
            <a:off x="10253434" y="3755479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[23; 28]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37B6D-29CC-464B-BC09-E48A93134E1B}"/>
              </a:ext>
            </a:extLst>
          </p:cNvPr>
          <p:cNvSpPr txBox="1"/>
          <p:nvPr/>
        </p:nvSpPr>
        <p:spPr>
          <a:xfrm>
            <a:off x="9840194" y="5350833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[24; 27]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EBCF7E-A711-4C52-81CC-EAC7EE705FC7}"/>
              </a:ext>
            </a:extLst>
          </p:cNvPr>
          <p:cNvSpPr txBox="1"/>
          <p:nvPr/>
        </p:nvSpPr>
        <p:spPr>
          <a:xfrm>
            <a:off x="7991332" y="4964991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[25; 26] 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5807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Рассмотрим обратный граф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p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  <m:sup>
                        <m: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инвертированные рёбра.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blipFill>
                <a:blip r:embed="rId2"/>
                <a:stretch>
                  <a:fillRect l="-1291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829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8945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14616" y="5358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21430" y="4462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38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3864" y="2063589"/>
            <a:ext cx="5519150" cy="14999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Поиск в глубину</a:t>
            </a:r>
          </a:p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на ориентированном графе</a:t>
            </a:r>
          </a:p>
        </p:txBody>
      </p:sp>
    </p:spTree>
    <p:extLst>
      <p:ext uri="{BB962C8B-B14F-4D97-AF65-F5344CB8AC3E}">
        <p14:creationId xmlns:p14="http://schemas.microsoft.com/office/powerpoint/2010/main" val="28511915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8" y="1142689"/>
            <a:ext cx="9414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Поиск компонент сильной связности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/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Запустим обход в глубину в обратном графе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порядке вершин из первого шага.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A0EBB4-357B-4397-995B-6A491337B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9" y="2075362"/>
                <a:ext cx="9918906" cy="954107"/>
              </a:xfrm>
              <a:prstGeom prst="rect">
                <a:avLst/>
              </a:prstGeom>
              <a:blipFill>
                <a:blip r:embed="rId2"/>
                <a:stretch>
                  <a:fillRect l="-1291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5668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14616" y="5358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21430" y="4462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14, 15, 3,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94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23592" y="53590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21430" y="4462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15, 3,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983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21430" y="4462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15, 3,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04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29553" y="4474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3,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7047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3,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8650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5,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867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539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ru-RU" dirty="0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75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Овал 102">
            <a:extLst>
              <a:ext uri="{FF2B5EF4-FFF2-40B4-BE49-F238E27FC236}">
                <a16:creationId xmlns:a16="http://schemas.microsoft.com/office/drawing/2014/main" id="{7D1BB222-2FA5-4296-8C3E-9273087C448F}"/>
              </a:ext>
            </a:extLst>
          </p:cNvPr>
          <p:cNvSpPr/>
          <p:nvPr/>
        </p:nvSpPr>
        <p:spPr>
          <a:xfrm>
            <a:off x="3071664" y="2605718"/>
            <a:ext cx="360040" cy="36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F807E966-B566-4ABD-AFC3-6706C4117DA9}"/>
              </a:ext>
            </a:extLst>
          </p:cNvPr>
          <p:cNvSpPr/>
          <p:nvPr/>
        </p:nvSpPr>
        <p:spPr>
          <a:xfrm>
            <a:off x="2194365" y="3550141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C29E5C62-D148-495C-A147-661D1B379DF8}"/>
              </a:ext>
            </a:extLst>
          </p:cNvPr>
          <p:cNvSpPr/>
          <p:nvPr/>
        </p:nvSpPr>
        <p:spPr>
          <a:xfrm>
            <a:off x="4923631" y="20643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CF141332-28A6-48F0-A137-F8EECFCB9E84}"/>
              </a:ext>
            </a:extLst>
          </p:cNvPr>
          <p:cNvSpPr/>
          <p:nvPr/>
        </p:nvSpPr>
        <p:spPr>
          <a:xfrm>
            <a:off x="8557538" y="242567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5142837-0F6A-4591-A36C-25D3429FD318}"/>
              </a:ext>
            </a:extLst>
          </p:cNvPr>
          <p:cNvSpPr/>
          <p:nvPr/>
        </p:nvSpPr>
        <p:spPr>
          <a:xfrm>
            <a:off x="6656362" y="338422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45AC1296-DD7B-4F61-B9B3-09C9DB72EF19}"/>
              </a:ext>
            </a:extLst>
          </p:cNvPr>
          <p:cNvSpPr/>
          <p:nvPr/>
        </p:nvSpPr>
        <p:spPr>
          <a:xfrm>
            <a:off x="5258698" y="39580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899CC486-895B-4F3F-B590-7E02B2843F40}"/>
              </a:ext>
            </a:extLst>
          </p:cNvPr>
          <p:cNvSpPr/>
          <p:nvPr/>
        </p:nvSpPr>
        <p:spPr>
          <a:xfrm>
            <a:off x="7491502" y="441409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069687F2-8D2E-4B22-85BD-F6078784E3AF}"/>
              </a:ext>
            </a:extLst>
          </p:cNvPr>
          <p:cNvSpPr/>
          <p:nvPr/>
        </p:nvSpPr>
        <p:spPr>
          <a:xfrm>
            <a:off x="6036314" y="5635658"/>
            <a:ext cx="360040" cy="34607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099E37E9-0FB0-4982-A3AA-7EA5C69DD919}"/>
              </a:ext>
            </a:extLst>
          </p:cNvPr>
          <p:cNvSpPr/>
          <p:nvPr/>
        </p:nvSpPr>
        <p:spPr>
          <a:xfrm>
            <a:off x="4106014" y="430688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1AEC7E7E-73E5-46B8-9182-B81028865E68}"/>
              </a:ext>
            </a:extLst>
          </p:cNvPr>
          <p:cNvSpPr/>
          <p:nvPr/>
        </p:nvSpPr>
        <p:spPr>
          <a:xfrm>
            <a:off x="2736364" y="4721406"/>
            <a:ext cx="360040" cy="360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0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B34E107-C14B-419A-912D-5EC3539EAC84}"/>
              </a:ext>
            </a:extLst>
          </p:cNvPr>
          <p:cNvSpPr/>
          <p:nvPr/>
        </p:nvSpPr>
        <p:spPr>
          <a:xfrm>
            <a:off x="3534264" y="5809355"/>
            <a:ext cx="36000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kern="0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E0861CD-84CF-405E-AFC6-378F3B618FBE}"/>
              </a:ext>
            </a:extLst>
          </p:cNvPr>
          <p:cNvCxnSpPr>
            <a:stCxn id="104" idx="0"/>
            <a:endCxn id="103" idx="2"/>
          </p:cNvCxnSpPr>
          <p:nvPr/>
        </p:nvCxnSpPr>
        <p:spPr>
          <a:xfrm flipV="1">
            <a:off x="2374385" y="2785718"/>
            <a:ext cx="697279" cy="76442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4043180F-994F-41AA-BC87-22738706E8C0}"/>
              </a:ext>
            </a:extLst>
          </p:cNvPr>
          <p:cNvCxnSpPr>
            <a:stCxn id="103" idx="4"/>
            <a:endCxn id="104" idx="6"/>
          </p:cNvCxnSpPr>
          <p:nvPr/>
        </p:nvCxnSpPr>
        <p:spPr>
          <a:xfrm flipH="1">
            <a:off x="2554405" y="2965718"/>
            <a:ext cx="697279" cy="764443"/>
          </a:xfrm>
          <a:prstGeom prst="straightConnector1">
            <a:avLst/>
          </a:prstGeom>
          <a:ln w="25400">
            <a:solidFill>
              <a:srgbClr val="FF555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FA33CFA9-E5F2-4290-B854-CC89FDC9D723}"/>
              </a:ext>
            </a:extLst>
          </p:cNvPr>
          <p:cNvCxnSpPr>
            <a:cxnSpLocks/>
            <a:stCxn id="108" idx="0"/>
            <a:endCxn id="105" idx="4"/>
          </p:cNvCxnSpPr>
          <p:nvPr/>
        </p:nvCxnSpPr>
        <p:spPr>
          <a:xfrm flipH="1" flipV="1">
            <a:off x="5103651" y="2424435"/>
            <a:ext cx="335067" cy="15336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3ADBF9BE-A6AF-4F49-A60E-2123B61B2298}"/>
              </a:ext>
            </a:extLst>
          </p:cNvPr>
          <p:cNvCxnSpPr>
            <a:cxnSpLocks/>
            <a:stCxn id="107" idx="1"/>
            <a:endCxn id="105" idx="5"/>
          </p:cNvCxnSpPr>
          <p:nvPr/>
        </p:nvCxnSpPr>
        <p:spPr>
          <a:xfrm flipH="1" flipV="1">
            <a:off x="5230944" y="2371708"/>
            <a:ext cx="1478145" cy="1065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40674AC-323E-4B29-A014-903DAF43BD51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5283671" y="2244415"/>
            <a:ext cx="3326594" cy="23399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ADCBF55-48CF-499B-BCB5-812AD2CECB8F}"/>
              </a:ext>
            </a:extLst>
          </p:cNvPr>
          <p:cNvCxnSpPr>
            <a:cxnSpLocks/>
            <a:stCxn id="109" idx="7"/>
            <a:endCxn id="106" idx="4"/>
          </p:cNvCxnSpPr>
          <p:nvPr/>
        </p:nvCxnSpPr>
        <p:spPr>
          <a:xfrm flipV="1">
            <a:off x="7798815" y="2785718"/>
            <a:ext cx="938743" cy="1681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33891935-7CD8-4162-841B-10AFF99A3B25}"/>
              </a:ext>
            </a:extLst>
          </p:cNvPr>
          <p:cNvCxnSpPr>
            <a:cxnSpLocks/>
            <a:stCxn id="111" idx="0"/>
            <a:endCxn id="103" idx="5"/>
          </p:cNvCxnSpPr>
          <p:nvPr/>
        </p:nvCxnSpPr>
        <p:spPr>
          <a:xfrm flipH="1" flipV="1">
            <a:off x="3378977" y="2912997"/>
            <a:ext cx="907057" cy="1393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7525619E-0A40-48CA-88B7-EE5C2374317B}"/>
              </a:ext>
            </a:extLst>
          </p:cNvPr>
          <p:cNvCxnSpPr>
            <a:cxnSpLocks/>
            <a:stCxn id="106" idx="3"/>
            <a:endCxn id="107" idx="7"/>
          </p:cNvCxnSpPr>
          <p:nvPr/>
        </p:nvCxnSpPr>
        <p:spPr>
          <a:xfrm flipH="1">
            <a:off x="6963675" y="2732991"/>
            <a:ext cx="1646590" cy="703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40998FB1-AB33-4C1C-BCCE-B2DE04708470}"/>
              </a:ext>
            </a:extLst>
          </p:cNvPr>
          <p:cNvCxnSpPr>
            <a:cxnSpLocks/>
            <a:stCxn id="109" idx="1"/>
            <a:endCxn id="107" idx="5"/>
          </p:cNvCxnSpPr>
          <p:nvPr/>
        </p:nvCxnSpPr>
        <p:spPr>
          <a:xfrm flipH="1" flipV="1">
            <a:off x="6963675" y="3691533"/>
            <a:ext cx="580554" cy="775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D2F936AE-9A63-424F-B22C-3A496CBCC7A0}"/>
              </a:ext>
            </a:extLst>
          </p:cNvPr>
          <p:cNvCxnSpPr>
            <a:cxnSpLocks/>
            <a:stCxn id="107" idx="3"/>
            <a:endCxn id="108" idx="6"/>
          </p:cNvCxnSpPr>
          <p:nvPr/>
        </p:nvCxnSpPr>
        <p:spPr>
          <a:xfrm flipH="1">
            <a:off x="5618738" y="3691533"/>
            <a:ext cx="1090351" cy="446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0160EDC-96BF-421C-99C3-E48FDCCC0013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5566011" y="3564241"/>
            <a:ext cx="1131852" cy="446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6E6A9C0C-4FD0-4319-888E-5B36BE64E1A1}"/>
              </a:ext>
            </a:extLst>
          </p:cNvPr>
          <p:cNvCxnSpPr>
            <a:cxnSpLocks/>
            <a:stCxn id="106" idx="2"/>
            <a:endCxn id="103" idx="6"/>
          </p:cNvCxnSpPr>
          <p:nvPr/>
        </p:nvCxnSpPr>
        <p:spPr>
          <a:xfrm flipH="1">
            <a:off x="3431704" y="2605698"/>
            <a:ext cx="5125834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B5968392-9047-4F7E-B182-6748281F8234}"/>
              </a:ext>
            </a:extLst>
          </p:cNvPr>
          <p:cNvCxnSpPr>
            <a:cxnSpLocks/>
            <a:stCxn id="111" idx="2"/>
            <a:endCxn id="104" idx="5"/>
          </p:cNvCxnSpPr>
          <p:nvPr/>
        </p:nvCxnSpPr>
        <p:spPr>
          <a:xfrm flipH="1" flipV="1">
            <a:off x="2501678" y="3857454"/>
            <a:ext cx="1604336" cy="629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E8D5AD9C-645B-4DBE-82AA-50DA3B714570}"/>
              </a:ext>
            </a:extLst>
          </p:cNvPr>
          <p:cNvCxnSpPr>
            <a:cxnSpLocks/>
            <a:stCxn id="110" idx="0"/>
            <a:endCxn id="108" idx="4"/>
          </p:cNvCxnSpPr>
          <p:nvPr/>
        </p:nvCxnSpPr>
        <p:spPr>
          <a:xfrm flipH="1" flipV="1">
            <a:off x="5438718" y="4318108"/>
            <a:ext cx="777616" cy="1317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FC0ECB53-3BC8-4BE5-922A-274B8E8B00B5}"/>
              </a:ext>
            </a:extLst>
          </p:cNvPr>
          <p:cNvCxnSpPr>
            <a:cxnSpLocks/>
            <a:stCxn id="110" idx="1"/>
            <a:endCxn id="111" idx="5"/>
          </p:cNvCxnSpPr>
          <p:nvPr/>
        </p:nvCxnSpPr>
        <p:spPr>
          <a:xfrm flipH="1" flipV="1">
            <a:off x="4413327" y="4614196"/>
            <a:ext cx="1675714" cy="1072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C23C8FAD-B038-4A5A-90FF-906B3E16330B}"/>
              </a:ext>
            </a:extLst>
          </p:cNvPr>
          <p:cNvCxnSpPr>
            <a:cxnSpLocks/>
            <a:stCxn id="133" idx="3"/>
            <a:endCxn id="111" idx="3"/>
          </p:cNvCxnSpPr>
          <p:nvPr/>
        </p:nvCxnSpPr>
        <p:spPr>
          <a:xfrm flipV="1">
            <a:off x="3125736" y="4614196"/>
            <a:ext cx="1033005" cy="291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72118F8-D5CD-4B53-9FCA-B1E71B291DC7}"/>
              </a:ext>
            </a:extLst>
          </p:cNvPr>
          <p:cNvCxnSpPr>
            <a:cxnSpLocks/>
            <a:stCxn id="109" idx="3"/>
            <a:endCxn id="110" idx="7"/>
          </p:cNvCxnSpPr>
          <p:nvPr/>
        </p:nvCxnSpPr>
        <p:spPr>
          <a:xfrm flipH="1">
            <a:off x="6343627" y="4721406"/>
            <a:ext cx="1200602" cy="964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8513EF-BE4E-4D90-BE16-7C935F2C2467}"/>
              </a:ext>
            </a:extLst>
          </p:cNvPr>
          <p:cNvCxnSpPr>
            <a:cxnSpLocks/>
            <a:stCxn id="113" idx="1"/>
            <a:endCxn id="133" idx="2"/>
          </p:cNvCxnSpPr>
          <p:nvPr/>
        </p:nvCxnSpPr>
        <p:spPr>
          <a:xfrm flipH="1" flipV="1">
            <a:off x="2916384" y="5090738"/>
            <a:ext cx="670601" cy="77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9DE4E5B-FA95-4769-982B-D58B0EFBB8E0}"/>
              </a:ext>
            </a:extLst>
          </p:cNvPr>
          <p:cNvSpPr txBox="1"/>
          <p:nvPr/>
        </p:nvSpPr>
        <p:spPr>
          <a:xfrm>
            <a:off x="3504912" y="57783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356824-7A5A-435C-8746-E0710BBE29F1}"/>
              </a:ext>
            </a:extLst>
          </p:cNvPr>
          <p:cNvSpPr txBox="1"/>
          <p:nvPr/>
        </p:nvSpPr>
        <p:spPr>
          <a:xfrm>
            <a:off x="2707032" y="47214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55865449-B3CC-47FB-8BAF-DEB66B157E2B}"/>
              </a:ext>
            </a:extLst>
          </p:cNvPr>
          <p:cNvCxnSpPr>
            <a:cxnSpLocks/>
            <a:stCxn id="111" idx="4"/>
            <a:endCxn id="113" idx="0"/>
          </p:cNvCxnSpPr>
          <p:nvPr/>
        </p:nvCxnSpPr>
        <p:spPr>
          <a:xfrm flipH="1">
            <a:off x="3714264" y="4666923"/>
            <a:ext cx="571770" cy="1142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B1A22700-3063-46F6-85A6-26C0A151AF5C}"/>
              </a:ext>
            </a:extLst>
          </p:cNvPr>
          <p:cNvSpPr/>
          <p:nvPr/>
        </p:nvSpPr>
        <p:spPr>
          <a:xfrm>
            <a:off x="9926755" y="3910181"/>
            <a:ext cx="360040" cy="36004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2B9CCEB4-C5EA-4A98-A13C-77A73E24595D}"/>
              </a:ext>
            </a:extLst>
          </p:cNvPr>
          <p:cNvSpPr/>
          <p:nvPr/>
        </p:nvSpPr>
        <p:spPr>
          <a:xfrm>
            <a:off x="8356378" y="4479237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9C238D46-81FB-46E5-A4E7-94DFC95FD13C}"/>
              </a:ext>
            </a:extLst>
          </p:cNvPr>
          <p:cNvSpPr/>
          <p:nvPr/>
        </p:nvSpPr>
        <p:spPr>
          <a:xfrm>
            <a:off x="9442630" y="5370868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6D4D216F-8731-4C2F-8767-822C31F71FDD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8716418" y="4090201"/>
            <a:ext cx="1210337" cy="569056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92D216BC-CF0A-4B66-B7B9-DC923B902CCD}"/>
              </a:ext>
            </a:extLst>
          </p:cNvPr>
          <p:cNvCxnSpPr>
            <a:cxnSpLocks/>
            <a:stCxn id="137" idx="7"/>
            <a:endCxn id="135" idx="4"/>
          </p:cNvCxnSpPr>
          <p:nvPr/>
        </p:nvCxnSpPr>
        <p:spPr>
          <a:xfrm flipV="1">
            <a:off x="9749943" y="4270221"/>
            <a:ext cx="356832" cy="1153374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D3FCFB5-FDB9-4E46-BA18-8C7B505DBDF9}"/>
              </a:ext>
            </a:extLst>
          </p:cNvPr>
          <p:cNvCxnSpPr>
            <a:cxnSpLocks/>
            <a:stCxn id="136" idx="5"/>
            <a:endCxn id="137" idx="1"/>
          </p:cNvCxnSpPr>
          <p:nvPr/>
        </p:nvCxnSpPr>
        <p:spPr>
          <a:xfrm>
            <a:off x="8663691" y="4786550"/>
            <a:ext cx="831666" cy="637045"/>
          </a:xfrm>
          <a:prstGeom prst="straightConnector1">
            <a:avLst/>
          </a:prstGeom>
          <a:ln w="25400">
            <a:solidFill>
              <a:srgbClr val="3D4ED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215ACB8-02D5-4A5A-956A-ACD79DAAB5B0}"/>
              </a:ext>
            </a:extLst>
          </p:cNvPr>
          <p:cNvSpPr txBox="1"/>
          <p:nvPr/>
        </p:nvSpPr>
        <p:spPr>
          <a:xfrm>
            <a:off x="9903039" y="39107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879B313-121B-49DB-88F9-3221A4E45AAC}"/>
              </a:ext>
            </a:extLst>
          </p:cNvPr>
          <p:cNvSpPr txBox="1"/>
          <p:nvPr/>
        </p:nvSpPr>
        <p:spPr>
          <a:xfrm>
            <a:off x="9431628" y="5361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8291AE-818A-493F-A3DD-8C0166E4EBFE}"/>
              </a:ext>
            </a:extLst>
          </p:cNvPr>
          <p:cNvSpPr txBox="1"/>
          <p:nvPr/>
        </p:nvSpPr>
        <p:spPr>
          <a:xfrm>
            <a:off x="8318854" y="44743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8229E0FB-576C-4AD2-9FDB-83BFB4C01ED5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14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  <a:r>
              <a:rPr lang="en-US" sz="3200" b="1" dirty="0">
                <a:solidFill>
                  <a:srgbClr val="FF555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r>
              <a:rPr lang="en-US" sz="32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8, 10, 11, 1, 4, 6, 9, 2, 7.</a:t>
            </a:r>
            <a:endParaRPr lang="ru-RU" sz="32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915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11969</TotalTime>
  <Words>5826</Words>
  <Application>Microsoft Office PowerPoint</Application>
  <PresentationFormat>Широкоэкранный</PresentationFormat>
  <Paragraphs>2151</Paragraphs>
  <Slides>139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139</vt:i4>
      </vt:variant>
    </vt:vector>
  </HeadingPairs>
  <TitlesOfParts>
    <vt:vector size="151" baseType="lpstr"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328</cp:revision>
  <dcterms:created xsi:type="dcterms:W3CDTF">2016-01-11T07:19:05Z</dcterms:created>
  <dcterms:modified xsi:type="dcterms:W3CDTF">2025-03-04T11:58:51Z</dcterms:modified>
</cp:coreProperties>
</file>