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72"/>
  </p:notesMasterIdLst>
  <p:sldIdLst>
    <p:sldId id="575" r:id="rId5"/>
    <p:sldId id="512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37" r:id="rId68"/>
    <p:sldId id="638" r:id="rId69"/>
    <p:sldId id="639" r:id="rId70"/>
    <p:sldId id="640" r:id="rId71"/>
    <p:sldId id="641" r:id="rId72"/>
    <p:sldId id="642" r:id="rId73"/>
    <p:sldId id="643" r:id="rId74"/>
    <p:sldId id="644" r:id="rId75"/>
    <p:sldId id="645" r:id="rId76"/>
    <p:sldId id="646" r:id="rId77"/>
    <p:sldId id="647" r:id="rId78"/>
    <p:sldId id="648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3" r:id="rId93"/>
    <p:sldId id="662" r:id="rId94"/>
    <p:sldId id="678" r:id="rId95"/>
    <p:sldId id="665" r:id="rId96"/>
    <p:sldId id="666" r:id="rId97"/>
    <p:sldId id="667" r:id="rId98"/>
    <p:sldId id="668" r:id="rId99"/>
    <p:sldId id="679" r:id="rId100"/>
    <p:sldId id="669" r:id="rId101"/>
    <p:sldId id="670" r:id="rId102"/>
    <p:sldId id="680" r:id="rId103"/>
    <p:sldId id="681" r:id="rId104"/>
    <p:sldId id="671" r:id="rId105"/>
    <p:sldId id="672" r:id="rId106"/>
    <p:sldId id="682" r:id="rId107"/>
    <p:sldId id="673" r:id="rId108"/>
    <p:sldId id="674" r:id="rId109"/>
    <p:sldId id="675" r:id="rId110"/>
    <p:sldId id="676" r:id="rId111"/>
    <p:sldId id="677" r:id="rId112"/>
    <p:sldId id="683" r:id="rId113"/>
    <p:sldId id="684" r:id="rId114"/>
    <p:sldId id="685" r:id="rId115"/>
    <p:sldId id="686" r:id="rId116"/>
    <p:sldId id="687" r:id="rId117"/>
    <p:sldId id="688" r:id="rId118"/>
    <p:sldId id="689" r:id="rId119"/>
    <p:sldId id="690" r:id="rId120"/>
    <p:sldId id="691" r:id="rId121"/>
    <p:sldId id="693" r:id="rId122"/>
    <p:sldId id="692" r:id="rId123"/>
    <p:sldId id="694" r:id="rId124"/>
    <p:sldId id="696" r:id="rId125"/>
    <p:sldId id="697" r:id="rId126"/>
    <p:sldId id="695" r:id="rId127"/>
    <p:sldId id="698" r:id="rId128"/>
    <p:sldId id="700" r:id="rId129"/>
    <p:sldId id="701" r:id="rId130"/>
    <p:sldId id="699" r:id="rId131"/>
    <p:sldId id="716" r:id="rId132"/>
    <p:sldId id="715" r:id="rId133"/>
    <p:sldId id="717" r:id="rId134"/>
    <p:sldId id="718" r:id="rId135"/>
    <p:sldId id="719" r:id="rId136"/>
    <p:sldId id="720" r:id="rId137"/>
    <p:sldId id="721" r:id="rId138"/>
    <p:sldId id="722" r:id="rId139"/>
    <p:sldId id="723" r:id="rId140"/>
    <p:sldId id="724" r:id="rId141"/>
    <p:sldId id="725" r:id="rId142"/>
    <p:sldId id="726" r:id="rId143"/>
    <p:sldId id="727" r:id="rId144"/>
    <p:sldId id="728" r:id="rId145"/>
    <p:sldId id="729" r:id="rId146"/>
    <p:sldId id="730" r:id="rId147"/>
    <p:sldId id="731" r:id="rId148"/>
    <p:sldId id="732" r:id="rId149"/>
    <p:sldId id="733" r:id="rId150"/>
    <p:sldId id="734" r:id="rId151"/>
    <p:sldId id="735" r:id="rId152"/>
    <p:sldId id="736" r:id="rId153"/>
    <p:sldId id="737" r:id="rId154"/>
    <p:sldId id="739" r:id="rId155"/>
    <p:sldId id="740" r:id="rId156"/>
    <p:sldId id="741" r:id="rId157"/>
    <p:sldId id="742" r:id="rId158"/>
    <p:sldId id="704" r:id="rId159"/>
    <p:sldId id="705" r:id="rId160"/>
    <p:sldId id="706" r:id="rId161"/>
    <p:sldId id="707" r:id="rId162"/>
    <p:sldId id="708" r:id="rId163"/>
    <p:sldId id="709" r:id="rId164"/>
    <p:sldId id="710" r:id="rId165"/>
    <p:sldId id="743" r:id="rId166"/>
    <p:sldId id="744" r:id="rId167"/>
    <p:sldId id="711" r:id="rId168"/>
    <p:sldId id="713" r:id="rId169"/>
    <p:sldId id="745" r:id="rId170"/>
    <p:sldId id="746" r:id="rId171"/>
  </p:sldIdLst>
  <p:sldSz cx="12192000" cy="6858000"/>
  <p:notesSz cx="6858000" cy="9144000"/>
  <p:custDataLst>
    <p:tags r:id="rId17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38" autoAdjust="0"/>
    <p:restoredTop sz="96125" autoAdjust="0"/>
  </p:normalViewPr>
  <p:slideViewPr>
    <p:cSldViewPr>
      <p:cViewPr>
        <p:scale>
          <a:sx n="66" d="100"/>
          <a:sy n="66" d="100"/>
        </p:scale>
        <p:origin x="1464" y="8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theme" Target="theme/theme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tags" Target="tags/tag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commentAuthors" Target="commentAuthor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presProps" Target="pres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viewProps" Target="viewProps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175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3032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556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2115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1562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0516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5731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8266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781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29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62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7668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7677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11753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7059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0553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35787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900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0812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2302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683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05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674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0431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71330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8948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8270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78531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4715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6594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709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156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9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0228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3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219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748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1499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4164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5145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0850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3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8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62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18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91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можно представить как объединение непересекающихся множеств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25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10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70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12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60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63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5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2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5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23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15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32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96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1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72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38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89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448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24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Говоря простыми словами, степень вершины - это количество выходящих из этой вершины ребер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8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03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83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20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4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79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60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96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56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01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1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3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23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64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5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2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76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4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31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955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0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72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78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329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385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61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256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1221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25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65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77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15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312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641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414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69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13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593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0335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346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533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3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618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94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003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64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891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88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826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6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060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906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086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606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229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112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413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937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3811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198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040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3324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0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4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4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4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4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4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3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3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Графы. Мост.</a:t>
            </a:r>
          </a:p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Везде далее, если не будет оговорено противное, речь пойдет о графах без петель и параллельных ребер.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97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3398238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C054C9-6D91-44B4-8A26-C5902E85FC4D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EC380-4D32-44A3-9DB1-248D9E77643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5A4F3-F35E-4FDB-821F-16953C278D20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114F0-9ADE-435B-8DCD-22FA73C0433E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7824D-B7B7-420C-AF49-DC10A57CB24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3299A0-474C-4882-8898-469527DAA03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</p:spTree>
    <p:extLst>
      <p:ext uri="{BB962C8B-B14F-4D97-AF65-F5344CB8AC3E}">
        <p14:creationId xmlns:p14="http://schemas.microsoft.com/office/powerpoint/2010/main" val="26567280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6C33C5-7A80-42F9-9821-09263609E26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2FAEEB-FDA9-47FC-BB78-B640455B64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4CF96-C3A7-46E8-B596-E029E543341F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2B8C02-0FBA-46AF-8D6B-0FAA105DE1F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E77C7-48D5-43E4-931D-CB9A9A3FCB99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7E648-D89F-4AA1-8665-3D6A7ED00F06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61C507-2083-451F-AA4E-88504297C86F}"/>
              </a:ext>
            </a:extLst>
          </p:cNvPr>
          <p:cNvSpPr txBox="1"/>
          <p:nvPr/>
        </p:nvSpPr>
        <p:spPr>
          <a:xfrm>
            <a:off x="8025551" y="1936534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</a:t>
            </a:r>
          </a:p>
        </p:txBody>
      </p:sp>
    </p:spTree>
    <p:extLst>
      <p:ext uri="{BB962C8B-B14F-4D97-AF65-F5344CB8AC3E}">
        <p14:creationId xmlns:p14="http://schemas.microsoft.com/office/powerpoint/2010/main" val="4003662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6C33C5-7A80-42F9-9821-09263609E26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2FAEEB-FDA9-47FC-BB78-B640455B64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94CF96-C3A7-46E8-B596-E029E543341F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2B8C02-0FBA-46AF-8D6B-0FAA105DE1F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E77C7-48D5-43E4-931D-CB9A9A3FCB99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7E648-D89F-4AA1-8665-3D6A7ED00F06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61C507-2083-451F-AA4E-88504297C86F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</a:t>
            </a:r>
          </a:p>
        </p:txBody>
      </p:sp>
    </p:spTree>
    <p:extLst>
      <p:ext uri="{BB962C8B-B14F-4D97-AF65-F5344CB8AC3E}">
        <p14:creationId xmlns:p14="http://schemas.microsoft.com/office/powerpoint/2010/main" val="40483199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F78EC2-2916-4E84-9FDE-BD3E41DC4829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10DDD1-3FB9-479A-ABF4-8719FCDB18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EDCE84-E54C-4258-96E6-8025936C969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4267C4-B5B3-4257-822F-D61D16BB4A0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1A39A9-F163-4A84-AFC9-C5A0FAFDADD7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85F2B5-AFCB-418E-946F-4FEC90EE6D93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82CF76-C7EB-4025-93B2-663C2EEF8FFE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FE343B-30D5-4505-8776-F30537A69B4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</p:spTree>
    <p:extLst>
      <p:ext uri="{BB962C8B-B14F-4D97-AF65-F5344CB8AC3E}">
        <p14:creationId xmlns:p14="http://schemas.microsoft.com/office/powerpoint/2010/main" val="26828378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450C55-41DC-4CD1-8496-4ADF6F23B734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1ED23-BFD9-45AE-B9DD-B9CCBA73FF91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2F58C-9239-44DB-AD29-AB0466962B59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2A027-6286-4B07-997F-3248BD581DDA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B0C9BF-5BA1-496B-ABCC-B20AB4DC462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E04AB8-417B-47C7-94A0-0929B9FD118C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29068-058C-4232-AE30-6ABCB5BE4150}"/>
              </a:ext>
            </a:extLst>
          </p:cNvPr>
          <p:cNvSpPr txBox="1"/>
          <p:nvPr/>
        </p:nvSpPr>
        <p:spPr>
          <a:xfrm>
            <a:off x="8025550" y="1936534"/>
            <a:ext cx="131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B5DA95-2535-45E2-B2D5-2D89B5A78514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14950-AB64-4620-B6D7-8CEC268F574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</p:spTree>
    <p:extLst>
      <p:ext uri="{BB962C8B-B14F-4D97-AF65-F5344CB8AC3E}">
        <p14:creationId xmlns:p14="http://schemas.microsoft.com/office/powerpoint/2010/main" val="24504922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7E956F-B1E5-4F07-8861-0DA3E897601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D4758E-59E6-4509-B6A5-E756DCE22367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4ACF2C-5B12-4AF9-8D76-9FF6A424FE01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01D34D-DC24-4FBC-9D17-41B393C93C70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8AB44B-B5CD-4CBE-BAA5-7CD14459FFCF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1908CC-D9C2-40D7-B359-39FD1E03CC82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A19F3-3A25-4D0A-8474-0F67DB31BD16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AF067-F0B1-4A38-8195-A1EE2BAE9EFE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FC3AEC-1A84-41A1-A2B4-8103C04FD606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E19472-B2F3-4813-96B9-99E3634AD8E4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</p:spTree>
    <p:extLst>
      <p:ext uri="{BB962C8B-B14F-4D97-AF65-F5344CB8AC3E}">
        <p14:creationId xmlns:p14="http://schemas.microsoft.com/office/powerpoint/2010/main" val="4053779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77E52B-B7F4-4712-96DE-D8F841796C7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5ACFB2-98F2-4484-942A-4ED6190E4A20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837F2C-8153-4C56-A499-BEEBB22DADFE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F3D0BF-1417-4723-8E4C-AF15BD50679C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FB7A05-7331-4EAB-962C-6AC67A7E005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DFAF5-363F-4B39-A019-39E8A9898163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1A0A20-5686-411C-A7D9-645FADAEBABE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13F8AD-A1EC-4405-B516-7D8039342EB4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4C2745-42D1-403F-B49A-5A81AE2477BD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DB2F00-BE95-4D96-B7E7-9661352201E0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DFBB3-C8B9-4958-84D8-4A2D64CD475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</a:t>
            </a:r>
          </a:p>
        </p:txBody>
      </p:sp>
    </p:spTree>
    <p:extLst>
      <p:ext uri="{BB962C8B-B14F-4D97-AF65-F5344CB8AC3E}">
        <p14:creationId xmlns:p14="http://schemas.microsoft.com/office/powerpoint/2010/main" val="33305297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41002706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1012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Смежность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граф содержит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говорят, что вершина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смежна</a:t>
                </a:r>
                <a:endParaRPr lang="en-US" sz="2800" dirty="0">
                  <a:solidFill>
                    <a:srgbClr val="FF555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вершиной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ориентированного графа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исходящим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входящим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 r="-12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31750">
            <a:solidFill>
              <a:srgbClr val="FF5555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081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336926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37228302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42149385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37913859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Вложенность интервалов потомков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6972335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о белом пути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лесу поиска в глубину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потомком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тогда и только тогда, когда в момент времени открытия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достижима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пути, состоящему только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белых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1732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о белом пути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480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217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203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1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Инцидентность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неориентированном графе ребро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инцидентно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вершине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386" r="-4310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3175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38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558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Точка сочленения</a:t>
            </a:r>
          </a:p>
        </p:txBody>
      </p:sp>
    </p:spTree>
    <p:extLst>
      <p:ext uri="{BB962C8B-B14F-4D97-AF65-F5344CB8AC3E}">
        <p14:creationId xmlns:p14="http://schemas.microsoft.com/office/powerpoint/2010/main" val="5978923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Точкой сочленения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articulation point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 называется такая вершина, удаление которой делает граф несвязным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38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716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Запустим обход в глубину из произвольной вершины графа, обозначим её 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blipFill>
                <a:blip r:embed="rId3"/>
                <a:stretch>
                  <a:fillRect l="-1291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734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мы находимся в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если текущее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таково, что из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из любого её потомка в дереве обхода в глубину нет обратного ребра в какого-либо предка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вершина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точкой сочленения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 эта вершина является точкой сочленения тогда и только тогда, когда эта вершина имеет более одного сына в дереве обхода в глубину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Асимптотика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blipFill>
                <a:blip r:embed="rId3"/>
                <a:stretch>
                  <a:fillRect l="-1291" t="-1534" r="-492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334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 минимум из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времени захода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саму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𝑖𝑛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 захода в каждую из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являющуюся концом некоторого обратного ребра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также из всех значений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являющейся непосредственным сыном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дереве поиска.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 r="-36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39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2851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00330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49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Множество вершин смежности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723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5367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223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7907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810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606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61038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21342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9056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170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78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Исходящие рёбра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r="-369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469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226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4225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922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69542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9735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5555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97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7994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5555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755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7380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3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Входящие рёбра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848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5362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≠</m:t>
                    </m:r>
                    <m:r>
                      <a:rPr lang="en-US" sz="4000" b="1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𝐫𝐨𝐨𝐭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𝒗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– 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сын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𝒖𝒑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𝒗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𝒊𝒏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[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]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  <a:blipFill>
                <a:blip r:embed="rId3"/>
                <a:stretch>
                  <a:fillRect t="-25000" b="-2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4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545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≠</m:t>
                    </m:r>
                    <m:r>
                      <a:rPr lang="en-US" sz="4000" b="1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𝐫𝐨𝐨𝐭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cs typeface="Segoe UI Semilight" panose="020B04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𝒗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– 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сын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𝒖𝒑</m:t>
                    </m:r>
                    <m:d>
                      <m:dPr>
                        <m:begChr m:val="["/>
                        <m:endChr m:val="]"/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𝒗</m:t>
                        </m:r>
                      </m:e>
                    </m:d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𝒕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𝒊𝒏</m:t>
                        </m:r>
                      </m:sub>
                    </m:sSub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[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]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  <a:blipFill>
                <a:blip r:embed="rId3"/>
                <a:stretch>
                  <a:fillRect t="-25000" b="-2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4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3236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r>
                      <a:rPr lang="en-US" sz="4000" b="1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𝐫𝐨𝐨𝐭</m:t>
                    </m:r>
                  </m:oMath>
                </a14:m>
                <a:r>
                  <a:rPr lang="en-US" sz="4000" b="1" dirty="0">
                    <a:solidFill>
                      <a:srgbClr val="3D4ED7"/>
                    </a:solidFill>
                    <a:cs typeface="Segoe UI Semilight" panose="020B0402040204020203" pitchFamily="34" charset="0"/>
                  </a:rPr>
                  <a:t>, </a:t>
                </a:r>
                <a:r>
                  <a:rPr lang="ru-RU" sz="4000" b="1" dirty="0">
                    <a:solidFill>
                      <a:srgbClr val="3D4ED7"/>
                    </a:solidFill>
                    <a:cs typeface="Segoe UI Semilight" panose="020B0402040204020203" pitchFamily="34" charset="0"/>
                  </a:rPr>
                  <a:t>у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𝒖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больше чем 2 сына</a:t>
                </a: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C5A4F459-9BC9-4F14-9A03-54B9328D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1142689"/>
                <a:ext cx="9918906" cy="729475"/>
              </a:xfrm>
              <a:prstGeom prst="rect">
                <a:avLst/>
              </a:prstGeom>
              <a:blipFill>
                <a:blip r:embed="rId3"/>
                <a:stretch>
                  <a:fillRect t="-25000" b="-2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4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0498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Articulation point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13,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=16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1844824"/>
                <a:ext cx="2273066" cy="4832092"/>
              </a:xfrm>
              <a:prstGeom prst="rect">
                <a:avLst/>
              </a:prstGeom>
              <a:blipFill>
                <a:blip r:embed="rId3"/>
                <a:stretch>
                  <a:fillRect t="-1389" r="-804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7159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Мостом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называется ребро, удаление которого увеличивает число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12566176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3C86489A-0D57-4EA6-9694-E631590B5EA1}"/>
              </a:ext>
            </a:extLst>
          </p:cNvPr>
          <p:cNvSpPr>
            <a:spLocks noChangeAspect="1"/>
          </p:cNvSpPr>
          <p:nvPr/>
        </p:nvSpPr>
        <p:spPr>
          <a:xfrm>
            <a:off x="6648562" y="2588961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760BFC6D-F797-4ED2-B56B-573F1D995C12}"/>
              </a:ext>
            </a:extLst>
          </p:cNvPr>
          <p:cNvSpPr>
            <a:spLocks noChangeAspect="1"/>
          </p:cNvSpPr>
          <p:nvPr/>
        </p:nvSpPr>
        <p:spPr>
          <a:xfrm>
            <a:off x="5160442" y="258896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02AD0DFD-D278-4875-8D1B-2A1D103FDB27}"/>
              </a:ext>
            </a:extLst>
          </p:cNvPr>
          <p:cNvSpPr>
            <a:spLocks noChangeAspect="1"/>
          </p:cNvSpPr>
          <p:nvPr/>
        </p:nvSpPr>
        <p:spPr>
          <a:xfrm>
            <a:off x="5869962" y="364293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AF233905-F1AA-4D29-9CEE-7C8AF2D6DF54}"/>
              </a:ext>
            </a:extLst>
          </p:cNvPr>
          <p:cNvSpPr>
            <a:spLocks noChangeAspect="1"/>
          </p:cNvSpPr>
          <p:nvPr/>
        </p:nvSpPr>
        <p:spPr>
          <a:xfrm>
            <a:off x="8136682" y="468578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0093CF7E-8484-4E95-8810-44D799BFDE6C}"/>
              </a:ext>
            </a:extLst>
          </p:cNvPr>
          <p:cNvSpPr/>
          <p:nvPr/>
        </p:nvSpPr>
        <p:spPr>
          <a:xfrm>
            <a:off x="6648562" y="468578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3749682-9FA6-4EBC-9953-0887F3889025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5682817" y="3111336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69A9C83D-9166-4D52-9F21-6C1B617A3CD0}"/>
              </a:ext>
            </a:extLst>
          </p:cNvPr>
          <p:cNvCxnSpPr>
            <a:cxnSpLocks/>
            <a:stCxn id="61" idx="3"/>
            <a:endCxn id="64" idx="7"/>
          </p:cNvCxnSpPr>
          <p:nvPr/>
        </p:nvCxnSpPr>
        <p:spPr>
          <a:xfrm flipH="1">
            <a:off x="6392337" y="3111336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60C16415-2A36-4E94-A570-041B1F00ACC7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6392337" y="4165306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2AD8CC3F-D394-4D11-80CE-EB2FCB944E58}"/>
              </a:ext>
            </a:extLst>
          </p:cNvPr>
          <p:cNvCxnSpPr>
            <a:cxnSpLocks/>
            <a:stCxn id="66" idx="7"/>
            <a:endCxn id="76" idx="3"/>
          </p:cNvCxnSpPr>
          <p:nvPr/>
        </p:nvCxnSpPr>
        <p:spPr>
          <a:xfrm flipV="1">
            <a:off x="7170937" y="4165306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581F88C-0EF0-428D-8CAD-5EE3BCCD7C10}"/>
              </a:ext>
            </a:extLst>
          </p:cNvPr>
          <p:cNvCxnSpPr>
            <a:cxnSpLocks/>
            <a:stCxn id="63" idx="3"/>
            <a:endCxn id="72" idx="7"/>
          </p:cNvCxnSpPr>
          <p:nvPr/>
        </p:nvCxnSpPr>
        <p:spPr>
          <a:xfrm flipH="1">
            <a:off x="4929710" y="3111336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B7813B3A-B9CA-40B0-8FE5-32F0D0BCCD7A}"/>
              </a:ext>
            </a:extLst>
          </p:cNvPr>
          <p:cNvSpPr>
            <a:spLocks noChangeAspect="1"/>
          </p:cNvSpPr>
          <p:nvPr/>
        </p:nvSpPr>
        <p:spPr>
          <a:xfrm>
            <a:off x="4407335" y="364293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94230BE-B6A0-4C14-8F37-865C4375EFE4}"/>
              </a:ext>
            </a:extLst>
          </p:cNvPr>
          <p:cNvSpPr>
            <a:spLocks noChangeAspect="1"/>
          </p:cNvSpPr>
          <p:nvPr/>
        </p:nvSpPr>
        <p:spPr>
          <a:xfrm>
            <a:off x="3672322" y="4685781"/>
            <a:ext cx="612000" cy="61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64FC6671-F3F7-4197-98BC-AA9405655CF3}"/>
              </a:ext>
            </a:extLst>
          </p:cNvPr>
          <p:cNvSpPr>
            <a:spLocks noChangeAspect="1"/>
          </p:cNvSpPr>
          <p:nvPr/>
        </p:nvSpPr>
        <p:spPr>
          <a:xfrm>
            <a:off x="5160442" y="4685781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BAB9564-FD13-4340-8575-D4408CE3E4FF}"/>
              </a:ext>
            </a:extLst>
          </p:cNvPr>
          <p:cNvSpPr>
            <a:spLocks noChangeAspect="1"/>
          </p:cNvSpPr>
          <p:nvPr/>
        </p:nvSpPr>
        <p:spPr>
          <a:xfrm>
            <a:off x="2944707" y="3642931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A33FD439-4AF3-4A87-96D1-30BD08E976B4}"/>
              </a:ext>
            </a:extLst>
          </p:cNvPr>
          <p:cNvSpPr>
            <a:spLocks noChangeAspect="1"/>
          </p:cNvSpPr>
          <p:nvPr/>
        </p:nvSpPr>
        <p:spPr>
          <a:xfrm>
            <a:off x="7332589" y="3642931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8101F35C-0D9F-464B-AEF6-AB9072B9FF80}"/>
              </a:ext>
            </a:extLst>
          </p:cNvPr>
          <p:cNvSpPr>
            <a:spLocks noChangeAspect="1"/>
          </p:cNvSpPr>
          <p:nvPr/>
        </p:nvSpPr>
        <p:spPr>
          <a:xfrm>
            <a:off x="8795217" y="3642931"/>
            <a:ext cx="612000" cy="612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3D4ED7">
                <a:alpha val="9900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912D3647-82A9-4736-A24E-47E17824B723}"/>
              </a:ext>
            </a:extLst>
          </p:cNvPr>
          <p:cNvCxnSpPr>
            <a:cxnSpLocks/>
            <a:stCxn id="65" idx="7"/>
            <a:endCxn id="77" idx="3"/>
          </p:cNvCxnSpPr>
          <p:nvPr/>
        </p:nvCxnSpPr>
        <p:spPr>
          <a:xfrm flipV="1">
            <a:off x="8659057" y="4165306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0BAB84F-885C-4142-9B35-6008E38F3A28}"/>
              </a:ext>
            </a:extLst>
          </p:cNvPr>
          <p:cNvCxnSpPr>
            <a:cxnSpLocks/>
            <a:stCxn id="65" idx="1"/>
            <a:endCxn id="76" idx="5"/>
          </p:cNvCxnSpPr>
          <p:nvPr/>
        </p:nvCxnSpPr>
        <p:spPr>
          <a:xfrm flipH="1" flipV="1">
            <a:off x="7854964" y="4165306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9A6DAA00-71C4-44A5-A638-811DD0B84846}"/>
              </a:ext>
            </a:extLst>
          </p:cNvPr>
          <p:cNvCxnSpPr>
            <a:cxnSpLocks/>
            <a:stCxn id="74" idx="2"/>
            <a:endCxn id="73" idx="6"/>
          </p:cNvCxnSpPr>
          <p:nvPr/>
        </p:nvCxnSpPr>
        <p:spPr>
          <a:xfrm flipH="1">
            <a:off x="4284322" y="4991781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B190A6B-44C3-4F1B-ACA9-64301E3C7046}"/>
              </a:ext>
            </a:extLst>
          </p:cNvPr>
          <p:cNvCxnSpPr>
            <a:cxnSpLocks/>
            <a:stCxn id="72" idx="3"/>
            <a:endCxn id="73" idx="7"/>
          </p:cNvCxnSpPr>
          <p:nvPr/>
        </p:nvCxnSpPr>
        <p:spPr>
          <a:xfrm flipH="1">
            <a:off x="4194697" y="4165306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8DDA4265-62F9-469A-84A5-BB592559C362}"/>
              </a:ext>
            </a:extLst>
          </p:cNvPr>
          <p:cNvCxnSpPr>
            <a:cxnSpLocks/>
            <a:stCxn id="75" idx="5"/>
            <a:endCxn id="73" idx="1"/>
          </p:cNvCxnSpPr>
          <p:nvPr/>
        </p:nvCxnSpPr>
        <p:spPr>
          <a:xfrm>
            <a:off x="3467082" y="4165306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68046B-365C-4E73-8367-C23CEB85B06C}"/>
              </a:ext>
            </a:extLst>
          </p:cNvPr>
          <p:cNvSpPr txBox="1"/>
          <p:nvPr/>
        </p:nvSpPr>
        <p:spPr>
          <a:xfrm>
            <a:off x="4764421" y="2138094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3859AD-F52A-41B0-8083-1F686621C4AC}"/>
              </a:ext>
            </a:extLst>
          </p:cNvPr>
          <p:cNvSpPr txBox="1"/>
          <p:nvPr/>
        </p:nvSpPr>
        <p:spPr>
          <a:xfrm>
            <a:off x="3395606" y="5302225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094309-E4AE-4139-947D-6948E62AD486}"/>
              </a:ext>
            </a:extLst>
          </p:cNvPr>
          <p:cNvSpPr txBox="1"/>
          <p:nvPr/>
        </p:nvSpPr>
        <p:spPr>
          <a:xfrm>
            <a:off x="3942039" y="3200961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195E830-4524-46C3-A3D1-F029B0E1048C}"/>
              </a:ext>
            </a:extLst>
          </p:cNvPr>
          <p:cNvSpPr txBox="1"/>
          <p:nvPr/>
        </p:nvSpPr>
        <p:spPr>
          <a:xfrm>
            <a:off x="2408690" y="3200961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0F2C19-2F93-47BD-951A-B6ACA46C2088}"/>
              </a:ext>
            </a:extLst>
          </p:cNvPr>
          <p:cNvSpPr txBox="1"/>
          <p:nvPr/>
        </p:nvSpPr>
        <p:spPr>
          <a:xfrm>
            <a:off x="4874680" y="5295881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F11EDE-A582-42C0-BE18-5761E47EAAC1}"/>
              </a:ext>
            </a:extLst>
          </p:cNvPr>
          <p:cNvSpPr txBox="1"/>
          <p:nvPr/>
        </p:nvSpPr>
        <p:spPr>
          <a:xfrm>
            <a:off x="5335585" y="4174204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4AD7FF-4224-4010-942C-A184910C2902}"/>
              </a:ext>
            </a:extLst>
          </p:cNvPr>
          <p:cNvSpPr txBox="1"/>
          <p:nvPr/>
        </p:nvSpPr>
        <p:spPr>
          <a:xfrm>
            <a:off x="6393824" y="2132856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AB461F-5284-4443-9E89-0CF3A1BFF5AC}"/>
              </a:ext>
            </a:extLst>
          </p:cNvPr>
          <p:cNvSpPr txBox="1"/>
          <p:nvPr/>
        </p:nvSpPr>
        <p:spPr>
          <a:xfrm>
            <a:off x="6446427" y="5295881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CD37CE-2A2A-40C5-A470-BD779A469348}"/>
              </a:ext>
            </a:extLst>
          </p:cNvPr>
          <p:cNvSpPr txBox="1"/>
          <p:nvPr/>
        </p:nvSpPr>
        <p:spPr>
          <a:xfrm>
            <a:off x="7296575" y="3200961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D98C7E6-70AD-44C7-8133-849EF9D68DC4}"/>
              </a:ext>
            </a:extLst>
          </p:cNvPr>
          <p:cNvSpPr txBox="1"/>
          <p:nvPr/>
        </p:nvSpPr>
        <p:spPr>
          <a:xfrm>
            <a:off x="8018175" y="5295881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2B1E7D-692C-4668-A97A-F036B97C5129}"/>
              </a:ext>
            </a:extLst>
          </p:cNvPr>
          <p:cNvSpPr txBox="1"/>
          <p:nvPr/>
        </p:nvSpPr>
        <p:spPr>
          <a:xfrm>
            <a:off x="8597112" y="3200960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83A4B486-C30E-4C8C-9832-D225907EA2DC}"/>
              </a:ext>
            </a:extLst>
          </p:cNvPr>
          <p:cNvCxnSpPr>
            <a:cxnSpLocks/>
          </p:cNvCxnSpPr>
          <p:nvPr/>
        </p:nvCxnSpPr>
        <p:spPr>
          <a:xfrm>
            <a:off x="7260562" y="4991781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4415055E-26BB-4736-9463-349C4BF0ADDC}"/>
              </a:ext>
            </a:extLst>
          </p:cNvPr>
          <p:cNvCxnSpPr>
            <a:cxnSpLocks/>
            <a:stCxn id="72" idx="5"/>
            <a:endCxn id="74" idx="1"/>
          </p:cNvCxnSpPr>
          <p:nvPr/>
        </p:nvCxnSpPr>
        <p:spPr>
          <a:xfrm>
            <a:off x="4929710" y="4165306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358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Запустим обход в глубину из произвольной вершины графа, обозначим её 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мы находимся в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если текущее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таково, что из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из любого её потомка в дереве обхода в глубину нет обратного ребра в вершину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какого-либо её предка, то это ребро является мостом.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противном случае оно мостом не является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Асимптотика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blipFill>
                <a:blip r:embed="rId3"/>
                <a:stretch>
                  <a:fillRect l="-1291" t="-1534" r="-18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9002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Выделением связных компонент – присвоение уникальной метки каждому объекту изображения. В дальнейшем эти метки служат в качестве идентификаторов при обращении к объектам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9656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Операция выделения связных компонент – неотъемлемая часть почти всех приложений распознавания образов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компьютерного зрения. Например, перед тем как компьютер может определить или классифицировать любой объект изображения (автомобиль, человека, внутренний орган) группы смежных пикселей должны быть идентифицированы и промаркированы. Каждая выделенная группа пикселей соответствует объекту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изображении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2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4943086" cy="12107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Виды графов</a:t>
            </a:r>
          </a:p>
        </p:txBody>
      </p:sp>
    </p:spTree>
    <p:extLst>
      <p:ext uri="{BB962C8B-B14F-4D97-AF65-F5344CB8AC3E}">
        <p14:creationId xmlns:p14="http://schemas.microsoft.com/office/powerpoint/2010/main" val="272226291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Группировка смежных пикселей позволяет исследователю получить необходимые для последующего анализа свойства объектов, такие как высота, ширина,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периметр, площадь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выделения связных компонент –  фундаментальная задача обработки изображений и для многих приложений данная операция является наиболее времязатратной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19723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 временами меток.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740960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23709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 временами меток.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109419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406966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80]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поиск минимального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перебором и создать тесты.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089607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Графы. Мост.</a:t>
            </a:r>
          </a:p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</p:spTree>
    <p:extLst>
      <p:ext uri="{BB962C8B-B14F-4D97-AF65-F5344CB8AC3E}">
        <p14:creationId xmlns:p14="http://schemas.microsoft.com/office/powerpoint/2010/main" val="414500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любые две его вершины соединены ребром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Полный граф с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обозначается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4310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730173" y="2414128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72C0CAF2-B06D-4047-A0BD-EE6D30B686E4}"/>
              </a:ext>
            </a:extLst>
          </p:cNvPr>
          <p:cNvGrpSpPr/>
          <p:nvPr/>
        </p:nvGrpSpPr>
        <p:grpSpPr>
          <a:xfrm>
            <a:off x="9429984" y="2414128"/>
            <a:ext cx="1204387" cy="360327"/>
            <a:chOff x="9365346" y="1854913"/>
            <a:chExt cx="1204387" cy="360327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17095C87-9BE8-4B06-A947-67854145C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9733" y="1855240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AB8423CB-5C44-40E3-8A87-3FE1B69CC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46" y="1854913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A8A19239-6A7F-43D7-9727-E6CD04F531E0}"/>
                </a:ext>
              </a:extLst>
            </p:cNvPr>
            <p:cNvCxnSpPr>
              <a:cxnSpLocks/>
              <a:stCxn id="43" idx="6"/>
              <a:endCxn id="41" idx="2"/>
            </p:cNvCxnSpPr>
            <p:nvPr/>
          </p:nvCxnSpPr>
          <p:spPr>
            <a:xfrm>
              <a:off x="9725386" y="2034913"/>
              <a:ext cx="484347" cy="32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D8EE15A-E7DF-4F26-91CB-FBDF31628E9F}"/>
              </a:ext>
            </a:extLst>
          </p:cNvPr>
          <p:cNvGrpSpPr/>
          <p:nvPr/>
        </p:nvGrpSpPr>
        <p:grpSpPr>
          <a:xfrm>
            <a:off x="7215725" y="3316092"/>
            <a:ext cx="1476173" cy="1227007"/>
            <a:chOff x="7212174" y="3322405"/>
            <a:chExt cx="1476173" cy="122700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8A54EEE5-EBD1-450F-8AF2-BF98C5C1F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8347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FFB75740-4C1D-4F2C-86CE-AF574E6C1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2174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A3BBEF2-4753-4AB4-AA07-C3879E1EF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1780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C4EDABD1-1EC1-4918-8415-98846E943D95}"/>
                </a:ext>
              </a:extLst>
            </p:cNvPr>
            <p:cNvCxnSpPr>
              <a:cxnSpLocks/>
              <a:stCxn id="42" idx="1"/>
              <a:endCxn id="46" idx="5"/>
            </p:cNvCxnSpPr>
            <p:nvPr/>
          </p:nvCxnSpPr>
          <p:spPr>
            <a:xfrm flipH="1" flipV="1">
              <a:off x="8069059" y="3629684"/>
              <a:ext cx="312009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BF5E233-A1B8-4D00-8C7F-289D2CC75268}"/>
                </a:ext>
              </a:extLst>
            </p:cNvPr>
            <p:cNvCxnSpPr>
              <a:cxnSpLocks/>
              <a:stCxn id="46" idx="3"/>
              <a:endCxn id="44" idx="7"/>
            </p:cNvCxnSpPr>
            <p:nvPr/>
          </p:nvCxnSpPr>
          <p:spPr>
            <a:xfrm flipH="1">
              <a:off x="7519453" y="3629684"/>
              <a:ext cx="29504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E8D1AB71-13F1-4911-9413-605A6412FBCC}"/>
                </a:ext>
              </a:extLst>
            </p:cNvPr>
            <p:cNvCxnSpPr>
              <a:cxnSpLocks/>
              <a:stCxn id="44" idx="6"/>
              <a:endCxn id="42" idx="2"/>
            </p:cNvCxnSpPr>
            <p:nvPr/>
          </p:nvCxnSpPr>
          <p:spPr>
            <a:xfrm>
              <a:off x="7572174" y="4369412"/>
              <a:ext cx="756173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6DAAA6E7-93D1-48F0-8B13-F0ED3B428825}"/>
              </a:ext>
            </a:extLst>
          </p:cNvPr>
          <p:cNvGrpSpPr/>
          <p:nvPr/>
        </p:nvGrpSpPr>
        <p:grpSpPr>
          <a:xfrm>
            <a:off x="9448071" y="3316091"/>
            <a:ext cx="1277316" cy="1227007"/>
            <a:chOff x="9365386" y="3322405"/>
            <a:chExt cx="1277316" cy="1227007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57AFF96-22FA-4642-97ED-4B20A59E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2702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37AE779E-6593-48AD-9A57-E55311C7A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2702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88F8AD12-BE7D-4509-8309-D95FF081C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86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E82F800-C4B4-44D1-B57B-3FD854E56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86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2B592876-EE17-465C-8AF9-B5A1CDB06BC3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10462702" y="3682405"/>
              <a:ext cx="0" cy="5070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35AC240-026F-413F-B5B7-B94D11123398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725386" y="4369412"/>
              <a:ext cx="557316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F1046DBA-FECB-4305-815C-5C7C0ECAB1C6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545386" y="3682405"/>
              <a:ext cx="0" cy="5070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B75E6AB1-D809-4B31-9C3F-2445F69DF3C0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9725386" y="3502405"/>
              <a:ext cx="557316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A5498E58-BA8C-4E2A-B993-684409419105}"/>
                </a:ext>
              </a:extLst>
            </p:cNvPr>
            <p:cNvCxnSpPr>
              <a:cxnSpLocks/>
              <a:stCxn id="50" idx="7"/>
              <a:endCxn id="47" idx="3"/>
            </p:cNvCxnSpPr>
            <p:nvPr/>
          </p:nvCxnSpPr>
          <p:spPr>
            <a:xfrm flipV="1">
              <a:off x="9672665" y="3629684"/>
              <a:ext cx="66275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7EB5D09E-C000-426F-BA6F-D26FB49E96CD}"/>
                </a:ext>
              </a:extLst>
            </p:cNvPr>
            <p:cNvCxnSpPr>
              <a:cxnSpLocks/>
              <a:stCxn id="48" idx="1"/>
              <a:endCxn id="52" idx="5"/>
            </p:cNvCxnSpPr>
            <p:nvPr/>
          </p:nvCxnSpPr>
          <p:spPr>
            <a:xfrm flipH="1" flipV="1">
              <a:off x="9672665" y="3629684"/>
              <a:ext cx="66275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35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Двудольный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 что каждое ребро связывает вершину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вершиной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никакие две вершины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две вершины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являются связанными.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blipFill>
                <a:blip r:embed="rId3"/>
                <a:stretch>
                  <a:fillRect l="-2586" t="-1721" r="-246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564F5AE7-8CAE-4110-801C-99D6CC11358B}"/>
              </a:ext>
            </a:extLst>
          </p:cNvPr>
          <p:cNvGrpSpPr/>
          <p:nvPr/>
        </p:nvGrpSpPr>
        <p:grpSpPr>
          <a:xfrm>
            <a:off x="7395429" y="2060575"/>
            <a:ext cx="2624996" cy="3679033"/>
            <a:chOff x="7395429" y="2060575"/>
            <a:chExt cx="2624996" cy="3679033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E8939D33-3B96-4C00-9A56-B8537D15B1C7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7775993" y="2240575"/>
              <a:ext cx="1884432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A8FE7FE7-08E3-444C-B278-ECF009AC0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5993" y="206057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C02CF3BD-353B-4E65-81DC-B096C1D54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29" y="5379608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7F768E02-D317-4FFD-9EE4-8D8FC840C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4549849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86FBDD4E-BA74-49F6-8057-019DA076C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3720091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D08E8B15-4D52-443A-B546-1F9B64BC6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2890333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9D0D6310-9420-459E-B883-11A77273E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206057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52B0B9AE-E8B3-4A32-A33D-007569C89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385" y="5374050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DB394FDD-E781-4E58-861C-B47201187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454568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7FE68F2A-5E89-4D09-B95B-FD0DFC064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3717313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518DA866-59F2-472B-AFEE-114242872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2888944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BCD8BC6A-6CE9-455C-A463-4BCCEC9D1F48}"/>
                </a:ext>
              </a:extLst>
            </p:cNvPr>
            <p:cNvCxnSpPr>
              <a:cxnSpLocks/>
              <a:stCxn id="70" idx="6"/>
              <a:endCxn id="78" idx="2"/>
            </p:cNvCxnSpPr>
            <p:nvPr/>
          </p:nvCxnSpPr>
          <p:spPr>
            <a:xfrm>
              <a:off x="7775993" y="2240575"/>
              <a:ext cx="1884432" cy="165673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DCEA329-12AE-4164-B886-E00F03947DEA}"/>
                </a:ext>
              </a:extLst>
            </p:cNvPr>
            <p:cNvCxnSpPr>
              <a:cxnSpLocks/>
              <a:stCxn id="73" idx="6"/>
              <a:endCxn id="77" idx="2"/>
            </p:cNvCxnSpPr>
            <p:nvPr/>
          </p:nvCxnSpPr>
          <p:spPr>
            <a:xfrm>
              <a:off x="7755449" y="3900091"/>
              <a:ext cx="1904976" cy="82559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0A43F3A0-6DD6-499C-8FBF-9C36BC1AF7D2}"/>
                </a:ext>
              </a:extLst>
            </p:cNvPr>
            <p:cNvCxnSpPr>
              <a:cxnSpLocks/>
              <a:stCxn id="71" idx="6"/>
              <a:endCxn id="79" idx="2"/>
            </p:cNvCxnSpPr>
            <p:nvPr/>
          </p:nvCxnSpPr>
          <p:spPr>
            <a:xfrm flipV="1">
              <a:off x="7755469" y="3068944"/>
              <a:ext cx="1904956" cy="249066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653D0C1A-CA1C-44AC-BADD-1F3CFD82C505}"/>
                </a:ext>
              </a:extLst>
            </p:cNvPr>
            <p:cNvCxnSpPr>
              <a:cxnSpLocks/>
              <a:stCxn id="72" idx="6"/>
              <a:endCxn id="79" idx="2"/>
            </p:cNvCxnSpPr>
            <p:nvPr/>
          </p:nvCxnSpPr>
          <p:spPr>
            <a:xfrm flipV="1">
              <a:off x="7755449" y="3068944"/>
              <a:ext cx="1904976" cy="166090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439F7989-30C3-4467-8880-35BF62D7B8B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7755449" y="2240575"/>
              <a:ext cx="1904976" cy="82975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1C2E5337-7E97-41FF-ABCA-5A9C7AA38BF4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7755449" y="3900091"/>
              <a:ext cx="1904936" cy="165395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02813FCE-A6A7-4F5A-82BD-4A3A925A2F91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7755449" y="4729849"/>
              <a:ext cx="1904936" cy="82420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BD70BD9B-C480-4192-8CDF-4931D2A8D1BB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 flipV="1">
              <a:off x="7755449" y="3897313"/>
              <a:ext cx="1904976" cy="277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7C914F81-823E-4079-9F00-43F13EEDC595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7755449" y="3070333"/>
              <a:ext cx="1904976" cy="8269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84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Полный двудольный граф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граф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полным двудольным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для каждого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связывающее их ребро.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рисунке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27459"/>
              </a:xfrm>
              <a:prstGeom prst="rect">
                <a:avLst/>
              </a:prstGeom>
              <a:blipFill>
                <a:blip r:embed="rId3"/>
                <a:stretch>
                  <a:fillRect l="-2586" t="-1949" b="-4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8A19239-6A7F-43D7-9727-E6CD04F531E0}"/>
              </a:ext>
            </a:extLst>
          </p:cNvPr>
          <p:cNvCxnSpPr>
            <a:cxnSpLocks/>
            <a:stCxn id="51" idx="6"/>
            <a:endCxn id="38" idx="2"/>
          </p:cNvCxnSpPr>
          <p:nvPr/>
        </p:nvCxnSpPr>
        <p:spPr>
          <a:xfrm>
            <a:off x="7775993" y="2240575"/>
            <a:ext cx="1884432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415993" y="206057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7395429" y="537960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395449" y="4273263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7395449" y="3166919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9660425" y="206057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660385" y="5374050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9660425" y="3717313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FF07793-0FFD-48F6-A6F8-E23CAD14BD31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7775993" y="2240575"/>
            <a:ext cx="1884432" cy="165673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15E6AE3-8363-4C56-BC8B-05D33FBE576C}"/>
              </a:ext>
            </a:extLst>
          </p:cNvPr>
          <p:cNvCxnSpPr>
            <a:cxnSpLocks/>
            <a:stCxn id="51" idx="6"/>
            <a:endCxn id="39" idx="2"/>
          </p:cNvCxnSpPr>
          <p:nvPr/>
        </p:nvCxnSpPr>
        <p:spPr>
          <a:xfrm>
            <a:off x="7775993" y="2240575"/>
            <a:ext cx="1884392" cy="33134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CF9899D-AEC8-4CD8-8DB3-D377B1A85666}"/>
              </a:ext>
            </a:extLst>
          </p:cNvPr>
          <p:cNvCxnSpPr>
            <a:cxnSpLocks/>
            <a:stCxn id="43" idx="6"/>
            <a:endCxn id="38" idx="2"/>
          </p:cNvCxnSpPr>
          <p:nvPr/>
        </p:nvCxnSpPr>
        <p:spPr>
          <a:xfrm flipV="1">
            <a:off x="7755469" y="2240575"/>
            <a:ext cx="1904956" cy="3319033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7755449" y="2240575"/>
            <a:ext cx="1904976" cy="221268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7755449" y="2240575"/>
            <a:ext cx="1904976" cy="110634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 flipV="1">
            <a:off x="7755469" y="5554050"/>
            <a:ext cx="1904916" cy="555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>
            <a:off x="7755449" y="4453263"/>
            <a:ext cx="1904936" cy="1100787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4FA4586-3672-42E9-8A5D-FAD72A290181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7755469" y="3897313"/>
            <a:ext cx="1904956" cy="166229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7755449" y="3346919"/>
            <a:ext cx="1904976" cy="5503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FA72AF4-6681-4C73-9E09-FE2AA4A8BB56}"/>
              </a:ext>
            </a:extLst>
          </p:cNvPr>
          <p:cNvCxnSpPr>
            <a:cxnSpLocks/>
            <a:stCxn id="46" idx="6"/>
            <a:endCxn id="39" idx="2"/>
          </p:cNvCxnSpPr>
          <p:nvPr/>
        </p:nvCxnSpPr>
        <p:spPr>
          <a:xfrm>
            <a:off x="7755449" y="3346919"/>
            <a:ext cx="1904936" cy="220713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F3E57B7D-48AA-48C3-A1F6-D5301980840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7755449" y="3897313"/>
            <a:ext cx="1904976" cy="55595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2914" y="2073114"/>
            <a:ext cx="5375134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Строгое определение графа</a:t>
            </a:r>
          </a:p>
          <a:p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Степень вершины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Степенью вершины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количество инцидентных ей рёбер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deg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blipFill>
                <a:blip r:embed="rId3"/>
                <a:stretch>
                  <a:fillRect l="-2586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id="{25A2B5A7-188D-4CA8-A82A-3791D7AD710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A7DDAFE-DA30-4FEF-B273-0F28587703B5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DA2A7E8-D97A-409F-9CC2-ABFF5909C7DB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F8D3C236-21C5-44FE-9609-F479FADE387A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18E90AB9-843D-48BE-88BB-008F0A949429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54FAC58-65BC-41C3-A7DF-D5152D0DE29D}"/>
              </a:ext>
            </a:extLst>
          </p:cNvPr>
          <p:cNvCxnSpPr>
            <a:stCxn id="49" idx="7"/>
            <a:endCxn id="50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82226A0-05A8-4C7B-9B16-95715196C819}"/>
              </a:ext>
            </a:extLst>
          </p:cNvPr>
          <p:cNvCxnSpPr>
            <a:cxnSpLocks/>
            <a:stCxn id="48" idx="4"/>
            <a:endCxn id="50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50FD2C0A-2396-44B8-A18E-8F9DAA601C69}"/>
              </a:ext>
            </a:extLst>
          </p:cNvPr>
          <p:cNvCxnSpPr>
            <a:stCxn id="52" idx="2"/>
            <a:endCxn id="49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ABFAAB9-2185-440C-BCE5-71778253D97E}"/>
              </a:ext>
            </a:extLst>
          </p:cNvPr>
          <p:cNvCxnSpPr>
            <a:stCxn id="50" idx="5"/>
            <a:endCxn id="52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8DA03D8-FF19-45DF-A435-7E6692ECEFAB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8522771-9F37-4DBA-89D1-B1B91E992C4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BBBEB91-0161-4291-A285-125D8935B533}"/>
              </a:ext>
            </a:extLst>
          </p:cNvPr>
          <p:cNvCxnSpPr>
            <a:stCxn id="49" idx="0"/>
            <a:endCxn id="48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id="{24C3FE0A-12A1-4B13-ADA4-7316A2117DBD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2CD3316-2039-4F75-B8DF-8ABA8787DD8E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C16A7A03-1C0D-4B7A-A7DA-1834B98D56F8}"/>
              </a:ext>
            </a:extLst>
          </p:cNvPr>
          <p:cNvCxnSpPr>
            <a:cxnSpLocks/>
            <a:stCxn id="60" idx="3"/>
            <a:endCxn id="50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3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Степень вершины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Вершина, степень которой равна нулю, называется 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изолированной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 степени 1 называется 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висячей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0214" y="2073548"/>
            <a:ext cx="4943086" cy="779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Вопрос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26378-B06C-4B2A-B6E5-866A6B1C242C}"/>
              </a:ext>
            </a:extLst>
          </p:cNvPr>
          <p:cNvSpPr txBox="1"/>
          <p:nvPr/>
        </p:nvSpPr>
        <p:spPr>
          <a:xfrm>
            <a:off x="1127125" y="3068960"/>
            <a:ext cx="792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Существует ли граф, вершины которого имеют степень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9, 8, 7, 6, 6, 4, 4, 4, 2?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Лемма о рукопожатиях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Сумма степеней вершин графа всегда чётная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Лемма о рукопожатиях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 о рукопожатиях.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Число вершин в графе, имеющих нечетную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степень, четно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8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0214" y="2073548"/>
            <a:ext cx="4943086" cy="779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Вопрос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26378-B06C-4B2A-B6E5-866A6B1C242C}"/>
              </a:ext>
            </a:extLst>
          </p:cNvPr>
          <p:cNvSpPr txBox="1"/>
          <p:nvPr/>
        </p:nvSpPr>
        <p:spPr>
          <a:xfrm>
            <a:off x="1127125" y="3068960"/>
            <a:ext cx="792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Существует ли граф, вершины которого имеют степень 9, 8, 7, 6, 6, 4, 4, 4, 2, 1?</a:t>
            </a:r>
          </a:p>
        </p:txBody>
      </p:sp>
    </p:spTree>
    <p:extLst>
      <p:ext uri="{BB962C8B-B14F-4D97-AF65-F5344CB8AC3E}">
        <p14:creationId xmlns:p14="http://schemas.microsoft.com/office/powerpoint/2010/main" val="122758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Путь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 графе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Путь(маршрут)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графе –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совокупность рёбер, которые объединены вместе с вершинами так, что вдоль них можно двигаться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графу.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 из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4401205"/>
              </a:xfrm>
              <a:prstGeom prst="rect">
                <a:avLst/>
              </a:prstGeom>
              <a:blipFill>
                <a:blip r:embed="rId3"/>
                <a:stretch>
                  <a:fillRect l="-2586" t="-1385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67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Простой путь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Путь, все рёбра которого попарно различны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простым путём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Простой путь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3"/>
                <a:stretch>
                  <a:fillRect l="-2586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9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Простой путь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простой путь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375056"/>
              </a:xfrm>
              <a:prstGeom prst="rect">
                <a:avLst/>
              </a:prstGeom>
              <a:blipFill>
                <a:blip r:embed="rId3"/>
                <a:stretch>
                  <a:fillRect l="-2586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1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5067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Циклом (контуром)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называется замкнутый путь по ребрам графа. 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Цикл, все рёбра которого попарно различны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простым циклом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33853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Graph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Графом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конечное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называемое множеством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узлов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vertex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двухэлементных подмножеств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множеством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ребер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(дуг) 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7" cy="2246769"/>
              </a:xfrm>
              <a:prstGeom prst="rect">
                <a:avLst/>
              </a:prstGeom>
              <a:blipFill>
                <a:blip r:embed="rId2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3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954107"/>
              </a:xfrm>
              <a:prstGeom prst="rect">
                <a:avLst/>
              </a:prstGeom>
              <a:blipFill>
                <a:blip r:embed="rId3"/>
                <a:stretch>
                  <a:fillRect l="-2586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3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степень всех вершин в графе больше или равна двум, то граф содержит цикл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2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связным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имеется путь между любыми двумя его различными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blipFill>
                <a:blip r:embed="rId3"/>
                <a:stretch>
                  <a:fillRect l="-2586" t="-3356" r="-1108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является связным тогда и только тогда, когда между  любыми двумя его вершинами существует простой путь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3"/>
                <a:stretch>
                  <a:fillRect l="-2586" t="-2710" r="-2094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0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связности графа необходимо и достаточно, чтобы произвольная фиксированная вершина графа соединялась путём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каждой из оставшихся вершин этого графа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4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Отношение связности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рефлексивно;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симметрично;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транзитивно.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7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Таким образом, отношение связности для вершин есть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отношение эквивалентности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Поэтому существует такое разбиение множества вершин графа на попарно непересекающиеся подмножества (классы эквивалентности).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1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12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Каждое такое подмножество вершин графа вместе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ребрами, инцидентными этим вершинам, образует связный подграф, который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связной компонентой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графа.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6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4943086" cy="12107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Представление графов</a:t>
            </a:r>
          </a:p>
        </p:txBody>
      </p:sp>
    </p:spTree>
    <p:extLst>
      <p:ext uri="{BB962C8B-B14F-4D97-AF65-F5344CB8AC3E}">
        <p14:creationId xmlns:p14="http://schemas.microsoft.com/office/powerpoint/2010/main" val="1724759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графов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Рассмотрим два матричных и два списочных представления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смежности;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инцидентности;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список ребер;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 смежности графа.</a:t>
            </a:r>
          </a:p>
        </p:txBody>
      </p:sp>
    </p:spTree>
    <p:extLst>
      <p:ext uri="{BB962C8B-B14F-4D97-AF65-F5344CB8AC3E}">
        <p14:creationId xmlns:p14="http://schemas.microsoft.com/office/powerpoint/2010/main" val="82330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33853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Graph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5A9B87-2E93-4A29-BE4C-F032CD51E73B}"/>
                  </a:ext>
                </a:extLst>
              </p:cNvPr>
              <p:cNvSpPr txBox="1"/>
              <p:nvPr/>
            </p:nvSpPr>
            <p:spPr>
              <a:xfrm>
                <a:off x="1141962" y="2075362"/>
                <a:ext cx="41764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(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5A9B87-2E93-4A29-BE4C-F032CD51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62" y="2075362"/>
                <a:ext cx="4176465" cy="1815882"/>
              </a:xfrm>
              <a:prstGeom prst="rect">
                <a:avLst/>
              </a:prstGeom>
              <a:blipFill>
                <a:blip r:embed="rId2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9D10CB1F-4324-44B3-984F-FBFDEAD19D9F}"/>
              </a:ext>
            </a:extLst>
          </p:cNvPr>
          <p:cNvSpPr/>
          <p:nvPr/>
        </p:nvSpPr>
        <p:spPr>
          <a:xfrm>
            <a:off x="6660099" y="118396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AC52144-6D0A-4DFD-97DA-E7B1842FE9E3}"/>
              </a:ext>
            </a:extLst>
          </p:cNvPr>
          <p:cNvSpPr/>
          <p:nvPr/>
        </p:nvSpPr>
        <p:spPr>
          <a:xfrm>
            <a:off x="6112700" y="410290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92F1574-CDCB-49AF-B576-CDE6F908CFAB}"/>
              </a:ext>
            </a:extLst>
          </p:cNvPr>
          <p:cNvSpPr/>
          <p:nvPr/>
        </p:nvSpPr>
        <p:spPr>
          <a:xfrm>
            <a:off x="8328465" y="26442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3CAB315-3896-4C89-8928-40D5FF055D2C}"/>
              </a:ext>
            </a:extLst>
          </p:cNvPr>
          <p:cNvSpPr/>
          <p:nvPr/>
        </p:nvSpPr>
        <p:spPr>
          <a:xfrm>
            <a:off x="10511428" y="143957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F42CF81-ED24-4607-B0E5-BCEDE0B9E56C}"/>
              </a:ext>
            </a:extLst>
          </p:cNvPr>
          <p:cNvSpPr/>
          <p:nvPr/>
        </p:nvSpPr>
        <p:spPr>
          <a:xfrm>
            <a:off x="9624392" y="486601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6E41DD4-9E6E-4B97-A536-56C202F78491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6665864" y="3186970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2D32C1A-9FCA-4647-8148-2674C2545D85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213263" y="1726648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68B71AB-4FA1-4655-A60E-B6CB2FFC054D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 flipV="1">
            <a:off x="6760772" y="4420796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CDA94A8-9DDB-4469-82E7-6DAFC0E94F44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881629" y="3186970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CA6B193-8D26-4932-9EB7-44856CDB10D7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0177556" y="2075362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7952E9B-A426-411A-BEEB-5478E43E4700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8976537" y="1982253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0594106-B475-4C08-8347-F6374F4DCE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6436736" y="1819757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013564-C8F5-4B76-B23D-E59AD4EC8DC9}"/>
              </a:ext>
            </a:extLst>
          </p:cNvPr>
          <p:cNvSpPr txBox="1"/>
          <p:nvPr/>
        </p:nvSpPr>
        <p:spPr>
          <a:xfrm>
            <a:off x="6348301" y="26442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DE2C6-AE54-4FF6-94A5-473CDF57EFCA}"/>
              </a:ext>
            </a:extLst>
          </p:cNvPr>
          <p:cNvSpPr txBox="1"/>
          <p:nvPr/>
        </p:nvSpPr>
        <p:spPr>
          <a:xfrm>
            <a:off x="7801398" y="181086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E68341-9C2D-430B-96D8-9410268D49E3}"/>
              </a:ext>
            </a:extLst>
          </p:cNvPr>
          <p:cNvSpPr txBox="1"/>
          <p:nvPr/>
        </p:nvSpPr>
        <p:spPr>
          <a:xfrm>
            <a:off x="7264189" y="324984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35130-8BF6-4769-AC78-399F1FCF6C5F}"/>
              </a:ext>
            </a:extLst>
          </p:cNvPr>
          <p:cNvSpPr txBox="1"/>
          <p:nvPr/>
        </p:nvSpPr>
        <p:spPr>
          <a:xfrm>
            <a:off x="8152776" y="43332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E521D1-304A-4835-9C26-E5A02C1ECA8E}"/>
              </a:ext>
            </a:extLst>
          </p:cNvPr>
          <p:cNvSpPr txBox="1"/>
          <p:nvPr/>
        </p:nvSpPr>
        <p:spPr>
          <a:xfrm>
            <a:off x="9272498" y="364016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2ECEF-07FC-4C33-B5C5-6807502CF3C0}"/>
              </a:ext>
            </a:extLst>
          </p:cNvPr>
          <p:cNvSpPr txBox="1"/>
          <p:nvPr/>
        </p:nvSpPr>
        <p:spPr>
          <a:xfrm>
            <a:off x="9483553" y="20802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E0F373-0339-4CA5-AC1C-67DB94DF6651}"/>
              </a:ext>
            </a:extLst>
          </p:cNvPr>
          <p:cNvSpPr txBox="1"/>
          <p:nvPr/>
        </p:nvSpPr>
        <p:spPr>
          <a:xfrm>
            <a:off x="10096775" y="3320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5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графов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предполагать, что вершины графа обозначены символьной строкой и всего их от 1 до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рёбер – от 1 до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Каждое ребро и каждая вершина имеют вес – целое положительное число.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граф не является помеченным, то считается, что вес равен единице.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87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смежности.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33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смежности - это двумерный массив размером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𝑔𝑟𝑎𝑝h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ru-RU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вес ребра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не смежна вершине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смежна вершине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336217"/>
              </a:xfrm>
              <a:prstGeom prst="rect">
                <a:avLst/>
              </a:prstGeom>
              <a:blipFill>
                <a:blip r:embed="rId3"/>
                <a:stretch>
                  <a:fillRect l="-1291" t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58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id="{0844A313-9632-4BF9-8590-F5CB93215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0490"/>
              </p:ext>
            </p:extLst>
          </p:nvPr>
        </p:nvGraphicFramePr>
        <p:xfrm>
          <a:off x="1271464" y="2595012"/>
          <a:ext cx="420801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603">
                  <a:extLst>
                    <a:ext uri="{9D8B030D-6E8A-4147-A177-3AD203B41FA5}">
                      <a16:colId xmlns:a16="http://schemas.microsoft.com/office/drawing/2014/main" val="3043760807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1101865747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777973969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2907863464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236428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68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3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8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106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Способ очень хорош, когда надо часто проверять смежность или находить вес ребра по двум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заданным вершинам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Доступ к произвольному ребру производится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постоянное время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Подходит для представления ориентированных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неориентированных графов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Больше всего подходит для представления плотных графов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|~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blipFill>
                <a:blip r:embed="rId3"/>
                <a:stretch>
                  <a:fillRect l="-110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31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1.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смежности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обладает следующим свойством: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 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й строке,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 столбце равен числу путей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й вершины 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ю, состоящих из ровно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ребер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677656"/>
              </a:xfrm>
              <a:prstGeom prst="rect">
                <a:avLst/>
              </a:prstGeom>
              <a:blipFill>
                <a:blip r:embed="rId3"/>
                <a:stretch>
                  <a:fillRect l="-1291" t="-2273" r="-12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13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инцидентности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767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инцидентности - это двумерный массив размером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𝑔𝑟𝑎𝑝h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ru-RU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вес ребра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не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b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инцидентна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ребру</m:t>
                              </m:r>
                              <m:r>
                                <m:rPr>
                                  <m:nor/>
                                </m:rPr>
                                <a:rPr lang="ru-RU" sz="2800" b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инцидентна ребру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767104"/>
              </a:xfrm>
              <a:prstGeom prst="rect">
                <a:avLst/>
              </a:prstGeom>
              <a:blipFill>
                <a:blip r:embed="rId3"/>
                <a:stretch>
                  <a:fillRect l="-1291" t="-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2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Таблица 23">
            <a:extLst>
              <a:ext uri="{FF2B5EF4-FFF2-40B4-BE49-F238E27FC236}">
                <a16:creationId xmlns:a16="http://schemas.microsoft.com/office/drawing/2014/main" id="{98CA317A-161F-41E8-AE10-BF6CEB07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38244"/>
              </p:ext>
            </p:extLst>
          </p:nvPr>
        </p:nvGraphicFramePr>
        <p:xfrm>
          <a:off x="1560788" y="2502417"/>
          <a:ext cx="406399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156961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1684743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3821573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120410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5017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99089591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91070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7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9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9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инцидентности лучше всего подходит для операции «перечисление ребер, инцидентных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»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1815882"/>
              </a:xfrm>
              <a:prstGeom prst="rect">
                <a:avLst/>
              </a:prstGeom>
              <a:blipFill>
                <a:blip r:embed="rId3"/>
                <a:stretch>
                  <a:fillRect l="-1291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97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Список ребер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Edge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Список, где каждому ребру графа соответствует строка,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которой хранятся две вершины, инцидентные ребру.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наиболее компактный способ представления графов, поэтому часто применяется для внешнего хранения или обмена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838594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Edge 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id="{8D938A66-D769-4FC1-9063-9D37D1C0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5529"/>
              </p:ext>
            </p:extLst>
          </p:nvPr>
        </p:nvGraphicFramePr>
        <p:xfrm>
          <a:off x="1984527" y="2228822"/>
          <a:ext cx="3128073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91">
                  <a:extLst>
                    <a:ext uri="{9D8B030D-6E8A-4147-A177-3AD203B41FA5}">
                      <a16:colId xmlns:a16="http://schemas.microsoft.com/office/drawing/2014/main" val="4067242329"/>
                    </a:ext>
                  </a:extLst>
                </a:gridCol>
                <a:gridCol w="1042691">
                  <a:extLst>
                    <a:ext uri="{9D8B030D-6E8A-4147-A177-3AD203B41FA5}">
                      <a16:colId xmlns:a16="http://schemas.microsoft.com/office/drawing/2014/main" val="1096057584"/>
                    </a:ext>
                  </a:extLst>
                </a:gridCol>
                <a:gridCol w="1042691">
                  <a:extLst>
                    <a:ext uri="{9D8B030D-6E8A-4147-A177-3AD203B41FA5}">
                      <a16:colId xmlns:a16="http://schemas.microsoft.com/office/drawing/2014/main" val="300543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–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орграф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орграфа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обозначается как упорядоченная пара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— начальная вершина, a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— конечная вершина ребра.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являются различными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r="-431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Edge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Этот способ хранения графа особенно удобен, если главная операция, которая чаще всего выполняется,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перечисление ребер или нахождение вершин и рёбер, находящихся в отношениях инцидентности.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r="-1475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35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Список смежности.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djacency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 смежности графа состоит из списков вершин графа, смежных с каждой вершиной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Хранение списков смежности в линейных связанных списков желательно в алгоритмах, в основе которых лежат операции добавления и удаления вершин из списков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84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djacency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id="{8D938A66-D769-4FC1-9063-9D37D1C0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45327"/>
              </p:ext>
            </p:extLst>
          </p:nvPr>
        </p:nvGraphicFramePr>
        <p:xfrm>
          <a:off x="1540181" y="2562751"/>
          <a:ext cx="394926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351">
                  <a:extLst>
                    <a:ext uri="{9D8B030D-6E8A-4147-A177-3AD203B41FA5}">
                      <a16:colId xmlns:a16="http://schemas.microsoft.com/office/drawing/2014/main" val="406724232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96057584"/>
                    </a:ext>
                  </a:extLst>
                </a:gridCol>
                <a:gridCol w="1973803">
                  <a:extLst>
                    <a:ext uri="{9D8B030D-6E8A-4147-A177-3AD203B41FA5}">
                      <a16:colId xmlns:a16="http://schemas.microsoft.com/office/drawing/2014/main" val="300543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2 3 4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1 4 5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2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1 2 3 5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3 4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6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Нестандартные представления графов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содержащий натуральные числа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 1 до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любой повторяющийся элемент за время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не изменяя массив и не используя дополнительной памяти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используемой памяти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(1)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458028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Базовые алгоритмы на графах</a:t>
            </a:r>
          </a:p>
        </p:txBody>
      </p:sp>
    </p:spTree>
    <p:extLst>
      <p:ext uri="{BB962C8B-B14F-4D97-AF65-F5344CB8AC3E}">
        <p14:creationId xmlns:p14="http://schemas.microsoft.com/office/powerpoint/2010/main" val="77899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ширину</a:t>
            </a:r>
            <a:endParaRPr lang="en-US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Мур (1959),  Ли (1961)</a:t>
            </a:r>
          </a:p>
          <a:p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25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Breadth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 Search, 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BFS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queue.push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start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(!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queue.empty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())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v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queue.pop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();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 = 0; i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++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i)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if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adjacencyMatrix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[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][i] == 1)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queue.push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(i);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67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4036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77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1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Неориентированный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неориентированном графе ребро соединяет вершины в обоих направлениях, поэтому порядок вершин в ребре не имеет значения: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обозначают одно и то же ребро.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r="-431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40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607092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1262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5604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27384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469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515313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3215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47921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9008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92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с петлями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в графе допускается наличие петель, то он называется 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графом с петлями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A7377B6-B737-4B81-A179-631E574538E7}"/>
              </a:ext>
            </a:extLst>
          </p:cNvPr>
          <p:cNvSpPr/>
          <p:nvPr/>
        </p:nvSpPr>
        <p:spPr>
          <a:xfrm>
            <a:off x="5792219" y="4953693"/>
            <a:ext cx="1218266" cy="1213000"/>
          </a:xfrm>
          <a:prstGeom prst="arc">
            <a:avLst>
              <a:gd name="adj1" fmla="val 483000"/>
              <a:gd name="adj2" fmla="val 18707517"/>
            </a:avLst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11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034404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 </a:t>
            </a:r>
            <a:r>
              <a:rPr lang="ru-RU" dirty="0" err="1"/>
              <a:t>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251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Дерево поиска в ширину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42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Задачи, решаемая поиском в ширину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Робот двигается по полю, при этом он может передвигать ящики, находящиеся на этом же поле,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требуется за наименьшее число ходов передвинуть ящики в требуемые позиции.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Поиск кратчайшего пути в невзвешенном графе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их вариации.</a:t>
            </a:r>
          </a:p>
        </p:txBody>
      </p:sp>
    </p:spTree>
    <p:extLst>
      <p:ext uri="{BB962C8B-B14F-4D97-AF65-F5344CB8AC3E}">
        <p14:creationId xmlns:p14="http://schemas.microsoft.com/office/powerpoint/2010/main" val="999474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глубину</a:t>
            </a:r>
          </a:p>
        </p:txBody>
      </p:sp>
    </p:spTree>
    <p:extLst>
      <p:ext uri="{BB962C8B-B14F-4D97-AF65-F5344CB8AC3E}">
        <p14:creationId xmlns:p14="http://schemas.microsoft.com/office/powerpoint/2010/main" val="21522792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Depth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Search, 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DFS</a:t>
                </a:r>
              </a:p>
              <a:p>
                <a:r>
                  <a:rPr lang="ru-RU" sz="2800" dirty="0"/>
                  <a:t>   </a:t>
                </a:r>
                <a:r>
                  <a:rPr lang="ru-RU" sz="2800" dirty="0" err="1"/>
                  <a:t>stack</a:t>
                </a:r>
                <a:r>
                  <a:rPr lang="ru-RU" sz="2800" dirty="0"/>
                  <a:t>;</a:t>
                </a:r>
              </a:p>
              <a:p>
                <a:r>
                  <a:rPr lang="ru-RU" sz="2800" dirty="0"/>
                  <a:t> </a:t>
                </a:r>
                <a:r>
                  <a:rPr lang="en-US" sz="2800" dirty="0"/>
                  <a:t>  </a:t>
                </a:r>
                <a:r>
                  <a:rPr lang="ru-RU" sz="2800" dirty="0" err="1"/>
                  <a:t>stack.push</a:t>
                </a:r>
                <a:r>
                  <a:rPr lang="ru-RU" sz="2800" dirty="0"/>
                  <a:t>(</a:t>
                </a:r>
                <a:r>
                  <a:rPr lang="ru-RU" sz="2800" dirty="0" err="1"/>
                  <a:t>start</a:t>
                </a:r>
                <a:r>
                  <a:rPr lang="ru-RU" sz="2800" dirty="0"/>
                  <a:t>);</a:t>
                </a:r>
              </a:p>
              <a:p>
                <a:r>
                  <a:rPr lang="ru-RU" sz="2800" dirty="0"/>
                  <a:t>   </a:t>
                </a:r>
                <a:r>
                  <a:rPr lang="ru-RU" sz="2800" dirty="0" err="1"/>
                  <a:t>while</a:t>
                </a:r>
                <a:r>
                  <a:rPr lang="ru-RU" sz="2800" dirty="0"/>
                  <a:t> (!</a:t>
                </a:r>
                <a:r>
                  <a:rPr lang="ru-RU" sz="2800" dirty="0" err="1"/>
                  <a:t>stack.empty</a:t>
                </a:r>
                <a:r>
                  <a:rPr lang="ru-RU" sz="2800" dirty="0"/>
                  <a:t>())</a:t>
                </a:r>
              </a:p>
              <a:p>
                <a:r>
                  <a:rPr lang="ru-RU" sz="2800" dirty="0"/>
                  <a:t>      v = </a:t>
                </a:r>
                <a:r>
                  <a:rPr lang="ru-RU" sz="2800" dirty="0" err="1"/>
                  <a:t>stack.pop</a:t>
                </a:r>
                <a:r>
                  <a:rPr lang="ru-RU" sz="2800" dirty="0"/>
                  <a:t>();</a:t>
                </a:r>
              </a:p>
              <a:p>
                <a:r>
                  <a:rPr lang="ru-RU" sz="2800" dirty="0"/>
                  <a:t>      </a:t>
                </a:r>
                <a:r>
                  <a:rPr lang="ru-RU" sz="2800" dirty="0" err="1"/>
                  <a:t>for</a:t>
                </a:r>
                <a:r>
                  <a:rPr lang="ru-RU" sz="2800" dirty="0"/>
                  <a:t>(i = 0; i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800" dirty="0"/>
                  <a:t>; ++i)</a:t>
                </a:r>
              </a:p>
              <a:p>
                <a:r>
                  <a:rPr lang="ru-RU" sz="2800" dirty="0"/>
                  <a:t>         </a:t>
                </a:r>
                <a:r>
                  <a:rPr lang="ru-RU" sz="2800" dirty="0" err="1"/>
                  <a:t>if</a:t>
                </a:r>
                <a:r>
                  <a:rPr lang="ru-RU" sz="2800" dirty="0"/>
                  <a:t> (</a:t>
                </a:r>
                <a:r>
                  <a:rPr lang="en-US" sz="2800" dirty="0" err="1"/>
                  <a:t>adjacencyMatrix</a:t>
                </a:r>
                <a:r>
                  <a:rPr lang="ru-RU" sz="2800" dirty="0"/>
                  <a:t>[</a:t>
                </a:r>
                <a:r>
                  <a:rPr lang="en-US" sz="2800" dirty="0"/>
                  <a:t>v</a:t>
                </a:r>
                <a:r>
                  <a:rPr lang="ru-RU" sz="2800" dirty="0"/>
                  <a:t>][i] == </a:t>
                </a:r>
                <a:r>
                  <a:rPr lang="en-US" sz="2800" dirty="0"/>
                  <a:t>1</a:t>
                </a:r>
                <a:r>
                  <a:rPr lang="ru-RU" sz="2800" dirty="0"/>
                  <a:t>)</a:t>
                </a:r>
              </a:p>
              <a:p>
                <a:r>
                  <a:rPr lang="ru-RU" sz="2800" dirty="0"/>
                  <a:t>            </a:t>
                </a:r>
                <a:r>
                  <a:rPr lang="ru-RU" sz="2800" dirty="0" err="1"/>
                  <a:t>stack.push</a:t>
                </a:r>
                <a:r>
                  <a:rPr lang="ru-RU" sz="2800" dirty="0"/>
                  <a:t>(i);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549" b="-3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2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7335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091902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792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60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Мультиграф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Два или более ребра, соединяющие одни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те же вершины, называются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параллельными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а граф, имеющий такие ребра, —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мультиграфом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744073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F910A99-8254-4E0C-B790-860DB651AFE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6795637" y="2623470"/>
            <a:ext cx="547399" cy="24693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2008C4-5EF7-46E7-B5A1-68F66CD44476}"/>
              </a:ext>
            </a:extLst>
          </p:cNvPr>
          <p:cNvSpPr txBox="1"/>
          <p:nvPr/>
        </p:nvSpPr>
        <p:spPr>
          <a:xfrm>
            <a:off x="7307374" y="354611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49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79833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9950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96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62474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63854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6082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3748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46466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00474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Псевдограф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допускается и наличие петель и существование более одного ребра между двумя вершинами, то такой объект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псевдографом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4EBCBF-45DD-405E-877D-7591A04C4A6F}"/>
              </a:ext>
            </a:extLst>
          </p:cNvPr>
          <p:cNvSpPr txBox="1"/>
          <p:nvPr/>
        </p:nvSpPr>
        <p:spPr>
          <a:xfrm>
            <a:off x="6744073" y="353473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A7377B6-B737-4B81-A179-631E574538E7}"/>
              </a:ext>
            </a:extLst>
          </p:cNvPr>
          <p:cNvSpPr/>
          <p:nvPr/>
        </p:nvSpPr>
        <p:spPr>
          <a:xfrm>
            <a:off x="5792219" y="4953693"/>
            <a:ext cx="1218266" cy="1213000"/>
          </a:xfrm>
          <a:prstGeom prst="arc">
            <a:avLst>
              <a:gd name="adj1" fmla="val 483000"/>
              <a:gd name="adj2" fmla="val 18707517"/>
            </a:avLst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DE88717-1C7E-4A6A-8914-0D8CE59098A8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flipV="1">
            <a:off x="6806317" y="2623470"/>
            <a:ext cx="536719" cy="248366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ECB27B-3008-4AB3-9FEC-EED2820D234A}"/>
              </a:ext>
            </a:extLst>
          </p:cNvPr>
          <p:cNvSpPr txBox="1"/>
          <p:nvPr/>
        </p:nvSpPr>
        <p:spPr>
          <a:xfrm>
            <a:off x="7343036" y="34773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300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Дерево поиска в глубину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 </a:t>
            </a:r>
            <a:r>
              <a:rPr lang="ru-RU" dirty="0" err="1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70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Метки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050411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867EAB-3321-41B7-B01A-B299C16DB166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</p:spTree>
    <p:extLst>
      <p:ext uri="{BB962C8B-B14F-4D97-AF65-F5344CB8AC3E}">
        <p14:creationId xmlns:p14="http://schemas.microsoft.com/office/powerpoint/2010/main" val="35690738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4656AC-2DC8-4EE0-970D-210065111A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A2F20-74B9-433D-B7D7-CD60DCEBEA9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</p:spTree>
    <p:extLst>
      <p:ext uri="{BB962C8B-B14F-4D97-AF65-F5344CB8AC3E}">
        <p14:creationId xmlns:p14="http://schemas.microsoft.com/office/powerpoint/2010/main" val="33044717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FA38E-2EC0-4CB1-911B-CA8E19E23287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994A6-4464-4A4E-8647-7AA68E1A64C7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695758-7197-48C8-AF85-591D3C840201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</p:spTree>
    <p:extLst>
      <p:ext uri="{BB962C8B-B14F-4D97-AF65-F5344CB8AC3E}">
        <p14:creationId xmlns:p14="http://schemas.microsoft.com/office/powerpoint/2010/main" val="32213999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8D7D0B-AAD3-4F68-BA57-A343DC24C939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93049-5A48-47EC-A31D-26EAAE7A4BB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48681-A719-4675-A4E0-5696F9DECB18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196B7-F428-4BD5-9976-94AFE394C8B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</a:t>
            </a:r>
          </a:p>
        </p:txBody>
      </p:sp>
    </p:spTree>
    <p:extLst>
      <p:ext uri="{BB962C8B-B14F-4D97-AF65-F5344CB8AC3E}">
        <p14:creationId xmlns:p14="http://schemas.microsoft.com/office/powerpoint/2010/main" val="3461538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8D7D0B-AAD3-4F68-BA57-A343DC24C939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93049-5A48-47EC-A31D-26EAAE7A4BB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948681-A719-4675-A4E0-5696F9DECB18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9196B7-F428-4BD5-9976-94AFE394C8B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</p:spTree>
    <p:extLst>
      <p:ext uri="{BB962C8B-B14F-4D97-AF65-F5344CB8AC3E}">
        <p14:creationId xmlns:p14="http://schemas.microsoft.com/office/powerpoint/2010/main" val="16955791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65D5E8-5067-419C-AB7E-CB735FBF717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145B0-894C-4A82-837F-FA033A6EE3BE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51B14E-D002-4BFD-97FC-7F923761CA79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03AECA-65FA-4DD8-8D43-4CAB0D305540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4646A-9240-42EE-83B3-9E470C91258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</a:t>
            </a:r>
          </a:p>
        </p:txBody>
      </p:sp>
    </p:spTree>
    <p:extLst>
      <p:ext uri="{BB962C8B-B14F-4D97-AF65-F5344CB8AC3E}">
        <p14:creationId xmlns:p14="http://schemas.microsoft.com/office/powerpoint/2010/main" val="4258212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29624061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1065628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13580</TotalTime>
  <Words>7373</Words>
  <Application>Microsoft Office PowerPoint</Application>
  <PresentationFormat>Широкоэкранный</PresentationFormat>
  <Paragraphs>2671</Paragraphs>
  <Slides>167</Slides>
  <Notes>139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167</vt:i4>
      </vt:variant>
    </vt:vector>
  </HeadingPairs>
  <TitlesOfParts>
    <vt:vector size="180" baseType="lpstr">
      <vt:lpstr>Arial</vt:lpstr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361</cp:revision>
  <dcterms:created xsi:type="dcterms:W3CDTF">2016-01-11T07:19:05Z</dcterms:created>
  <dcterms:modified xsi:type="dcterms:W3CDTF">2025-02-25T14:19:00Z</dcterms:modified>
</cp:coreProperties>
</file>