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46"/>
  </p:notesMasterIdLst>
  <p:sldIdLst>
    <p:sldId id="771" r:id="rId5"/>
    <p:sldId id="865" r:id="rId6"/>
    <p:sldId id="795" r:id="rId7"/>
    <p:sldId id="866" r:id="rId8"/>
    <p:sldId id="902" r:id="rId9"/>
    <p:sldId id="867" r:id="rId10"/>
    <p:sldId id="868" r:id="rId11"/>
    <p:sldId id="869" r:id="rId12"/>
    <p:sldId id="870" r:id="rId13"/>
    <p:sldId id="871" r:id="rId14"/>
    <p:sldId id="872" r:id="rId15"/>
    <p:sldId id="873" r:id="rId16"/>
    <p:sldId id="874" r:id="rId17"/>
    <p:sldId id="875" r:id="rId18"/>
    <p:sldId id="876" r:id="rId19"/>
    <p:sldId id="878" r:id="rId20"/>
    <p:sldId id="877" r:id="rId21"/>
    <p:sldId id="879" r:id="rId22"/>
    <p:sldId id="880" r:id="rId23"/>
    <p:sldId id="881" r:id="rId24"/>
    <p:sldId id="882" r:id="rId25"/>
    <p:sldId id="883" r:id="rId26"/>
    <p:sldId id="884" r:id="rId27"/>
    <p:sldId id="885" r:id="rId28"/>
    <p:sldId id="886" r:id="rId29"/>
    <p:sldId id="887" r:id="rId30"/>
    <p:sldId id="888" r:id="rId31"/>
    <p:sldId id="889" r:id="rId32"/>
    <p:sldId id="890" r:id="rId33"/>
    <p:sldId id="891" r:id="rId34"/>
    <p:sldId id="892" r:id="rId35"/>
    <p:sldId id="893" r:id="rId36"/>
    <p:sldId id="895" r:id="rId37"/>
    <p:sldId id="894" r:id="rId38"/>
    <p:sldId id="903" r:id="rId39"/>
    <p:sldId id="896" r:id="rId40"/>
    <p:sldId id="897" r:id="rId41"/>
    <p:sldId id="898" r:id="rId42"/>
    <p:sldId id="899" r:id="rId43"/>
    <p:sldId id="900" r:id="rId44"/>
    <p:sldId id="901" r:id="rId45"/>
  </p:sldIdLst>
  <p:sldSz cx="12192000" cy="6858000"/>
  <p:notesSz cx="6858000" cy="9144000"/>
  <p:custDataLst>
    <p:tags r:id="rId4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2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1183" autoAdjust="0"/>
  </p:normalViewPr>
  <p:slideViewPr>
    <p:cSldViewPr>
      <p:cViewPr varScale="1">
        <p:scale>
          <a:sx n="93" d="100"/>
          <a:sy n="93" d="100"/>
        </p:scale>
        <p:origin x="101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3612" userDrawn="1">
          <p15:clr>
            <a:srgbClr val="FBAE40"/>
          </p15:clr>
        </p15:guide>
        <p15:guide id="3" orient="horz" pos="1298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Количество остовных деревьев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4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0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2, 2, 3, 3, 1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0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2, 2, 3, 3, 1, 2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5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2, 2, 3, 3, 1, 2, 1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9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 окончании построения кода Прюфера в дереве останутся не удалёнными две вершины.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A3D6636-62B6-486B-B1D9-D264DF22E5AF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69628D-C487-483B-B689-6EDDE8E8ADF5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7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Одной из них точно будет вершина с максимальным номером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вот про другую вершину ничего определённого сказать нельзя.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A3D6636-62B6-486B-B1D9-D264DF22E5AF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69628D-C487-483B-B689-6EDDE8E8ADF5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9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Каждая вершина встречается в коде Прюфера определённое число раз, равное её степени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минус один.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Код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2, 2, 3, 3, 1, 2, 1.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A3D6636-62B6-486B-B1D9-D264DF22E5AF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69628D-C487-483B-B689-6EDDE8E8ADF5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восстановления дерева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−2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{</a:t>
                </a:r>
                <a:endParaRPr lang="ru-RU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←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наименьший элемент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которого нет в  коде Прюфера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Соединить вершину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Удалить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Удалить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кода Прюфера;</a:t>
                </a:r>
              </a:p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}</a:t>
                </a:r>
                <a:endParaRPr lang="ru-RU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Соединить две оставшиеся вершины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blipFill>
                <a:blip r:embed="rId2"/>
                <a:stretch>
                  <a:fillRect l="-1290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2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Последовательность кода Прюфера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2, 2, 3, 3, 1, 2, 1</m:t>
                        </m:r>
                      </m:e>
                    </m:d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=7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т.е.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=7+2=9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={1, 2, 3, 4, 5, 6, 7, 8, 9}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14D8E-3BC2-4160-90E6-D8D78CBE975F}"/>
                  </a:ext>
                </a:extLst>
              </p:cNvPr>
              <p:cNvSpPr txBox="1"/>
              <p:nvPr/>
            </p:nvSpPr>
            <p:spPr>
              <a:xfrm>
                <a:off x="1145320" y="3441700"/>
                <a:ext cx="307847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14D8E-3BC2-4160-90E6-D8D78CBE9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3441700"/>
                <a:ext cx="3078472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C312C7-AE68-45EF-9E80-2C63E54EB07F}"/>
                  </a:ext>
                </a:extLst>
              </p:cNvPr>
              <p:cNvSpPr txBox="1"/>
              <p:nvPr/>
            </p:nvSpPr>
            <p:spPr>
              <a:xfrm>
                <a:off x="3760056" y="3441700"/>
                <a:ext cx="234026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C312C7-AE68-45EF-9E80-2C63E54EB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056" y="3441700"/>
                <a:ext cx="2340260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63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6114264" cy="20134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 Прюфера</a:t>
            </a:r>
          </a:p>
        </p:txBody>
      </p:sp>
    </p:spTree>
    <p:extLst>
      <p:ext uri="{BB962C8B-B14F-4D97-AF65-F5344CB8AC3E}">
        <p14:creationId xmlns:p14="http://schemas.microsoft.com/office/powerpoint/2010/main" val="139908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2, 3,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B0DFEF-39AB-4CB5-96F0-FA8822E0EFAC}"/>
                  </a:ext>
                </a:extLst>
              </p:cNvPr>
              <p:cNvSpPr txBox="1"/>
              <p:nvPr/>
            </p:nvSpPr>
            <p:spPr>
              <a:xfrm>
                <a:off x="3760512" y="2924944"/>
                <a:ext cx="234026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B0DFEF-39AB-4CB5-96F0-FA8822E0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12" y="2924944"/>
                <a:ext cx="2340260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45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3,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B0DFEF-39AB-4CB5-96F0-FA8822E0EFAC}"/>
                  </a:ext>
                </a:extLst>
              </p:cNvPr>
              <p:cNvSpPr txBox="1"/>
              <p:nvPr/>
            </p:nvSpPr>
            <p:spPr>
              <a:xfrm>
                <a:off x="3760512" y="2924944"/>
                <a:ext cx="234026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B0DFEF-39AB-4CB5-96F0-FA8822E0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12" y="2924944"/>
                <a:ext cx="2340260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1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3970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12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353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88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3108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8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0126051F-5ECC-47C0-85B1-A3A9FB7D57B2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C16EE2-5890-4BA6-9303-7222F6EFE581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2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96A090D-D146-481F-9C40-EE39F4D4A9A8}"/>
              </a:ext>
            </a:extLst>
          </p:cNvPr>
          <p:cNvCxnSpPr>
            <a:stCxn id="8" idx="2"/>
            <a:endCxn id="11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0126051F-5ECC-47C0-85B1-A3A9FB7D57B2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C16EE2-5890-4BA6-9303-7222F6EFE581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2, 2, 3, 3, 1, 2, 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917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96A090D-D146-481F-9C40-EE39F4D4A9A8}"/>
              </a:ext>
            </a:extLst>
          </p:cNvPr>
          <p:cNvCxnSpPr>
            <a:stCxn id="8" idx="2"/>
            <a:endCxn id="11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0126051F-5ECC-47C0-85B1-A3A9FB7D57B2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C16EE2-5890-4BA6-9303-7222F6EFE581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67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96A090D-D146-481F-9C40-EE39F4D4A9A8}"/>
              </a:ext>
            </a:extLst>
          </p:cNvPr>
          <p:cNvCxnSpPr>
            <a:stCxn id="8" idx="2"/>
            <a:endCxn id="11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0126051F-5ECC-47C0-85B1-A3A9FB7D57B2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F89B20A-072A-4B30-A4AD-9484CF11FA4E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C16EE2-5890-4BA6-9303-7222F6EFE581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A42CAB7-FA1E-406A-933B-8602D71D345F}"/>
              </a:ext>
            </a:extLst>
          </p:cNvPr>
          <p:cNvCxnSpPr>
            <a:stCxn id="18" idx="1"/>
            <a:endCxn id="8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306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Кэли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Кэли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Количество остовных деревьев в полном помеченном графе из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 равно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</m:sup>
                      </m:sSup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3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 Прюфера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Сколько различных помеченных деревьев можно построить на полном помеченном графе?</a:t>
            </a:r>
          </a:p>
        </p:txBody>
      </p:sp>
    </p:spTree>
    <p:extLst>
      <p:ext uri="{BB962C8B-B14F-4D97-AF65-F5344CB8AC3E}">
        <p14:creationId xmlns:p14="http://schemas.microsoft.com/office/powerpoint/2010/main" val="273297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Сделать граф связным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54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дан граф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 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рёбер.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компонент связности в этом графе. Обозначим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размеры компонент связности этого графа.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вершин графа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+…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способов добавить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ребро, чтобы граф стал связным равно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⋅…⋅</m:t>
                      </m:r>
                      <m:sSub>
                        <m:sSubPr>
                          <m:ctrlP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</m:sup>
                      </m:sSup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547125"/>
              </a:xfrm>
              <a:prstGeom prst="rect">
                <a:avLst/>
              </a:prstGeom>
              <a:blipFill>
                <a:blip r:embed="rId2"/>
                <a:stretch>
                  <a:fillRect l="-1290" t="-1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98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9927836" cy="20134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Нахождение количества остовных деревьев в произвольном графе</a:t>
            </a:r>
          </a:p>
        </p:txBody>
      </p:sp>
    </p:spTree>
    <p:extLst>
      <p:ext uri="{BB962C8B-B14F-4D97-AF65-F5344CB8AC3E}">
        <p14:creationId xmlns:p14="http://schemas.microsoft.com/office/powerpoint/2010/main" val="2345967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Остовные деревья в графе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Задан связный неориентированный граф.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Требуется посчитать количество различных остовных деревьев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этого графа.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1FA1383-99E9-4FF2-B51A-DD17AFB22AEB}"/>
              </a:ext>
            </a:extLst>
          </p:cNvPr>
          <p:cNvSpPr/>
          <p:nvPr/>
        </p:nvSpPr>
        <p:spPr>
          <a:xfrm>
            <a:off x="6968765" y="21044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0EA92C2-E25C-4D66-AABE-D6655410403B}"/>
              </a:ext>
            </a:extLst>
          </p:cNvPr>
          <p:cNvSpPr/>
          <p:nvPr/>
        </p:nvSpPr>
        <p:spPr>
          <a:xfrm>
            <a:off x="6608725" y="40777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2644B7-B82D-4818-8D2F-E1C0D161E313}"/>
              </a:ext>
            </a:extLst>
          </p:cNvPr>
          <p:cNvSpPr/>
          <p:nvPr/>
        </p:nvSpPr>
        <p:spPr>
          <a:xfrm>
            <a:off x="10552126" y="27271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6A49069-E968-4281-A363-C55AB40F096C}"/>
              </a:ext>
            </a:extLst>
          </p:cNvPr>
          <p:cNvSpPr/>
          <p:nvPr/>
        </p:nvSpPr>
        <p:spPr>
          <a:xfrm>
            <a:off x="8814489" y="2104447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22B51-7F85-430C-8C2F-11B4AF0804D5}"/>
              </a:ext>
            </a:extLst>
          </p:cNvPr>
          <p:cNvSpPr/>
          <p:nvPr/>
        </p:nvSpPr>
        <p:spPr>
          <a:xfrm>
            <a:off x="9663542" y="342900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086A13D-B3CD-47BF-9258-910F597C36F8}"/>
              </a:ext>
            </a:extLst>
          </p:cNvPr>
          <p:cNvSpPr/>
          <p:nvPr/>
        </p:nvSpPr>
        <p:spPr>
          <a:xfrm>
            <a:off x="8379267" y="4108958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CF54C2-8557-4324-AA42-420C128DD97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7328805" y="2282516"/>
            <a:ext cx="1485684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1900003-C9A1-4F67-8F62-6CB077014A89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88745" y="2411760"/>
            <a:ext cx="232747" cy="1666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8C6BA9-10CD-4088-8258-96C5886FBC6E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7276078" y="2411760"/>
            <a:ext cx="2387464" cy="11972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D54143E-5505-4EC2-AB6F-85C48EB1014E}"/>
              </a:ext>
            </a:extLst>
          </p:cNvPr>
          <p:cNvSpPr/>
          <p:nvPr/>
        </p:nvSpPr>
        <p:spPr>
          <a:xfrm>
            <a:off x="9730114" y="533042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915655-6606-4129-B755-B528EC27F2E6}"/>
              </a:ext>
            </a:extLst>
          </p:cNvPr>
          <p:cNvSpPr/>
          <p:nvPr/>
        </p:nvSpPr>
        <p:spPr>
          <a:xfrm>
            <a:off x="7584006" y="533046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4522C9-B360-4B9E-AA9B-31B648049991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9174529" y="2282516"/>
            <a:ext cx="1377597" cy="6246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E078A9F-D59C-41B4-B72A-2E45488B2944}"/>
              </a:ext>
            </a:extLst>
          </p:cNvPr>
          <p:cNvCxnSpPr>
            <a:cxnSpLocks/>
            <a:stCxn id="6" idx="4"/>
            <a:endCxn id="15" idx="1"/>
          </p:cNvCxnSpPr>
          <p:nvPr/>
        </p:nvCxnSpPr>
        <p:spPr>
          <a:xfrm>
            <a:off x="6788745" y="4437834"/>
            <a:ext cx="847988" cy="945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5DEC425-7C94-426D-8498-4CD674B3DE26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686580" y="3736313"/>
            <a:ext cx="1029689" cy="423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D8853A-FF34-4F0B-8EE1-85B6B2D623A2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9970855" y="3034496"/>
            <a:ext cx="633998" cy="447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9B14619-41D0-444C-8F4F-A52D809068B1}"/>
              </a:ext>
            </a:extLst>
          </p:cNvPr>
          <p:cNvCxnSpPr>
            <a:cxnSpLocks/>
            <a:stCxn id="10" idx="1"/>
            <a:endCxn id="4" idx="4"/>
          </p:cNvCxnSpPr>
          <p:nvPr/>
        </p:nvCxnSpPr>
        <p:spPr>
          <a:xfrm flipH="1" flipV="1">
            <a:off x="7148785" y="2464487"/>
            <a:ext cx="1283209" cy="1695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CC08650-236B-4BCD-BEE1-CADC77602736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8994509" y="2460584"/>
            <a:ext cx="721760" cy="1021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2A554D-98AD-4954-84FB-B94BADE262F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968765" y="4257814"/>
            <a:ext cx="1410502" cy="261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C5C0C8-E604-4A5C-802F-426C2D17A9CC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8686580" y="4407790"/>
            <a:ext cx="1096261" cy="9753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7E520D3-AB2E-4AF7-B3A3-77157B2721E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43562" y="3789040"/>
            <a:ext cx="66572" cy="1541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32CDA6C-9313-4592-8023-56333739D080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7944046" y="5510444"/>
            <a:ext cx="1786068" cy="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30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Кирхгофа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705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eg</m:t>
                                    </m:r>
                                  </m:fName>
                                  <m:e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ru-RU" sz="2800" b="0" i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∈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𝐸</m:t>
                                </m:r>
                                <m:r>
                                  <a:rPr lang="ru-RU" sz="2800" b="0" i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∉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𝐸</m:t>
                                </m:r>
                                <m:r>
                                  <a:rPr lang="ru-RU" sz="2800" b="0" i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705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1FA1383-99E9-4FF2-B51A-DD17AFB22AEB}"/>
              </a:ext>
            </a:extLst>
          </p:cNvPr>
          <p:cNvSpPr/>
          <p:nvPr/>
        </p:nvSpPr>
        <p:spPr>
          <a:xfrm>
            <a:off x="6968765" y="21044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0EA92C2-E25C-4D66-AABE-D6655410403B}"/>
              </a:ext>
            </a:extLst>
          </p:cNvPr>
          <p:cNvSpPr/>
          <p:nvPr/>
        </p:nvSpPr>
        <p:spPr>
          <a:xfrm>
            <a:off x="6608725" y="40777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2644B7-B82D-4818-8D2F-E1C0D161E313}"/>
              </a:ext>
            </a:extLst>
          </p:cNvPr>
          <p:cNvSpPr/>
          <p:nvPr/>
        </p:nvSpPr>
        <p:spPr>
          <a:xfrm>
            <a:off x="10552126" y="27271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6A49069-E968-4281-A363-C55AB40F096C}"/>
              </a:ext>
            </a:extLst>
          </p:cNvPr>
          <p:cNvSpPr/>
          <p:nvPr/>
        </p:nvSpPr>
        <p:spPr>
          <a:xfrm>
            <a:off x="8814489" y="2104447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22B51-7F85-430C-8C2F-11B4AF0804D5}"/>
              </a:ext>
            </a:extLst>
          </p:cNvPr>
          <p:cNvSpPr/>
          <p:nvPr/>
        </p:nvSpPr>
        <p:spPr>
          <a:xfrm>
            <a:off x="9663542" y="342900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086A13D-B3CD-47BF-9258-910F597C36F8}"/>
              </a:ext>
            </a:extLst>
          </p:cNvPr>
          <p:cNvSpPr/>
          <p:nvPr/>
        </p:nvSpPr>
        <p:spPr>
          <a:xfrm>
            <a:off x="8379267" y="4108958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CF54C2-8557-4324-AA42-420C128DD97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7328805" y="2282516"/>
            <a:ext cx="1485684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1900003-C9A1-4F67-8F62-6CB077014A89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88745" y="2411760"/>
            <a:ext cx="232747" cy="1666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8C6BA9-10CD-4088-8258-96C5886FBC6E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7276078" y="2411760"/>
            <a:ext cx="2387464" cy="11972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D54143E-5505-4EC2-AB6F-85C48EB1014E}"/>
              </a:ext>
            </a:extLst>
          </p:cNvPr>
          <p:cNvSpPr/>
          <p:nvPr/>
        </p:nvSpPr>
        <p:spPr>
          <a:xfrm>
            <a:off x="9730114" y="533042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915655-6606-4129-B755-B528EC27F2E6}"/>
              </a:ext>
            </a:extLst>
          </p:cNvPr>
          <p:cNvSpPr/>
          <p:nvPr/>
        </p:nvSpPr>
        <p:spPr>
          <a:xfrm>
            <a:off x="7584006" y="533046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4522C9-B360-4B9E-AA9B-31B648049991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9174529" y="2282516"/>
            <a:ext cx="1377597" cy="6246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E078A9F-D59C-41B4-B72A-2E45488B2944}"/>
              </a:ext>
            </a:extLst>
          </p:cNvPr>
          <p:cNvCxnSpPr>
            <a:cxnSpLocks/>
            <a:stCxn id="6" idx="4"/>
            <a:endCxn id="15" idx="1"/>
          </p:cNvCxnSpPr>
          <p:nvPr/>
        </p:nvCxnSpPr>
        <p:spPr>
          <a:xfrm>
            <a:off x="6788745" y="4437834"/>
            <a:ext cx="847988" cy="945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5DEC425-7C94-426D-8498-4CD674B3DE26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686580" y="3736313"/>
            <a:ext cx="1029689" cy="423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D8853A-FF34-4F0B-8EE1-85B6B2D623A2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9970855" y="3034496"/>
            <a:ext cx="633998" cy="447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9B14619-41D0-444C-8F4F-A52D809068B1}"/>
              </a:ext>
            </a:extLst>
          </p:cNvPr>
          <p:cNvCxnSpPr>
            <a:cxnSpLocks/>
            <a:stCxn id="10" idx="1"/>
            <a:endCxn id="4" idx="4"/>
          </p:cNvCxnSpPr>
          <p:nvPr/>
        </p:nvCxnSpPr>
        <p:spPr>
          <a:xfrm flipH="1" flipV="1">
            <a:off x="7148785" y="2464487"/>
            <a:ext cx="1283209" cy="1695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CC08650-236B-4BCD-BEE1-CADC77602736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8994509" y="2460584"/>
            <a:ext cx="721760" cy="1021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2A554D-98AD-4954-84FB-B94BADE262F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968765" y="4257814"/>
            <a:ext cx="1410502" cy="261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C5C0C8-E604-4A5C-802F-426C2D17A9CC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8686580" y="4407790"/>
            <a:ext cx="1096261" cy="9753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7E520D3-AB2E-4AF7-B3A3-77157B2721E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43562" y="3789040"/>
            <a:ext cx="66572" cy="1541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32CDA6C-9313-4592-8023-56333739D080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7944046" y="5510444"/>
            <a:ext cx="1786068" cy="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58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Кирхгофа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1FA1383-99E9-4FF2-B51A-DD17AFB22AEB}"/>
              </a:ext>
            </a:extLst>
          </p:cNvPr>
          <p:cNvSpPr/>
          <p:nvPr/>
        </p:nvSpPr>
        <p:spPr>
          <a:xfrm>
            <a:off x="6968765" y="21044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0EA92C2-E25C-4D66-AABE-D6655410403B}"/>
              </a:ext>
            </a:extLst>
          </p:cNvPr>
          <p:cNvSpPr/>
          <p:nvPr/>
        </p:nvSpPr>
        <p:spPr>
          <a:xfrm>
            <a:off x="6608725" y="40777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2644B7-B82D-4818-8D2F-E1C0D161E313}"/>
              </a:ext>
            </a:extLst>
          </p:cNvPr>
          <p:cNvSpPr/>
          <p:nvPr/>
        </p:nvSpPr>
        <p:spPr>
          <a:xfrm>
            <a:off x="10552126" y="27271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6A49069-E968-4281-A363-C55AB40F096C}"/>
              </a:ext>
            </a:extLst>
          </p:cNvPr>
          <p:cNvSpPr/>
          <p:nvPr/>
        </p:nvSpPr>
        <p:spPr>
          <a:xfrm>
            <a:off x="8814489" y="2104447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22B51-7F85-430C-8C2F-11B4AF0804D5}"/>
              </a:ext>
            </a:extLst>
          </p:cNvPr>
          <p:cNvSpPr/>
          <p:nvPr/>
        </p:nvSpPr>
        <p:spPr>
          <a:xfrm>
            <a:off x="9663542" y="342900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086A13D-B3CD-47BF-9258-910F597C36F8}"/>
              </a:ext>
            </a:extLst>
          </p:cNvPr>
          <p:cNvSpPr/>
          <p:nvPr/>
        </p:nvSpPr>
        <p:spPr>
          <a:xfrm>
            <a:off x="8379267" y="4108958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CF54C2-8557-4324-AA42-420C128DD97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7328805" y="2282516"/>
            <a:ext cx="1485684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1900003-C9A1-4F67-8F62-6CB077014A89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88745" y="2411760"/>
            <a:ext cx="232747" cy="1666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8C6BA9-10CD-4088-8258-96C5886FBC6E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7276078" y="2411760"/>
            <a:ext cx="2387464" cy="11972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D54143E-5505-4EC2-AB6F-85C48EB1014E}"/>
              </a:ext>
            </a:extLst>
          </p:cNvPr>
          <p:cNvSpPr/>
          <p:nvPr/>
        </p:nvSpPr>
        <p:spPr>
          <a:xfrm>
            <a:off x="9730114" y="533042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915655-6606-4129-B755-B528EC27F2E6}"/>
              </a:ext>
            </a:extLst>
          </p:cNvPr>
          <p:cNvSpPr/>
          <p:nvPr/>
        </p:nvSpPr>
        <p:spPr>
          <a:xfrm>
            <a:off x="7584006" y="533046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4522C9-B360-4B9E-AA9B-31B648049991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9174529" y="2282516"/>
            <a:ext cx="1377597" cy="6246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E078A9F-D59C-41B4-B72A-2E45488B2944}"/>
              </a:ext>
            </a:extLst>
          </p:cNvPr>
          <p:cNvCxnSpPr>
            <a:cxnSpLocks/>
            <a:stCxn id="6" idx="4"/>
            <a:endCxn id="15" idx="1"/>
          </p:cNvCxnSpPr>
          <p:nvPr/>
        </p:nvCxnSpPr>
        <p:spPr>
          <a:xfrm>
            <a:off x="6788745" y="4437834"/>
            <a:ext cx="847988" cy="945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5DEC425-7C94-426D-8498-4CD674B3DE26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686580" y="3736313"/>
            <a:ext cx="1029689" cy="423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D8853A-FF34-4F0B-8EE1-85B6B2D623A2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9970855" y="3034496"/>
            <a:ext cx="633998" cy="447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9B14619-41D0-444C-8F4F-A52D809068B1}"/>
              </a:ext>
            </a:extLst>
          </p:cNvPr>
          <p:cNvCxnSpPr>
            <a:cxnSpLocks/>
            <a:stCxn id="10" idx="1"/>
            <a:endCxn id="4" idx="4"/>
          </p:cNvCxnSpPr>
          <p:nvPr/>
        </p:nvCxnSpPr>
        <p:spPr>
          <a:xfrm flipH="1" flipV="1">
            <a:off x="7148785" y="2464487"/>
            <a:ext cx="1283209" cy="1695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CC08650-236B-4BCD-BEE1-CADC77602736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8994509" y="2460584"/>
            <a:ext cx="721760" cy="1021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2A554D-98AD-4954-84FB-B94BADE262F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968765" y="4257814"/>
            <a:ext cx="1410502" cy="261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C5C0C8-E604-4A5C-802F-426C2D17A9CC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8686580" y="4407790"/>
            <a:ext cx="1096261" cy="9753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7E520D3-AB2E-4AF7-B3A3-77157B2721E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43562" y="3789040"/>
            <a:ext cx="66572" cy="1541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32CDA6C-9313-4592-8023-56333739D080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7944046" y="5510444"/>
            <a:ext cx="1786068" cy="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DC2871-6C11-4380-928C-E87CE8EA0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94274"/>
              </p:ext>
            </p:extLst>
          </p:nvPr>
        </p:nvGraphicFramePr>
        <p:xfrm>
          <a:off x="1402703" y="2477800"/>
          <a:ext cx="4095408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841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Кирхгофа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1FA1383-99E9-4FF2-B51A-DD17AFB22AEB}"/>
              </a:ext>
            </a:extLst>
          </p:cNvPr>
          <p:cNvSpPr/>
          <p:nvPr/>
        </p:nvSpPr>
        <p:spPr>
          <a:xfrm>
            <a:off x="6968765" y="21044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0EA92C2-E25C-4D66-AABE-D6655410403B}"/>
              </a:ext>
            </a:extLst>
          </p:cNvPr>
          <p:cNvSpPr/>
          <p:nvPr/>
        </p:nvSpPr>
        <p:spPr>
          <a:xfrm>
            <a:off x="6608725" y="40777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2644B7-B82D-4818-8D2F-E1C0D161E313}"/>
              </a:ext>
            </a:extLst>
          </p:cNvPr>
          <p:cNvSpPr/>
          <p:nvPr/>
        </p:nvSpPr>
        <p:spPr>
          <a:xfrm>
            <a:off x="10552126" y="27271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6A49069-E968-4281-A363-C55AB40F096C}"/>
              </a:ext>
            </a:extLst>
          </p:cNvPr>
          <p:cNvSpPr/>
          <p:nvPr/>
        </p:nvSpPr>
        <p:spPr>
          <a:xfrm>
            <a:off x="8814489" y="2104447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22B51-7F85-430C-8C2F-11B4AF0804D5}"/>
              </a:ext>
            </a:extLst>
          </p:cNvPr>
          <p:cNvSpPr/>
          <p:nvPr/>
        </p:nvSpPr>
        <p:spPr>
          <a:xfrm>
            <a:off x="9663542" y="342900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086A13D-B3CD-47BF-9258-910F597C36F8}"/>
              </a:ext>
            </a:extLst>
          </p:cNvPr>
          <p:cNvSpPr/>
          <p:nvPr/>
        </p:nvSpPr>
        <p:spPr>
          <a:xfrm>
            <a:off x="8379267" y="4108958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CF54C2-8557-4324-AA42-420C128DD97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7328805" y="2282516"/>
            <a:ext cx="1485684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1900003-C9A1-4F67-8F62-6CB077014A89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88745" y="2411760"/>
            <a:ext cx="232747" cy="1666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8C6BA9-10CD-4088-8258-96C5886FBC6E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7276078" y="2411760"/>
            <a:ext cx="2387464" cy="11972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D54143E-5505-4EC2-AB6F-85C48EB1014E}"/>
              </a:ext>
            </a:extLst>
          </p:cNvPr>
          <p:cNvSpPr/>
          <p:nvPr/>
        </p:nvSpPr>
        <p:spPr>
          <a:xfrm>
            <a:off x="9730114" y="533042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915655-6606-4129-B755-B528EC27F2E6}"/>
              </a:ext>
            </a:extLst>
          </p:cNvPr>
          <p:cNvSpPr/>
          <p:nvPr/>
        </p:nvSpPr>
        <p:spPr>
          <a:xfrm>
            <a:off x="7584006" y="533046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4522C9-B360-4B9E-AA9B-31B648049991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9174529" y="2282516"/>
            <a:ext cx="1377597" cy="6246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E078A9F-D59C-41B4-B72A-2E45488B2944}"/>
              </a:ext>
            </a:extLst>
          </p:cNvPr>
          <p:cNvCxnSpPr>
            <a:cxnSpLocks/>
            <a:stCxn id="6" idx="4"/>
            <a:endCxn id="15" idx="1"/>
          </p:cNvCxnSpPr>
          <p:nvPr/>
        </p:nvCxnSpPr>
        <p:spPr>
          <a:xfrm>
            <a:off x="6788745" y="4437834"/>
            <a:ext cx="847988" cy="945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5DEC425-7C94-426D-8498-4CD674B3DE26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686580" y="3736313"/>
            <a:ext cx="1029689" cy="423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D8853A-FF34-4F0B-8EE1-85B6B2D623A2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9970855" y="3034496"/>
            <a:ext cx="633998" cy="447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9B14619-41D0-444C-8F4F-A52D809068B1}"/>
              </a:ext>
            </a:extLst>
          </p:cNvPr>
          <p:cNvCxnSpPr>
            <a:cxnSpLocks/>
            <a:stCxn id="10" idx="1"/>
            <a:endCxn id="4" idx="4"/>
          </p:cNvCxnSpPr>
          <p:nvPr/>
        </p:nvCxnSpPr>
        <p:spPr>
          <a:xfrm flipH="1" flipV="1">
            <a:off x="7148785" y="2464487"/>
            <a:ext cx="1283209" cy="1695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CC08650-236B-4BCD-BEE1-CADC77602736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8994509" y="2460584"/>
            <a:ext cx="721760" cy="1021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2A554D-98AD-4954-84FB-B94BADE262F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968765" y="4257814"/>
            <a:ext cx="1410502" cy="261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C5C0C8-E604-4A5C-802F-426C2D17A9CC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8686580" y="4407790"/>
            <a:ext cx="1096261" cy="9753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7E520D3-AB2E-4AF7-B3A3-77157B2721E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43562" y="3789040"/>
            <a:ext cx="66572" cy="1541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32CDA6C-9313-4592-8023-56333739D080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7944046" y="5510444"/>
            <a:ext cx="1786068" cy="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DC2871-6C11-4380-928C-E87CE8EA0F82}"/>
              </a:ext>
            </a:extLst>
          </p:cNvPr>
          <p:cNvGraphicFramePr>
            <a:graphicFrameLocks noGrp="1"/>
          </p:cNvGraphicFramePr>
          <p:nvPr/>
        </p:nvGraphicFramePr>
        <p:xfrm>
          <a:off x="1402703" y="2477800"/>
          <a:ext cx="4095408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48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Кирхгофа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 Кирхгофа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Все алгебраические дополнения матрицы Кирхгофа равны между собой, и равны количеству остовных деревьев этого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923438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 определители матриц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вычислении определителей высокого порядка (больше 3-го) определение не используется, так как это приводит к громоздким выражениям и требует большого количества арифметических операций.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14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Элементарные преобразования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Перестановка двух столбцов (строк) определителя приводит к изменению его знака на противоположный.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Умножение всех элементов одного столбца (строки) определителя на одно и то же число, отличное от нуля, приводит к умножению определителя на это число.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Прибавление к элементам одного столбца (строки) определителя соответствующих элементов другого столбца, умноженных на одно и то же число, не изменяет определитель.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52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Гаусса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помощи элементарных преобразований привести определитель к треугольному виду.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Вычислить определитель треугольного вида, перемножая его элементы, стоящие на главной диагонали.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0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 Прюфера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Код Прюфера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представляет из себя способ однозначного кодирования помеченного дерева с помощью последовательности чисел.</a:t>
            </a:r>
          </a:p>
        </p:txBody>
      </p:sp>
    </p:spTree>
    <p:extLst>
      <p:ext uri="{BB962C8B-B14F-4D97-AF65-F5344CB8AC3E}">
        <p14:creationId xmlns:p14="http://schemas.microsoft.com/office/powerpoint/2010/main" val="1048693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008584-F1A6-46FE-971C-6DF74CD9112E}"/>
                  </a:ext>
                </a:extLst>
              </p:cNvPr>
              <p:cNvSpPr txBox="1"/>
              <p:nvPr/>
            </p:nvSpPr>
            <p:spPr>
              <a:xfrm>
                <a:off x="1137285" y="2072759"/>
                <a:ext cx="2586221" cy="1587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008584-F1A6-46FE-971C-6DF74CD91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85" y="2072759"/>
                <a:ext cx="2586221" cy="1587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34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4 (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доп</a:t>
            </a:r>
            <a:r>
              <a:rPr lang="ru-RU" sz="4000" b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50]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заданного связного графа, содержащего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вершин, найдите количество остовных деревьев.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10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Условия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Везде далее будем считать, что дерево имеет хотя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бы две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86556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построения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Повторить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−2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раза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Выбрать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лист дерева с наименьшим номером.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Добавить номер единственного соседа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последовательность кода Прюфера.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Удалить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дерева.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50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A3D6636-62B6-486B-B1D9-D264DF22E5AF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69628D-C487-483B-B689-6EDDE8E8ADF5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5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2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82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14705</TotalTime>
  <Words>1244</Words>
  <Application>Microsoft Office PowerPoint</Application>
  <PresentationFormat>Широкоэкранный</PresentationFormat>
  <Paragraphs>389</Paragraphs>
  <Slides>41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41</vt:i4>
      </vt:variant>
    </vt:vector>
  </HeadingPairs>
  <TitlesOfParts>
    <vt:vector size="52" baseType="lpstr"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425</cp:revision>
  <dcterms:created xsi:type="dcterms:W3CDTF">2016-01-11T07:19:05Z</dcterms:created>
  <dcterms:modified xsi:type="dcterms:W3CDTF">2025-04-14T07:59:57Z</dcterms:modified>
</cp:coreProperties>
</file>