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107"/>
  </p:notesMasterIdLst>
  <p:sldIdLst>
    <p:sldId id="733" r:id="rId5"/>
    <p:sldId id="865" r:id="rId6"/>
    <p:sldId id="795" r:id="rId7"/>
    <p:sldId id="903" r:id="rId8"/>
    <p:sldId id="904" r:id="rId9"/>
    <p:sldId id="905" r:id="rId10"/>
    <p:sldId id="906" r:id="rId11"/>
    <p:sldId id="907" r:id="rId12"/>
    <p:sldId id="908" r:id="rId13"/>
    <p:sldId id="909" r:id="rId14"/>
    <p:sldId id="910" r:id="rId15"/>
    <p:sldId id="911" r:id="rId16"/>
    <p:sldId id="987" r:id="rId17"/>
    <p:sldId id="912" r:id="rId18"/>
    <p:sldId id="913" r:id="rId19"/>
    <p:sldId id="914" r:id="rId20"/>
    <p:sldId id="915" r:id="rId21"/>
    <p:sldId id="917" r:id="rId22"/>
    <p:sldId id="916" r:id="rId23"/>
    <p:sldId id="918" r:id="rId24"/>
    <p:sldId id="919" r:id="rId25"/>
    <p:sldId id="920" r:id="rId26"/>
    <p:sldId id="921" r:id="rId27"/>
    <p:sldId id="922" r:id="rId28"/>
    <p:sldId id="923" r:id="rId29"/>
    <p:sldId id="924" r:id="rId30"/>
    <p:sldId id="988" r:id="rId31"/>
    <p:sldId id="989" r:id="rId32"/>
    <p:sldId id="990" r:id="rId33"/>
    <p:sldId id="991" r:id="rId34"/>
    <p:sldId id="925" r:id="rId35"/>
    <p:sldId id="926" r:id="rId36"/>
    <p:sldId id="927" r:id="rId37"/>
    <p:sldId id="928" r:id="rId38"/>
    <p:sldId id="929" r:id="rId39"/>
    <p:sldId id="930" r:id="rId40"/>
    <p:sldId id="931" r:id="rId41"/>
    <p:sldId id="932" r:id="rId42"/>
    <p:sldId id="933" r:id="rId43"/>
    <p:sldId id="934" r:id="rId44"/>
    <p:sldId id="992" r:id="rId45"/>
    <p:sldId id="993" r:id="rId46"/>
    <p:sldId id="994" r:id="rId47"/>
    <p:sldId id="995" r:id="rId48"/>
    <p:sldId id="996" r:id="rId49"/>
    <p:sldId id="997" r:id="rId50"/>
    <p:sldId id="998" r:id="rId51"/>
    <p:sldId id="999" r:id="rId52"/>
    <p:sldId id="1000" r:id="rId53"/>
    <p:sldId id="1001" r:id="rId54"/>
    <p:sldId id="935" r:id="rId55"/>
    <p:sldId id="936" r:id="rId56"/>
    <p:sldId id="937" r:id="rId57"/>
    <p:sldId id="938" r:id="rId58"/>
    <p:sldId id="939" r:id="rId59"/>
    <p:sldId id="940" r:id="rId60"/>
    <p:sldId id="942" r:id="rId61"/>
    <p:sldId id="943" r:id="rId62"/>
    <p:sldId id="944" r:id="rId63"/>
    <p:sldId id="945" r:id="rId64"/>
    <p:sldId id="946" r:id="rId65"/>
    <p:sldId id="947" r:id="rId66"/>
    <p:sldId id="948" r:id="rId67"/>
    <p:sldId id="949" r:id="rId68"/>
    <p:sldId id="950" r:id="rId69"/>
    <p:sldId id="951" r:id="rId70"/>
    <p:sldId id="952" r:id="rId71"/>
    <p:sldId id="953" r:id="rId72"/>
    <p:sldId id="954" r:id="rId73"/>
    <p:sldId id="955" r:id="rId74"/>
    <p:sldId id="956" r:id="rId75"/>
    <p:sldId id="957" r:id="rId76"/>
    <p:sldId id="958" r:id="rId77"/>
    <p:sldId id="959" r:id="rId78"/>
    <p:sldId id="960" r:id="rId79"/>
    <p:sldId id="961" r:id="rId80"/>
    <p:sldId id="962" r:id="rId81"/>
    <p:sldId id="963" r:id="rId82"/>
    <p:sldId id="964" r:id="rId83"/>
    <p:sldId id="965" r:id="rId84"/>
    <p:sldId id="966" r:id="rId85"/>
    <p:sldId id="967" r:id="rId86"/>
    <p:sldId id="968" r:id="rId87"/>
    <p:sldId id="969" r:id="rId88"/>
    <p:sldId id="970" r:id="rId89"/>
    <p:sldId id="971" r:id="rId90"/>
    <p:sldId id="972" r:id="rId91"/>
    <p:sldId id="973" r:id="rId92"/>
    <p:sldId id="974" r:id="rId93"/>
    <p:sldId id="975" r:id="rId94"/>
    <p:sldId id="976" r:id="rId95"/>
    <p:sldId id="977" r:id="rId96"/>
    <p:sldId id="978" r:id="rId97"/>
    <p:sldId id="980" r:id="rId98"/>
    <p:sldId id="979" r:id="rId99"/>
    <p:sldId id="981" r:id="rId100"/>
    <p:sldId id="982" r:id="rId101"/>
    <p:sldId id="983" r:id="rId102"/>
    <p:sldId id="986" r:id="rId103"/>
    <p:sldId id="984" r:id="rId104"/>
    <p:sldId id="985" r:id="rId105"/>
    <p:sldId id="1002" r:id="rId106"/>
  </p:sldIdLst>
  <p:sldSz cx="12192000" cy="6858000"/>
  <p:notesSz cx="6858000" cy="9144000"/>
  <p:custDataLst>
    <p:tags r:id="rId10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D7"/>
    <a:srgbClr val="8993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1183" autoAdjust="0"/>
  </p:normalViewPr>
  <p:slideViewPr>
    <p:cSldViewPr>
      <p:cViewPr varScale="1">
        <p:scale>
          <a:sx n="93" d="100"/>
          <a:sy n="93" d="100"/>
        </p:scale>
        <p:origin x="13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tags" Target="tags/tag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commentAuthors" Target="commentAuthor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81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152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581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08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16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51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98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orient="horz" pos="3612" userDrawn="1">
          <p15:clr>
            <a:srgbClr val="FBAE40"/>
          </p15:clr>
        </p15:guide>
        <p15:guide id="3" orient="horz" pos="1298" userDrawn="1">
          <p15:clr>
            <a:srgbClr val="FBAE40"/>
          </p15:clr>
        </p15:guide>
        <p15:guide id="4" orient="horz" pos="3022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pos="710" userDrawn="1">
          <p15:clr>
            <a:srgbClr val="FBAE40"/>
          </p15:clr>
        </p15:guide>
        <p15:guide id="7" pos="6970" userDrawn="1">
          <p15:clr>
            <a:srgbClr val="FBAE40"/>
          </p15:clr>
        </p15:guide>
        <p15:guide id="8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8338166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Паросочетания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Основные определения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Паросочетание,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не содержащееся ни в каком другом паросочетании, называется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максимальным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Паросочетание, содержащее наибольшее число рёбер, называется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наибольшим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BF348B48-497C-4829-9A64-BE939C07F953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191F5AB0-D7FA-4F52-AAED-DCDEE9131189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5DF4C28-9A59-4A6B-A919-788316679D3A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CBE17A3-5DEB-4F9E-9DEF-59BCB0B5473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E9484F86-3B2F-422C-9582-132034772B76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E5E28F0E-7DEA-4325-B9CA-1425FDFB058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6EA73EEE-14CC-4E25-8965-55A194894C37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AAAFDDBA-9B92-49C2-84D9-5AA714020705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4867882-66C1-479F-AA24-9F4FBB012173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C07865AD-B3EA-43DB-8ABC-EEF6C1D0C3E6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DB68F17B-5735-4F09-8085-E87AF8E24CCC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1FD2EDD-8266-4A82-9BBD-2B2F4BAAA054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B1CB74E6-3A48-4D74-BC63-F43878196B8E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3576CB3-D89B-4242-9024-97115FC025ED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83D731E-FA53-4905-84E6-56300F3BBDF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5523000-EEC8-4EC1-8A67-414F75DACE88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100BF5D4-BF91-40EC-996F-86ECB9F692A2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B54E7CC2-7391-46D7-A859-A46A9C6A6D2D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848CBB4-DA43-4C46-BA45-549C7136A7FA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838E5D58-38CF-4C5A-9769-44D900F82DFA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B8F7B7-E312-4D96-B5F6-417D75809012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03876902-575B-414A-AF3C-340036D67225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626DABBB-91A3-4D02-9FD8-809A9A9EF1E2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51FF9C3-7C75-46E2-AA1A-BCD7BF44882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9D567FC6-0BCC-408F-87FB-CC850F744ABB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4FEC7B1D-3101-4FE3-AECF-2A7726E5352B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06E6109E-A8AE-44E2-B609-820DEE23B460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085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6.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Вариант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[# </a:t>
                </a:r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50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]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 двудольный граф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множество вершин,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|=|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 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множество ребер.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Найти полное паросочетание, воспользовавшись алгоритмом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Хопкрофта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-Карпа.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2246769"/>
              </a:xfrm>
              <a:prstGeom prst="rect">
                <a:avLst/>
              </a:prstGeom>
              <a:blipFill>
                <a:blip r:embed="rId3"/>
                <a:stretch>
                  <a:fillRect l="-1228" t="-2989" b="-6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6171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6.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Вариант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[# </a:t>
                </a:r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50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]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 произвольный граф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множество вершин,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 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множество ребер.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Найти максимальное паросочетание, воспользовавшись алгоритмом Рабина-Вазирани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2246769"/>
              </a:xfrm>
              <a:prstGeom prst="rect">
                <a:avLst/>
              </a:prstGeom>
              <a:blipFill>
                <a:blip r:embed="rId3"/>
                <a:stretch>
                  <a:fillRect l="-1228" t="-2989" b="-6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13935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8338166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Паросочетания</a:t>
            </a:r>
          </a:p>
        </p:txBody>
      </p:sp>
    </p:spTree>
    <p:extLst>
      <p:ext uri="{BB962C8B-B14F-4D97-AF65-F5344CB8AC3E}">
        <p14:creationId xmlns:p14="http://schemas.microsoft.com/office/powerpoint/2010/main" val="238790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наибольшем паросочетании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заданном двудольном графе найти наибольшее паросочетание.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9BF718B-2219-436E-B58B-3EA9242C876E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389D0A4-CCC9-4B42-B02E-DA09AF7B7C72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24CF24D4-6A26-4B01-809E-C3193C5FBD7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8AEA8EC-8172-4A0E-92D1-0A08A05EAB91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C91CFC4B-3777-455F-9A3A-5175C3F35D53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7567096-511E-4D0F-9830-48E52E8F7047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5674309A-08BA-4197-881A-9AB429707B4D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D145619-662F-4D77-933E-F4BCC32B3771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44261D41-2403-436A-8643-38ABC3C76D02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4941A779-5FE2-4348-B2BE-ACE3AA489AE7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438F8BC3-54B3-46B7-9F98-DA3BC1944CCC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3B7C7068-8024-457A-97BE-459BE43421B2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9E0D12-4559-4FF9-851E-452BEE0C2FC5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27B78251-4701-4F7B-B4E3-8AE24B3C955D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A14C35A3-DFA4-4FC8-A752-C804D46928DD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AB7E9F52-1550-4768-88DD-B1F4BB154A32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7D26A58C-5124-4E3D-94F9-508BB016415E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B63607EE-A116-414B-8E43-30A9974E71A3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A2F11CD-ADB0-4A73-8E6F-3FEA28B53C50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28C817AA-F09A-47ED-9751-444723003F48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384E696-69C2-4843-88F9-1A38D552333E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1B494A88-786B-4AC3-97A4-51D8A9F8FD6B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66B15195-0F7C-43CD-9308-AE02C8E1896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1DEDAED3-CB88-405E-948C-AA652687AF38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77BBD68D-3CD7-4DAF-B39F-7FD2EA160FCC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4AE09515-C501-462B-A4CF-E3BA445178CC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69491362-FCCF-45FF-8287-C3256EB8B153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9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максимального потока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Данную задачу можно легко свести к задаче построения максимального потока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некоторой сети.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8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максимального потока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Нахождение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-чередующейся цепи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blipFill>
                <a:blip r:embed="rId2"/>
                <a:stretch>
                  <a:fillRect l="-2583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06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Бержа (1957)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Паросочетание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двудольном графе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является наибольшим тогда и только тогда, когда в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не существует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-чередующейся цепи.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386" r="-1966" b="-10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53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наибольшего паросочетания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Пустое паросочетание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объявить текущим паросочетанием.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Искать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-чередующуюся цепь.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такая цепь найдена, то положить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Δ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вернуться на шаг 2.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Иначе СТОП.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536" t="-4091" b="-65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96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наибольшего паросочетания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Алгоритм закончит работу не более чем через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итераций,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2800" i="1" dirty="0" err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min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386" r="-10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61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Сложность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Модифицированный алгоритм Форда-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Фалкерсона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построения наибольшего паросочетания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двудольном графе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имеет сложность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𝑝𝑞𝑛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𝑞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min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𝑞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граф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представлен матрицей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1..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,1..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</m:d>
                    <m:r>
                      <a:rPr lang="ru-RU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290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603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5463017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Хопкрофта</a:t>
            </a:r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-Карпа (1973)</a:t>
            </a:r>
          </a:p>
        </p:txBody>
      </p:sp>
    </p:spTree>
    <p:extLst>
      <p:ext uri="{BB962C8B-B14F-4D97-AF65-F5344CB8AC3E}">
        <p14:creationId xmlns:p14="http://schemas.microsoft.com/office/powerpoint/2010/main" val="1836527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Обозначения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паросочетание в графе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blipFill>
                <a:blip r:embed="rId2"/>
                <a:stretch>
                  <a:fillRect l="-2583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5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6114264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наибольшем паросочетании</a:t>
            </a:r>
          </a:p>
        </p:txBody>
      </p:sp>
    </p:spTree>
    <p:extLst>
      <p:ext uri="{BB962C8B-B14F-4D97-AF65-F5344CB8AC3E}">
        <p14:creationId xmlns:p14="http://schemas.microsoft.com/office/powerpoint/2010/main" val="1399085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Обозначения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Цепь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назовем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-цепью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она начинается в свободной вершине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имеет нечетную длину, цвета ребер чередуются и заканчивает в свободной вершине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blipFill>
                <a:blip r:embed="rId2"/>
                <a:stretch>
                  <a:fillRect l="-2583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1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Обозначения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-длина кратчайшей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-чередующейся цепи.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blipFill>
                <a:blip r:embed="rId2"/>
                <a:stretch>
                  <a:fillRect l="-2583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7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Обозначения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Через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обозначим граф кратчайших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-цепей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-цепи, имеющие длину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blipFill>
                <a:blip r:embed="rId2"/>
                <a:stretch>
                  <a:fillRect l="-2583" t="-4405" r="-2952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84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Общая схема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Начать с произвольного паросочетания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графе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Построить 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кратчайших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-цепей.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Построить максимальное по включению множество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{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,…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вершинно-непересекающихся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-чередующихся цепей в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536" t="-4878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154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Общая схема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Увеличить паросочетание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вдоль всех цепей                          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∆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 …,  </m:t>
                    </m:r>
                    <m:sSub>
                      <m:sSubPr>
                        <m:ctrlP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b>
                    </m:sSub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Повторять шаги 2 и 3 до тех пор, пока в сети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существует хотя бы одна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-чередующаяся цепь. Если такой сети нет, то текущее паросочетание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является наибольшим.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536" t="-4091" r="-15356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543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820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Алгоритм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Хопкрофта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-Карпа построения наибольшего паросочетания в двудольном графе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|=|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имеет сложность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2.5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820755"/>
              </a:xfrm>
              <a:prstGeom prst="rect">
                <a:avLst/>
              </a:prstGeom>
              <a:blipFill>
                <a:blip r:embed="rId2"/>
                <a:stretch>
                  <a:fillRect l="-1290" t="-33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629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60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041291-1E21-452B-A43E-5AFF5CD39081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Кратчайшие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-цепи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1–1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2–4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3–3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6–2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041291-1E21-452B-A43E-5AFF5CD3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31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041291-1E21-452B-A43E-5AFF5CD39081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495753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Кратчайшие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-цепи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4–4–2–7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5–3–3–5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7–1–1–3 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#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041291-1E21-452B-A43E-5AFF5CD3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4957535" cy="1815882"/>
              </a:xfrm>
              <a:prstGeom prst="rect">
                <a:avLst/>
              </a:prstGeom>
              <a:blipFill>
                <a:blip r:embed="rId2"/>
                <a:stretch>
                  <a:fillRect l="-2583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678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041291-1E21-452B-A43E-5AFF5CD39081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4957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Добавляем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-чередующиеся цепи.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041291-1E21-452B-A43E-5AFF5CD3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4957535" cy="954107"/>
              </a:xfrm>
              <a:prstGeom prst="rect">
                <a:avLst/>
              </a:prstGeom>
              <a:blipFill>
                <a:blip r:embed="rId2"/>
                <a:stretch>
                  <a:fillRect l="-2583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60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Основные условия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  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∪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∩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=∅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en-US" sz="2800" b="0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Любое ребро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 вид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или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Такой граф называется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двудольным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blipFill>
                <a:blip r:embed="rId2"/>
                <a:stretch>
                  <a:fillRect l="-2583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Овал 51">
            <a:extLst>
              <a:ext uri="{FF2B5EF4-FFF2-40B4-BE49-F238E27FC236}">
                <a16:creationId xmlns:a16="http://schemas.microsoft.com/office/drawing/2014/main" id="{8C757F09-7815-4276-BD2B-6C2D4565CE47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77F382FE-2FBF-4C4E-BE25-2B92A1524BDA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9D22E6C5-FC4B-437C-946D-6386167C68AF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765FA304-4363-47CD-9C58-85AB751C4483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2A22BC0D-2F76-4561-9655-8E23FFB4CB1A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3240152A-67EB-452E-B68F-336658851A37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F597FBD5-9996-4908-99B0-69469767A26D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A56F68BA-64E9-4E4B-AF84-BDF484EC463C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4DE3E25-0DA5-4DAF-9EE8-E487E0A1B24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D3B2618A-948D-426C-93AA-12CDB20B6498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CD7F4701-1760-4B09-9FE0-0D49CFB26260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1143FC65-D4DE-4AD1-AC7B-F17FD315B65F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DCDA667E-868F-41F0-9B51-19C70E415922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973095F7-430E-470A-82C1-70C57FECBD34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B632409-C2DB-4DAA-9FB5-F0ACED60C3F9}"/>
              </a:ext>
            </a:extLst>
          </p:cNvPr>
          <p:cNvCxnSpPr>
            <a:stCxn id="52" idx="6"/>
            <a:endCxn id="59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4EB1D1EB-153F-4DC6-B3A8-BE66151B14FD}"/>
              </a:ext>
            </a:extLst>
          </p:cNvPr>
          <p:cNvCxnSpPr>
            <a:stCxn id="52" idx="6"/>
            <a:endCxn id="61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55CDD84C-8B49-4409-B0E1-29EAD37702D5}"/>
              </a:ext>
            </a:extLst>
          </p:cNvPr>
          <p:cNvCxnSpPr>
            <a:stCxn id="53" idx="6"/>
            <a:endCxn id="59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5D41803-AABC-45FE-832C-80A4B9B94436}"/>
              </a:ext>
            </a:extLst>
          </p:cNvPr>
          <p:cNvCxnSpPr>
            <a:stCxn id="53" idx="6"/>
            <a:endCxn id="62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555CF28F-6F0C-4CDF-BA2B-92A350895BA3}"/>
              </a:ext>
            </a:extLst>
          </p:cNvPr>
          <p:cNvCxnSpPr>
            <a:stCxn id="53" idx="6"/>
            <a:endCxn id="65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E371F69B-1702-4B43-B857-B388AB54DBE7}"/>
              </a:ext>
            </a:extLst>
          </p:cNvPr>
          <p:cNvCxnSpPr>
            <a:stCxn id="54" idx="6"/>
            <a:endCxn id="61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138E6298-88B8-4D1E-BF03-D212E2D53E6C}"/>
              </a:ext>
            </a:extLst>
          </p:cNvPr>
          <p:cNvCxnSpPr>
            <a:stCxn id="54" idx="6"/>
            <a:endCxn id="63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9E01DEC4-67DD-4D68-80F6-5D9D1AD07403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E8F3FBF8-BC2F-4DE5-A4AC-669252AA78DB}"/>
              </a:ext>
            </a:extLst>
          </p:cNvPr>
          <p:cNvCxnSpPr>
            <a:stCxn id="55" idx="6"/>
            <a:endCxn id="62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3638572-FD03-4E68-9D6E-A309D79D847C}"/>
              </a:ext>
            </a:extLst>
          </p:cNvPr>
          <p:cNvCxnSpPr>
            <a:stCxn id="56" idx="6"/>
            <a:endCxn id="61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CAFFB5B2-449C-43F2-BBD9-500E28E1DD53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D4EDC1CE-98FB-4419-9D0A-CE54B5DCBF1B}"/>
              </a:ext>
            </a:extLst>
          </p:cNvPr>
          <p:cNvCxnSpPr>
            <a:stCxn id="57" idx="6"/>
            <a:endCxn id="63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104D3DD-515A-4B5D-A077-AB5E603FCF1A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7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041291-1E21-452B-A43E-5AFF5CD39081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Кратчайшие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-цепи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7–1–1–3–5 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#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-чередующейся цепи нет, то текущее паросочетание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является наибольшим.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041291-1E21-452B-A43E-5AFF5CD3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4957535" cy="3108543"/>
              </a:xfrm>
              <a:prstGeom prst="rect">
                <a:avLst/>
              </a:prstGeom>
              <a:blipFill>
                <a:blip r:embed="rId2"/>
                <a:stretch>
                  <a:fillRect l="-2583" t="-1961" r="-209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392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949546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наибольшем паросочетании</a:t>
            </a:r>
          </a:p>
        </p:txBody>
      </p:sp>
    </p:spTree>
    <p:extLst>
      <p:ext uri="{BB962C8B-B14F-4D97-AF65-F5344CB8AC3E}">
        <p14:creationId xmlns:p14="http://schemas.microsoft.com/office/powerpoint/2010/main" val="1768871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Постановка задачи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753C3-7A97-4F79-BEBF-0E04CCF2EA0C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Рассмотрим двудольный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котором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𝐸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753C3-7A97-4F79-BEBF-0E04CCF2E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722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Постановка задачи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0753C3-7A97-4F79-BEBF-0E04CCF2EA0C}"/>
              </a:ext>
            </a:extLst>
          </p:cNvPr>
          <p:cNvSpPr txBox="1"/>
          <p:nvPr/>
        </p:nvSpPr>
        <p:spPr>
          <a:xfrm>
            <a:off x="1138465" y="2068361"/>
            <a:ext cx="49575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Паросочетание, насыщающее все вершины данного двудольного графа, называется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полным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или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совершенным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443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Постановка задачи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0753C3-7A97-4F79-BEBF-0E04CCF2EA0C}"/>
              </a:ext>
            </a:extLst>
          </p:cNvPr>
          <p:cNvSpPr txBox="1"/>
          <p:nvPr/>
        </p:nvSpPr>
        <p:spPr>
          <a:xfrm>
            <a:off x="1138465" y="2068361"/>
            <a:ext cx="49575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Задача, в которой требуется построить полное паросочетание, если оно существует, называется задачей о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полном паросочетании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7450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Критерий существования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Холла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(1935). В двудольном графе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полное паросочетание существует тогда и только тогда, когда для любого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справедливо неравенство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)|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всех вершин из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смежных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некоторыми вершинами из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591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Применение алгоритма Хопкрофта-Карпа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0753C3-7A97-4F79-BEBF-0E04CCF2EA0C}"/>
              </a:ext>
            </a:extLst>
          </p:cNvPr>
          <p:cNvSpPr txBox="1"/>
          <p:nvPr/>
        </p:nvSpPr>
        <p:spPr>
          <a:xfrm>
            <a:off x="1138465" y="2068361"/>
            <a:ext cx="49575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отсутствия полного паросочетания мы узнаем об этом только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 последнем шаге работы!</a:t>
            </a:r>
          </a:p>
        </p:txBody>
      </p:sp>
    </p:spTree>
    <p:extLst>
      <p:ext uri="{BB962C8B-B14F-4D97-AF65-F5344CB8AC3E}">
        <p14:creationId xmlns:p14="http://schemas.microsoft.com/office/powerpoint/2010/main" val="2140776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 (1955)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 Куна или строит полное паросочетание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или в тот момент когда станет ясно, что полного паросочетания не существует (а такой момент может наступить достаточно рано) завершает работу.</a:t>
            </a:r>
          </a:p>
        </p:txBody>
      </p:sp>
    </p:spTree>
    <p:extLst>
      <p:ext uri="{BB962C8B-B14F-4D97-AF65-F5344CB8AC3E}">
        <p14:creationId xmlns:p14="http://schemas.microsoft.com/office/powerpoint/2010/main" val="2165120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Пустое паросочетание объявить текущим паросочетанием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все вершины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насыщены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СТОП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полное паросочетание)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Иначе выбрать произвольную свободную вершину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искать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-чередующуюся цепь,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начинающуюся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blipFill>
                <a:blip r:embed="rId2"/>
                <a:stretch>
                  <a:fillRect l="-1536" t="-3529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675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такая цепь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найдена, то положить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m:rPr>
                        <m:sty m:val="p"/>
                      </m:rPr>
                      <a:rPr lang="ru-RU" sz="28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вернуться на шаг 2.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Иначе СТОП (полного паросочетания в заданном графе не существует).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536" t="-6040" r="-1843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1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Критерий двудольности, 1931 г.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 Кёнига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 Граф является двудольным тогда и только тогда, когда он не содержит циклов нечётной длины.</a:t>
            </a:r>
          </a:p>
        </p:txBody>
      </p:sp>
    </p:spTree>
    <p:extLst>
      <p:ext uri="{BB962C8B-B14F-4D97-AF65-F5344CB8AC3E}">
        <p14:creationId xmlns:p14="http://schemas.microsoft.com/office/powerpoint/2010/main" val="1330596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 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240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 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624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 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62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 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94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 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0CE3BD-502C-412D-88C2-3F1AB703B63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-чередующаяся цепь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4–4–2–7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0CE3BD-502C-412D-88C2-3F1AB703B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blipFill>
                <a:blip r:embed="rId2"/>
                <a:stretch>
                  <a:fillRect l="-2583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554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 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33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 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9785DC-98AF-4FAD-870E-AD075DFE7713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-чередующаяся цепь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5–3–3–5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9785DC-98AF-4FAD-870E-AD075DFE7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blipFill>
                <a:blip r:embed="rId2"/>
                <a:stretch>
                  <a:fillRect l="-2583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596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 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82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 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9785DC-98AF-4FAD-870E-AD075DFE7713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-чередующаяся цепь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6–2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9785DC-98AF-4FAD-870E-AD075DFE7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blipFill>
                <a:blip r:embed="rId2"/>
                <a:stretch>
                  <a:fillRect l="-2583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477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 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5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Паросочетание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Паросочетанием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графе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произвольное множество его рёбер, такое, что каждая вершина графа инцидентна не более чем одному ребру из этого множества.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blipFill>
                <a:blip r:embed="rId2"/>
                <a:stretch>
                  <a:fillRect l="-2583" t="-1961" r="-2706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Овал 51">
            <a:extLst>
              <a:ext uri="{FF2B5EF4-FFF2-40B4-BE49-F238E27FC236}">
                <a16:creationId xmlns:a16="http://schemas.microsoft.com/office/drawing/2014/main" id="{8C757F09-7815-4276-BD2B-6C2D4565CE47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77F382FE-2FBF-4C4E-BE25-2B92A1524BDA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9D22E6C5-FC4B-437C-946D-6386167C68AF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765FA304-4363-47CD-9C58-85AB751C4483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2A22BC0D-2F76-4561-9655-8E23FFB4CB1A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3240152A-67EB-452E-B68F-336658851A37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F597FBD5-9996-4908-99B0-69469767A26D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A56F68BA-64E9-4E4B-AF84-BDF484EC463C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4DE3E25-0DA5-4DAF-9EE8-E487E0A1B24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D3B2618A-948D-426C-93AA-12CDB20B6498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CD7F4701-1760-4B09-9FE0-0D49CFB26260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1143FC65-D4DE-4AD1-AC7B-F17FD315B65F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DCDA667E-868F-41F0-9B51-19C70E415922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973095F7-430E-470A-82C1-70C57FECBD34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B632409-C2DB-4DAA-9FB5-F0ACED60C3F9}"/>
              </a:ext>
            </a:extLst>
          </p:cNvPr>
          <p:cNvCxnSpPr>
            <a:stCxn id="52" idx="6"/>
            <a:endCxn id="59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4EB1D1EB-153F-4DC6-B3A8-BE66151B14FD}"/>
              </a:ext>
            </a:extLst>
          </p:cNvPr>
          <p:cNvCxnSpPr>
            <a:stCxn id="52" idx="6"/>
            <a:endCxn id="61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55CDD84C-8B49-4409-B0E1-29EAD37702D5}"/>
              </a:ext>
            </a:extLst>
          </p:cNvPr>
          <p:cNvCxnSpPr>
            <a:stCxn id="53" idx="6"/>
            <a:endCxn id="59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5D41803-AABC-45FE-832C-80A4B9B94436}"/>
              </a:ext>
            </a:extLst>
          </p:cNvPr>
          <p:cNvCxnSpPr>
            <a:stCxn id="53" idx="6"/>
            <a:endCxn id="62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555CF28F-6F0C-4CDF-BA2B-92A350895BA3}"/>
              </a:ext>
            </a:extLst>
          </p:cNvPr>
          <p:cNvCxnSpPr>
            <a:stCxn id="53" idx="6"/>
            <a:endCxn id="65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E371F69B-1702-4B43-B857-B388AB54DBE7}"/>
              </a:ext>
            </a:extLst>
          </p:cNvPr>
          <p:cNvCxnSpPr>
            <a:stCxn id="54" idx="6"/>
            <a:endCxn id="61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138E6298-88B8-4D1E-BF03-D212E2D53E6C}"/>
              </a:ext>
            </a:extLst>
          </p:cNvPr>
          <p:cNvCxnSpPr>
            <a:stCxn id="54" idx="6"/>
            <a:endCxn id="63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9E01DEC4-67DD-4D68-80F6-5D9D1AD07403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E8F3FBF8-BC2F-4DE5-A4AC-669252AA78DB}"/>
              </a:ext>
            </a:extLst>
          </p:cNvPr>
          <p:cNvCxnSpPr>
            <a:stCxn id="55" idx="6"/>
            <a:endCxn id="62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3638572-FD03-4E68-9D6E-A309D79D847C}"/>
              </a:ext>
            </a:extLst>
          </p:cNvPr>
          <p:cNvCxnSpPr>
            <a:stCxn id="56" idx="6"/>
            <a:endCxn id="61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CAFFB5B2-449C-43F2-BBD9-500E28E1DD53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D4EDC1CE-98FB-4419-9D0A-CE54B5DCBF1B}"/>
              </a:ext>
            </a:extLst>
          </p:cNvPr>
          <p:cNvCxnSpPr>
            <a:stCxn id="57" idx="6"/>
            <a:endCxn id="63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104D3DD-515A-4B5D-A077-AB5E603FCF1A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8496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 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9785DC-98AF-4FAD-870E-AD075DFE7713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-чередующаяся цепь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7–1–1–3–5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#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9785DC-98AF-4FAD-870E-AD075DFE7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blipFill>
                <a:blip r:embed="rId2"/>
                <a:stretch>
                  <a:fillRect l="-2583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535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Алгоритм Куна имеет сложность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523220"/>
              </a:xfrm>
              <a:prstGeom prst="rect">
                <a:avLst/>
              </a:prstGeom>
              <a:blipFill>
                <a:blip r:embed="rId2"/>
                <a:stretch>
                  <a:fillRect l="-1290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0735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733522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Проверка существования полного паросочетания</a:t>
            </a:r>
          </a:p>
        </p:txBody>
      </p:sp>
    </p:spTree>
    <p:extLst>
      <p:ext uri="{BB962C8B-B14F-4D97-AF65-F5344CB8AC3E}">
        <p14:creationId xmlns:p14="http://schemas.microsoft.com/office/powerpoint/2010/main" val="28150053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Матрица Татта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753C3-7A97-4F79-BEBF-0E04CCF2EA0C}"/>
                  </a:ext>
                </a:extLst>
              </p:cNvPr>
              <p:cNvSpPr txBox="1"/>
              <p:nvPr/>
            </p:nvSpPr>
            <p:spPr>
              <a:xfrm>
                <a:off x="1343472" y="2506119"/>
                <a:ext cx="4165447" cy="221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14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753C3-7A97-4F79-BEBF-0E04CCF2E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2506119"/>
                <a:ext cx="4165447" cy="2215094"/>
              </a:xfrm>
              <a:prstGeom prst="rect">
                <a:avLst/>
              </a:prstGeom>
              <a:blipFill>
                <a:blip r:embed="rId2"/>
                <a:stretch>
                  <a:fillRect r="-7310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6236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Татта. 1947 г.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В графе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существует совершенное паросочетание тогда и только тогда, когда многочлен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det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не равен нулю тождественно (т.е. имеет хотя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бы одно слагаемое с ненулевым коэффициентом)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022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733522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Рандомизированный алгоритм Ласло Ловаса (1979)</a:t>
            </a:r>
          </a:p>
        </p:txBody>
      </p:sp>
    </p:spTree>
    <p:extLst>
      <p:ext uri="{BB962C8B-B14F-4D97-AF65-F5344CB8AC3E}">
        <p14:creationId xmlns:p14="http://schemas.microsoft.com/office/powerpoint/2010/main" val="31210392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Ласло Ловаса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62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Заменим все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случайными числами: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𝑖𝑗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2800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rand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полином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det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был тождественно нулевым, после такой замены он и будет оставаться нулевым.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же он был отличным от нуля, то при такой случайной числовой замене вероятность того, что он обратится в ноль, достаточно мала.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Тест можно повторить несколько раз.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620991"/>
              </a:xfrm>
              <a:prstGeom prst="rect">
                <a:avLst/>
              </a:prstGeom>
              <a:blipFill>
                <a:blip r:embed="rId2"/>
                <a:stretch>
                  <a:fillRect l="-1536" t="-3199" r="-1781" b="-3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3566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733522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размера максимального паросочетания (1984)</a:t>
            </a:r>
          </a:p>
        </p:txBody>
      </p:sp>
    </p:spTree>
    <p:extLst>
      <p:ext uri="{BB962C8B-B14F-4D97-AF65-F5344CB8AC3E}">
        <p14:creationId xmlns:p14="http://schemas.microsoft.com/office/powerpoint/2010/main" val="3874534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Размер максимального паросочетания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 Ловаса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Ранг матрицы Татта совпадает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удвоенной величиной максимального паросочетания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данном графе.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774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Существование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Рабина-</a:t>
                </a:r>
                <a:r>
                  <a:rPr lang="ru-RU" sz="2800" dirty="0" err="1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Вазирани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Пусть в графе существует совершенное паросочетание. Тогда его матрица Татта невырождена, т.е.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80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≠0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4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имеется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рабочих, каждый из которых может выполнить один или несколько 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видов работ.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этом каждый из видов работ должен быть выполнен одним рабочим.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Требуется так распределить работы среди рабочих,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чтобы было выполнено наибольшее количество работ.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r="-184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661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Рабина-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Вазирани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1858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Сгенерируем по ней случайную числовую матрицу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Тогда, с высокой вероятностью,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𝑗𝑖</m:t>
                        </m:r>
                      </m:sub>
                    </m:sSub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тогда и только тогда, когда ребро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входит в какое-либо совершенное паросочетание.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1858329"/>
              </a:xfrm>
              <a:prstGeom prst="rect">
                <a:avLst/>
              </a:prstGeom>
              <a:blipFill>
                <a:blip r:embed="rId2"/>
                <a:stretch>
                  <a:fillRect l="-1228" t="-3279" r="-552"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0986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Рабина-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Вазирани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28940" y="2062374"/>
            <a:ext cx="9926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Выделим подграф, в котором содержится искомое максимальное паросочетание (это можно сделать параллельно с алгоритмом поиска ранга матрицы).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 данной числовой матрице, полученной из матрицы Татта, находим обратную матрицу.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Находим в обратной матрице любой ненулевой элемент, удаляем из графа, и повторяем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4195263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Сложность алгоритма Рабина-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Вазирани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составляет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523220"/>
              </a:xfrm>
              <a:prstGeom prst="rect">
                <a:avLst/>
              </a:prstGeom>
              <a:blipFill>
                <a:blip r:embed="rId2"/>
                <a:stretch>
                  <a:fillRect l="-1228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3172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733522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Проверка существования совершенного паросочетания в двудольном графе, 1967 г.</a:t>
            </a:r>
          </a:p>
        </p:txBody>
      </p:sp>
    </p:spTree>
    <p:extLst>
      <p:ext uri="{BB962C8B-B14F-4D97-AF65-F5344CB8AC3E}">
        <p14:creationId xmlns:p14="http://schemas.microsoft.com/office/powerpoint/2010/main" val="7091184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Матрица Эдмондса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753C3-7A97-4F79-BEBF-0E04CCF2EA0C}"/>
                  </a:ext>
                </a:extLst>
              </p:cNvPr>
              <p:cNvSpPr txBox="1"/>
              <p:nvPr/>
            </p:nvSpPr>
            <p:spPr>
              <a:xfrm>
                <a:off x="1343472" y="2506119"/>
                <a:ext cx="4165447" cy="1851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27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71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753C3-7A97-4F79-BEBF-0E04CCF2E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2506119"/>
                <a:ext cx="4165447" cy="1851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0973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Эдмондса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Эдмондса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Определитель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det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⁡(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отличен от нуля тогда и только тогда, когда в двудольном графе существует совершенное паросочетание.</a:t>
                </a:r>
              </a:p>
              <a:p>
                <a:pPr algn="just"/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28" t="-3356" r="-1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5106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733522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назначениях. Венгерский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33193256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Постановка задачи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cxnSpLocks/>
            <a:stCxn id="31" idx="6"/>
            <a:endCxn id="41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cxnSpLocks/>
            <a:stCxn id="36" idx="6"/>
            <a:endCxn id="44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753C3-7A97-4F79-BEBF-0E04CCF2EA0C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Двудольный взвешенный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котором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𝐵</m:t>
                        </m:r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</m:oMath>
                </a14:m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произвольное паросочетание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нем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Весом паросочетания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сумма весов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его рёбер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753C3-7A97-4F79-BEBF-0E04CCF2E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539430"/>
              </a:xfrm>
              <a:prstGeom prst="rect">
                <a:avLst/>
              </a:prstGeom>
              <a:blipFill>
                <a:blip r:embed="rId2"/>
                <a:stretch>
                  <a:fillRect l="-2583" t="-1721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6A92B3EC-9438-4CA8-9663-F47B65DAAF7E}"/>
              </a:ext>
            </a:extLst>
          </p:cNvPr>
          <p:cNvCxnSpPr>
            <a:cxnSpLocks/>
            <a:stCxn id="31" idx="6"/>
            <a:endCxn id="43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F9050BE7-E665-4B98-A726-ED33C6939C5F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9B81747-FBD9-4061-876A-A9738813115C}"/>
              </a:ext>
            </a:extLst>
          </p:cNvPr>
          <p:cNvCxnSpPr>
            <a:cxnSpLocks/>
            <a:stCxn id="35" idx="6"/>
            <a:endCxn id="43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561E1906-17CE-4B3A-845D-061B85548280}"/>
              </a:ext>
            </a:extLst>
          </p:cNvPr>
          <p:cNvCxnSpPr>
            <a:cxnSpLocks/>
            <a:stCxn id="32" idx="6"/>
            <a:endCxn id="42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549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Таблица 51">
                <a:extLst>
                  <a:ext uri="{FF2B5EF4-FFF2-40B4-BE49-F238E27FC236}">
                    <a16:creationId xmlns:a16="http://schemas.microsoft.com/office/drawing/2014/main" id="{6F534609-FD3B-4629-8B97-FDEE3B925E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5767320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Таблица 51">
                <a:extLst>
                  <a:ext uri="{FF2B5EF4-FFF2-40B4-BE49-F238E27FC236}">
                    <a16:creationId xmlns:a16="http://schemas.microsoft.com/office/drawing/2014/main" id="{6F534609-FD3B-4629-8B97-FDEE3B925E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5767320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451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Постановка задачи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cxnSpLocks/>
            <a:stCxn id="31" idx="6"/>
            <a:endCxn id="41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cxnSpLocks/>
            <a:stCxn id="36" idx="6"/>
            <a:endCxn id="44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0753C3-7A97-4F79-BEBF-0E04CCF2EA0C}"/>
              </a:ext>
            </a:extLst>
          </p:cNvPr>
          <p:cNvSpPr txBox="1"/>
          <p:nvPr/>
        </p:nvSpPr>
        <p:spPr>
          <a:xfrm>
            <a:off x="1138465" y="2068361"/>
            <a:ext cx="4957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о назначениях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заданном двудольном графе найти полное паросочетание минимального веса (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оптимальное паросочетание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6A92B3EC-9438-4CA8-9663-F47B65DAAF7E}"/>
              </a:ext>
            </a:extLst>
          </p:cNvPr>
          <p:cNvCxnSpPr>
            <a:cxnSpLocks/>
            <a:stCxn id="31" idx="6"/>
            <a:endCxn id="43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F9050BE7-E665-4B98-A726-ED33C6939C5F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9B81747-FBD9-4061-876A-A9738813115C}"/>
              </a:ext>
            </a:extLst>
          </p:cNvPr>
          <p:cNvCxnSpPr>
            <a:cxnSpLocks/>
            <a:stCxn id="35" idx="6"/>
            <a:endCxn id="43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561E1906-17CE-4B3A-845D-061B85548280}"/>
              </a:ext>
            </a:extLst>
          </p:cNvPr>
          <p:cNvCxnSpPr>
            <a:cxnSpLocks/>
            <a:stCxn id="32" idx="6"/>
            <a:endCxn id="42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0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то возникает вопрос: можно ли так распределить работы между рабочими, чтобы были выполнены все виды работ?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386" b="-10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1183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Таблица 51">
                <a:extLst>
                  <a:ext uri="{FF2B5EF4-FFF2-40B4-BE49-F238E27FC236}">
                    <a16:creationId xmlns:a16="http://schemas.microsoft.com/office/drawing/2014/main" id="{6F534609-FD3B-4629-8B97-FDEE3B925E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26234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Таблица 51">
                <a:extLst>
                  <a:ext uri="{FF2B5EF4-FFF2-40B4-BE49-F238E27FC236}">
                    <a16:creationId xmlns:a16="http://schemas.microsoft.com/office/drawing/2014/main" id="{6F534609-FD3B-4629-8B97-FDEE3B925E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26234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52" t="-102381" r="-5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113" t="-102381" r="-399057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905" t="-102381" r="-202857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1905" t="-102381" r="-2857" b="-6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52" t="-200000" r="-6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905" t="-200000" r="-302857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1905" t="-200000" r="-102857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52" t="-300000" r="-6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113" t="-300000" r="-399057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905" t="-300000" r="-302857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1905" t="-300000" r="-2857" b="-4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52" t="-404762" r="-5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113" t="-404762" r="-39905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905" t="-404762" r="-20285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1905" t="-404762" r="-10285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1905" t="-404762" r="-2857" b="-3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52" t="-498824" r="-6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52" t="-498824" r="-5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905" t="-498824" r="-302857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905" t="-498824" r="-202857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1905" t="-498824" r="-2857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52" t="-605952" r="-6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52" t="-605952" r="-5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113" t="-605952" r="-399057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905" t="-605952" r="-302857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1905" t="-605952" r="-102857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52" t="-697647" r="-6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52" t="-697647" r="-5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113" t="-697647" r="-399057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905" t="-697647" r="-202857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1905" t="-697647" r="-102857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1905" t="-697647" r="-2857" b="-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7967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Вспомогательный результат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28940" y="2062374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Лемма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Если веса всех рёбер графа, инцидентных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какой-либо вершине, увеличить (уменьшить) на одно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то же число, то всякое оптимальное паросочетание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графе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новыми весами является оптимальным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в графе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с исходными весами.</a:t>
            </a:r>
          </a:p>
        </p:txBody>
      </p:sp>
    </p:spTree>
    <p:extLst>
      <p:ext uri="{BB962C8B-B14F-4D97-AF65-F5344CB8AC3E}">
        <p14:creationId xmlns:p14="http://schemas.microsoft.com/office/powerpoint/2010/main" val="25059184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Вспомогательный результат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28940" y="2062374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Следствие 1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Можно рассматривать только графы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неотрицательными весами.</a:t>
            </a:r>
          </a:p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Следствие 2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Можно считать, что каждой вершине инцидентно хотя бы одно ребро нулевого веса.</a:t>
            </a:r>
          </a:p>
        </p:txBody>
      </p:sp>
    </p:spTree>
    <p:extLst>
      <p:ext uri="{BB962C8B-B14F-4D97-AF65-F5344CB8AC3E}">
        <p14:creationId xmlns:p14="http://schemas.microsoft.com/office/powerpoint/2010/main" val="1077954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Вспомогательный результат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6253A902-9047-418C-9CAD-EB2DCCD21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2923397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6253A902-9047-418C-9CAD-EB2DCCD21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2923397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F49A5F30-945E-4A63-8C48-8A3E8FE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952097"/>
                  </p:ext>
                </p:extLst>
              </p:nvPr>
            </p:nvGraphicFramePr>
            <p:xfrm>
              <a:off x="6094383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D4ED7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F49A5F30-945E-4A63-8C48-8A3E8FE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952097"/>
                  </p:ext>
                </p:extLst>
              </p:nvPr>
            </p:nvGraphicFramePr>
            <p:xfrm>
              <a:off x="6094383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02536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Вспомогательный результат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28940" y="2062374"/>
            <a:ext cx="9926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Следствие 1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Можно рассматривать только графы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неотрицательными весами.</a:t>
            </a:r>
          </a:p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Следствие 2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Можно считать, что каждой вершине инцидентно хотя бы одно ребро нулевого веса.</a:t>
            </a:r>
          </a:p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Лемма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Если веса всех ребер неотрицательны и некоторое полное паросочетание состоит из ребер нулевого веса,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то оно является оптимальным.</a:t>
            </a:r>
          </a:p>
        </p:txBody>
      </p:sp>
    </p:spTree>
    <p:extLst>
      <p:ext uri="{BB962C8B-B14F-4D97-AF65-F5344CB8AC3E}">
        <p14:creationId xmlns:p14="http://schemas.microsoft.com/office/powerpoint/2010/main" val="3011390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1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4820300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4820300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71287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2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009463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009463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328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3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044697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044697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300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4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788427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788427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38175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5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109541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109541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837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для каждой пары рабочий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работы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известна стоимость выполнения работы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возникает задача каждому рабочему подобрать определенный вид работы, чтобы суммарная стоимость выполнения всех работ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была минимальной.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290" t="-2710" r="-1229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3750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6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441789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441789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95798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7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18274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7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prstDash val="dash"/>
            <a:headEnd type="arrow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w="med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w="med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94613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Вспомогательный результат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𝑌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некоторое число.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Будем говорить, что к графу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применена операция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сначала из веса каждого ребра, инцидентного вершине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вычтено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 затем к весу каждого ребра, инцидентного вершине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прибавлено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228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42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pPr>
                      <m:e>
                        <m:r>
                          <a:rPr lang="en-US" sz="4000" b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4000" b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pPr>
                      <m:e>
                        <m:r>
                          <a:rPr lang="en-US" sz="4000" b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𝑌</m:t>
                        </m:r>
                      </m:e>
                      <m:sup>
                        <m:r>
                          <a:rPr lang="en-US" sz="4000" b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b="0" i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𝑑</m:t>
                    </m:r>
                    <m:r>
                      <a:rPr lang="ru-RU" sz="4000" b="0" i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sz="4000" b="0" i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5</m:t>
                    </m:r>
                  </m:oMath>
                </a14:m>
                <a:endParaRPr lang="ru-RU" sz="4000" i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6253A902-9047-418C-9CAD-EB2DCCD21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2257236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6253A902-9047-418C-9CAD-EB2DCCD21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2257236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707C0519-85B1-439D-AF81-6846E31DC4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1755767"/>
                  </p:ext>
                </p:extLst>
              </p:nvPr>
            </p:nvGraphicFramePr>
            <p:xfrm>
              <a:off x="6086475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707C0519-85B1-439D-AF81-6846E31DC4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1755767"/>
                  </p:ext>
                </p:extLst>
              </p:nvPr>
            </p:nvGraphicFramePr>
            <p:xfrm>
              <a:off x="6086475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Заголовок 1">
                <a:extLst>
                  <a:ext uri="{FF2B5EF4-FFF2-40B4-BE49-F238E27FC236}">
                    <a16:creationId xmlns:a16="http://schemas.microsoft.com/office/drawing/2014/main" id="{72EE421B-4678-4F94-A5FA-47CE5F6412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344" y="3763998"/>
                <a:ext cx="626353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pPr>
                        <m:e>
                          <m:r>
                            <a:rPr lang="en-US" sz="4000" b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4000" b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5" name="Заголовок 1">
                <a:extLst>
                  <a:ext uri="{FF2B5EF4-FFF2-40B4-BE49-F238E27FC236}">
                    <a16:creationId xmlns:a16="http://schemas.microsoft.com/office/drawing/2014/main" id="{72EE421B-4678-4F94-A5FA-47CE5F64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3763998"/>
                <a:ext cx="626353" cy="7294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Заголовок 1">
                <a:extLst>
                  <a:ext uri="{FF2B5EF4-FFF2-40B4-BE49-F238E27FC236}">
                    <a16:creationId xmlns:a16="http://schemas.microsoft.com/office/drawing/2014/main" id="{60147E2C-C3D9-4053-AD33-74720304FB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6360" y="1377505"/>
                <a:ext cx="576064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pPr>
                        <m:e>
                          <m:r>
                            <a:rPr lang="en-US" sz="4000" b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𝑌</m:t>
                          </m:r>
                        </m:e>
                        <m:sup>
                          <m:r>
                            <a:rPr lang="en-US" sz="4000" b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7" name="Заголовок 1">
                <a:extLst>
                  <a:ext uri="{FF2B5EF4-FFF2-40B4-BE49-F238E27FC236}">
                    <a16:creationId xmlns:a16="http://schemas.microsoft.com/office/drawing/2014/main" id="{60147E2C-C3D9-4053-AD33-74720304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60" y="1377505"/>
                <a:ext cx="576064" cy="7294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634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pPr>
                      <m:e>
                        <m:r>
                          <a:rPr lang="en-US" sz="4000" b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4000" b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pPr>
                      <m:e>
                        <m:r>
                          <a:rPr lang="en-US" sz="4000" b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𝑌</m:t>
                        </m:r>
                      </m:e>
                      <m:sup>
                        <m:r>
                          <a:rPr lang="en-US" sz="4000" b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b="0" i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𝑑</m:t>
                    </m:r>
                    <m:r>
                      <a:rPr lang="ru-RU" sz="4000" b="0" i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sz="4000" b="0" i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5</m:t>
                    </m:r>
                  </m:oMath>
                </a14:m>
                <a:endParaRPr lang="ru-RU" sz="4000" i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6253A902-9047-418C-9CAD-EB2DCCD21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795009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6253A902-9047-418C-9CAD-EB2DCCD21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795009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707C0519-85B1-439D-AF81-6846E31DC4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076574"/>
                  </p:ext>
                </p:extLst>
              </p:nvPr>
            </p:nvGraphicFramePr>
            <p:xfrm>
              <a:off x="6086475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707C0519-85B1-439D-AF81-6846E31DC4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076574"/>
                  </p:ext>
                </p:extLst>
              </p:nvPr>
            </p:nvGraphicFramePr>
            <p:xfrm>
              <a:off x="6086475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Заголовок 1">
                <a:extLst>
                  <a:ext uri="{FF2B5EF4-FFF2-40B4-BE49-F238E27FC236}">
                    <a16:creationId xmlns:a16="http://schemas.microsoft.com/office/drawing/2014/main" id="{0A7948CB-3C21-4E26-9BAB-DCE52E25D9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344" y="3763998"/>
                <a:ext cx="626353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pPr>
                        <m:e>
                          <m:r>
                            <a:rPr lang="en-US" sz="4000" b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4000" b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5" name="Заголовок 1">
                <a:extLst>
                  <a:ext uri="{FF2B5EF4-FFF2-40B4-BE49-F238E27FC236}">
                    <a16:creationId xmlns:a16="http://schemas.microsoft.com/office/drawing/2014/main" id="{0A7948CB-3C21-4E26-9BAB-DCE52E25D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3763998"/>
                <a:ext cx="626353" cy="7294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Заголовок 1">
                <a:extLst>
                  <a:ext uri="{FF2B5EF4-FFF2-40B4-BE49-F238E27FC236}">
                    <a16:creationId xmlns:a16="http://schemas.microsoft.com/office/drawing/2014/main" id="{3D04B7E3-397A-48FD-AC1F-D4DF8B14F8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6360" y="1377505"/>
                <a:ext cx="576064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pPr>
                        <m:e>
                          <m:r>
                            <a:rPr lang="en-US" sz="4000" b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𝑌</m:t>
                          </m:r>
                        </m:e>
                        <m:sup>
                          <m:r>
                            <a:rPr lang="en-US" sz="4000" b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7" name="Заголовок 1">
                <a:extLst>
                  <a:ext uri="{FF2B5EF4-FFF2-40B4-BE49-F238E27FC236}">
                    <a16:creationId xmlns:a16="http://schemas.microsoft.com/office/drawing/2014/main" id="{3D04B7E3-397A-48FD-AC1F-D4DF8B14F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60" y="1377505"/>
                <a:ext cx="576064" cy="7294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0064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Было и стало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707C0519-85B1-439D-AF81-6846E31DC4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016816"/>
                  </p:ext>
                </p:extLst>
              </p:nvPr>
            </p:nvGraphicFramePr>
            <p:xfrm>
              <a:off x="6086475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707C0519-85B1-439D-AF81-6846E31DC4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016816"/>
                  </p:ext>
                </p:extLst>
              </p:nvPr>
            </p:nvGraphicFramePr>
            <p:xfrm>
              <a:off x="6086475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502FEEBA-0D6E-4E86-B5AB-FC2EF2CAD4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425083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502FEEBA-0D6E-4E86-B5AB-FC2EF2CAD4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425083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Заголовок 1">
                <a:extLst>
                  <a:ext uri="{FF2B5EF4-FFF2-40B4-BE49-F238E27FC236}">
                    <a16:creationId xmlns:a16="http://schemas.microsoft.com/office/drawing/2014/main" id="{33462870-8129-4CD7-918A-67644E10B5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6360" y="1377505"/>
                <a:ext cx="576064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pPr>
                        <m:e>
                          <m:r>
                            <a:rPr lang="en-US" sz="4000" b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𝑌</m:t>
                          </m:r>
                        </m:e>
                        <m:sup>
                          <m:r>
                            <a:rPr lang="en-US" sz="4000" b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7" name="Заголовок 1">
                <a:extLst>
                  <a:ext uri="{FF2B5EF4-FFF2-40B4-BE49-F238E27FC236}">
                    <a16:creationId xmlns:a16="http://schemas.microsoft.com/office/drawing/2014/main" id="{33462870-8129-4CD7-918A-67644E10B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60" y="1377505"/>
                <a:ext cx="576064" cy="729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Заголовок 1">
                <a:extLst>
                  <a:ext uri="{FF2B5EF4-FFF2-40B4-BE49-F238E27FC236}">
                    <a16:creationId xmlns:a16="http://schemas.microsoft.com/office/drawing/2014/main" id="{7FC59A5C-321A-4AC8-80F9-1440D8CEF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344" y="3763998"/>
                <a:ext cx="626353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pPr>
                        <m:e>
                          <m:r>
                            <a:rPr lang="en-US" sz="4000" b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4000" b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8" name="Заголовок 1">
                <a:extLst>
                  <a:ext uri="{FF2B5EF4-FFF2-40B4-BE49-F238E27FC236}">
                    <a16:creationId xmlns:a16="http://schemas.microsoft.com/office/drawing/2014/main" id="{7FC59A5C-321A-4AC8-80F9-1440D8CEF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3763998"/>
                <a:ext cx="626353" cy="7294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5446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Вспомогательный результат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Лемма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Пусть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двудольный взвешенный граф с неотрицательными весами,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𝑌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min</m:t>
                      </m:r>
                      <m:r>
                        <m:rPr>
                          <m:lit/>
                        </m:rP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{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|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∈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𝑌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\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lit/>
                        </m:rP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}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к графу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применить операцию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то: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1) веса всех ребер в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останутся неотрицательными;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2) веса всех ребер вида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𝑥𝑦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или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\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\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изменятся.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3108543"/>
              </a:xfrm>
              <a:prstGeom prst="rect">
                <a:avLst/>
              </a:prstGeom>
              <a:blipFill>
                <a:blip r:embed="rId2"/>
                <a:stretch>
                  <a:fillRect l="-1228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4494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7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prstDash val="dash"/>
            <a:headEnd type="arrow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w="med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w="med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9841359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9841359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44620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𝒅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𝒎𝒊𝒏</m:t>
                    </m:r>
                    <m:d>
                      <m:dPr>
                        <m:ctrlP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ru-RU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𝟏𝟎</m:t>
                        </m:r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,</m:t>
                        </m:r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𝟒𝟎</m:t>
                        </m:r>
                      </m:e>
                    </m:d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𝟏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𝟎</m:t>
                    </m:r>
                  </m:oMath>
                </a14:m>
                <a:r>
                  <a:rPr lang="en-US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prstDash val="dash"/>
            <a:headEnd type="arrow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w="med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miter lim="800000"/>
            <a:headEnd w="med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130918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2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rgbClr val="3D4ED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130918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24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Основные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Вершины, не инцидентные ребру паросочетания, называются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свободными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относительно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остальные вершины называются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насыщенными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Овал 51">
            <a:extLst>
              <a:ext uri="{FF2B5EF4-FFF2-40B4-BE49-F238E27FC236}">
                <a16:creationId xmlns:a16="http://schemas.microsoft.com/office/drawing/2014/main" id="{8C757F09-7815-4276-BD2B-6C2D4565CE47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77F382FE-2FBF-4C4E-BE25-2B92A1524BDA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9D22E6C5-FC4B-437C-946D-6386167C68AF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765FA304-4363-47CD-9C58-85AB751C4483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2A22BC0D-2F76-4561-9655-8E23FFB4CB1A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3240152A-67EB-452E-B68F-336658851A37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F597FBD5-9996-4908-99B0-69469767A26D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A56F68BA-64E9-4E4B-AF84-BDF484EC463C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4DE3E25-0DA5-4DAF-9EE8-E487E0A1B24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D3B2618A-948D-426C-93AA-12CDB20B6498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CD7F4701-1760-4B09-9FE0-0D49CFB26260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1143FC65-D4DE-4AD1-AC7B-F17FD315B65F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DCDA667E-868F-41F0-9B51-19C70E415922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973095F7-430E-470A-82C1-70C57FECBD34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B632409-C2DB-4DAA-9FB5-F0ACED60C3F9}"/>
              </a:ext>
            </a:extLst>
          </p:cNvPr>
          <p:cNvCxnSpPr>
            <a:stCxn id="52" idx="6"/>
            <a:endCxn id="59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4EB1D1EB-153F-4DC6-B3A8-BE66151B14FD}"/>
              </a:ext>
            </a:extLst>
          </p:cNvPr>
          <p:cNvCxnSpPr>
            <a:stCxn id="52" idx="6"/>
            <a:endCxn id="61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55CDD84C-8B49-4409-B0E1-29EAD37702D5}"/>
              </a:ext>
            </a:extLst>
          </p:cNvPr>
          <p:cNvCxnSpPr>
            <a:stCxn id="53" idx="6"/>
            <a:endCxn id="59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5D41803-AABC-45FE-832C-80A4B9B94436}"/>
              </a:ext>
            </a:extLst>
          </p:cNvPr>
          <p:cNvCxnSpPr>
            <a:stCxn id="53" idx="6"/>
            <a:endCxn id="62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555CF28F-6F0C-4CDF-BA2B-92A350895BA3}"/>
              </a:ext>
            </a:extLst>
          </p:cNvPr>
          <p:cNvCxnSpPr>
            <a:stCxn id="53" idx="6"/>
            <a:endCxn id="65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E371F69B-1702-4B43-B857-B388AB54DBE7}"/>
              </a:ext>
            </a:extLst>
          </p:cNvPr>
          <p:cNvCxnSpPr>
            <a:stCxn id="54" idx="6"/>
            <a:endCxn id="61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138E6298-88B8-4D1E-BF03-D212E2D53E6C}"/>
              </a:ext>
            </a:extLst>
          </p:cNvPr>
          <p:cNvCxnSpPr>
            <a:stCxn id="54" idx="6"/>
            <a:endCxn id="63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9E01DEC4-67DD-4D68-80F6-5D9D1AD07403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E8F3FBF8-BC2F-4DE5-A4AC-669252AA78DB}"/>
              </a:ext>
            </a:extLst>
          </p:cNvPr>
          <p:cNvCxnSpPr>
            <a:stCxn id="55" idx="6"/>
            <a:endCxn id="62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3638572-FD03-4E68-9D6E-A309D79D847C}"/>
              </a:ext>
            </a:extLst>
          </p:cNvPr>
          <p:cNvCxnSpPr>
            <a:stCxn id="56" idx="6"/>
            <a:endCxn id="61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CAFFB5B2-449C-43F2-BBD9-500E28E1DD53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D4EDC1CE-98FB-4419-9D0A-CE54B5DCBF1B}"/>
              </a:ext>
            </a:extLst>
          </p:cNvPr>
          <p:cNvCxnSpPr>
            <a:stCxn id="57" idx="6"/>
            <a:endCxn id="63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104D3DD-515A-4B5D-A077-AB5E603FCF1A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7240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𝒅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𝒎𝒊𝒏</m:t>
                    </m:r>
                    <m:d>
                      <m:dPr>
                        <m:ctrlP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𝟏𝟎</m:t>
                        </m:r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,</m:t>
                        </m:r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𝟒𝟎</m:t>
                        </m:r>
                      </m:e>
                    </m:d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𝟏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𝟎</m:t>
                    </m:r>
                  </m:oMath>
                </a14:m>
                <a:r>
                  <a:rPr lang="en-US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7939607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2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rgbClr val="3D4ED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7939607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Таблица 35">
                <a:extLst>
                  <a:ext uri="{FF2B5EF4-FFF2-40B4-BE49-F238E27FC236}">
                    <a16:creationId xmlns:a16="http://schemas.microsoft.com/office/drawing/2014/main" id="{9E3A54B0-0153-4C21-8F80-A1AF510FE2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1769778"/>
                  </p:ext>
                </p:extLst>
              </p:nvPr>
            </p:nvGraphicFramePr>
            <p:xfrm>
              <a:off x="6109216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2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rgbClr val="3D4ED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Таблица 35">
                <a:extLst>
                  <a:ext uri="{FF2B5EF4-FFF2-40B4-BE49-F238E27FC236}">
                    <a16:creationId xmlns:a16="http://schemas.microsoft.com/office/drawing/2014/main" id="{9E3A54B0-0153-4C21-8F80-A1AF510FE2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1769778"/>
                  </p:ext>
                </p:extLst>
              </p:nvPr>
            </p:nvGraphicFramePr>
            <p:xfrm>
              <a:off x="6109216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93072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7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prstDash val="dash"/>
            <a:headEnd type="arrow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w="med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Таблица 35">
                <a:extLst>
                  <a:ext uri="{FF2B5EF4-FFF2-40B4-BE49-F238E27FC236}">
                    <a16:creationId xmlns:a16="http://schemas.microsoft.com/office/drawing/2014/main" id="{C639B3DB-2B72-4586-9367-A6AB20302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970303"/>
                  </p:ext>
                </p:extLst>
              </p:nvPr>
            </p:nvGraphicFramePr>
            <p:xfrm>
              <a:off x="970384" y="2057386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Таблица 35">
                <a:extLst>
                  <a:ext uri="{FF2B5EF4-FFF2-40B4-BE49-F238E27FC236}">
                    <a16:creationId xmlns:a16="http://schemas.microsoft.com/office/drawing/2014/main" id="{C639B3DB-2B72-4586-9367-A6AB20302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970303"/>
                  </p:ext>
                </p:extLst>
              </p:nvPr>
            </p:nvGraphicFramePr>
            <p:xfrm>
              <a:off x="970384" y="2057386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03408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45B431C8-4342-450A-A447-220D3944D8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4917496"/>
                  </p:ext>
                </p:extLst>
              </p:nvPr>
            </p:nvGraphicFramePr>
            <p:xfrm>
              <a:off x="970384" y="2057386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45B431C8-4342-450A-A447-220D3944D8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4917496"/>
                  </p:ext>
                </p:extLst>
              </p:nvPr>
            </p:nvGraphicFramePr>
            <p:xfrm>
              <a:off x="970384" y="2057386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Овал 36">
            <a:extLst>
              <a:ext uri="{FF2B5EF4-FFF2-40B4-BE49-F238E27FC236}">
                <a16:creationId xmlns:a16="http://schemas.microsoft.com/office/drawing/2014/main" id="{F400ADFF-E531-445E-A667-78248788EB16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8BF63393-B85A-452A-B399-4B6FD657D9E3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1E5BA751-50EA-42A6-A536-A962B3E5802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4E8D696E-3E1F-4546-959E-8BC13FCB33F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D111EACB-658E-43C8-81E1-A1D80F409096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0FF125B2-6EB2-4357-8BC0-4C1F85F7F446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B0DD327-5AB2-4C65-8A45-34F722B48A6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6BFFE13E-B607-4F65-974C-78830498F141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CF73DDF-2AEC-456E-86C1-CE9C331CA66B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5E98095D-8B07-4063-B0C3-E4240C95DFA8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0046B039-F000-40D4-9414-E8AB33862471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5E4B94FC-6E6E-4AFB-BDDA-305DAC934E2F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CF4432F2-007E-40C2-8FA1-9317E6DED562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266AFCFD-7C6F-4899-9E3A-991DA92A5F3F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181AEE69-5F32-41FC-A415-D7A732D8284D}"/>
              </a:ext>
            </a:extLst>
          </p:cNvPr>
          <p:cNvCxnSpPr>
            <a:stCxn id="37" idx="6"/>
            <a:endCxn id="44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00882B7-812D-4F3C-A717-646CBDC2028B}"/>
              </a:ext>
            </a:extLst>
          </p:cNvPr>
          <p:cNvCxnSpPr>
            <a:cxnSpLocks/>
            <a:stCxn id="37" idx="6"/>
            <a:endCxn id="47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prstDash val="dash"/>
            <a:headEnd type="arrow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4F282AEC-3594-4DFD-9FA9-79211F127933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19EEA8C3-0133-4677-9029-E882C8D04DB8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21B8AD5C-327D-4665-B879-C129681446D0}"/>
              </a:ext>
            </a:extLst>
          </p:cNvPr>
          <p:cNvCxnSpPr>
            <a:stCxn id="38" idx="6"/>
            <a:endCxn id="50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676F21C7-A718-4D7C-9D1D-976F2A8D51F5}"/>
              </a:ext>
            </a:extLst>
          </p:cNvPr>
          <p:cNvCxnSpPr>
            <a:cxnSpLocks/>
            <a:stCxn id="39" idx="6"/>
            <a:endCxn id="45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18D16A58-52FB-4D84-8C01-51A6E879A7BE}"/>
              </a:ext>
            </a:extLst>
          </p:cNvPr>
          <p:cNvCxnSpPr>
            <a:stCxn id="39" idx="6"/>
            <a:endCxn id="48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D5875ADB-2309-4202-991A-3D1533898F90}"/>
              </a:ext>
            </a:extLst>
          </p:cNvPr>
          <p:cNvCxnSpPr>
            <a:cxnSpLocks/>
            <a:stCxn id="39" idx="6"/>
            <a:endCxn id="49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6A33B84A-F491-47BD-9AEE-BCEE033141D0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BBA2F549-0CE8-47B4-8ECC-2DFE73E38C7B}"/>
              </a:ext>
            </a:extLst>
          </p:cNvPr>
          <p:cNvCxnSpPr>
            <a:stCxn id="41" idx="6"/>
            <a:endCxn id="46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9E2A06E2-0783-4091-B2AB-7FA224DA83B5}"/>
              </a:ext>
            </a:extLst>
          </p:cNvPr>
          <p:cNvCxnSpPr>
            <a:cxnSpLocks/>
            <a:stCxn id="42" idx="6"/>
            <a:endCxn id="50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69E65B33-6C11-44C3-92D9-422E99F4AE83}"/>
              </a:ext>
            </a:extLst>
          </p:cNvPr>
          <p:cNvCxnSpPr>
            <a:stCxn id="42" idx="6"/>
            <a:endCxn id="48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EAB4DB43-55E9-4502-AAE5-224AE0914AF9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w="med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8104EE6-C6C6-4173-9913-3334A9883079}"/>
              </a:ext>
            </a:extLst>
          </p:cNvPr>
          <p:cNvCxnSpPr>
            <a:cxnSpLocks/>
            <a:stCxn id="37" idx="6"/>
            <a:endCxn id="49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FA18D154-1F6A-49AA-AB0F-47EEB1967695}"/>
              </a:ext>
            </a:extLst>
          </p:cNvPr>
          <p:cNvCxnSpPr>
            <a:cxnSpLocks/>
            <a:stCxn id="40" idx="6"/>
            <a:endCxn id="47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385E867B-5685-4B24-90D0-52A1ECC40C92}"/>
              </a:ext>
            </a:extLst>
          </p:cNvPr>
          <p:cNvCxnSpPr>
            <a:cxnSpLocks/>
            <a:stCxn id="41" idx="6"/>
            <a:endCxn id="49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ADD49221-9F8B-414D-B626-745F1114A88B}"/>
              </a:ext>
            </a:extLst>
          </p:cNvPr>
          <p:cNvCxnSpPr>
            <a:cxnSpLocks/>
            <a:stCxn id="38" idx="6"/>
            <a:endCxn id="48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823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7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5321E208-5D80-4A81-9FC9-C2A0ECA2C2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917130"/>
                  </p:ext>
                </p:extLst>
              </p:nvPr>
            </p:nvGraphicFramePr>
            <p:xfrm>
              <a:off x="970384" y="2057386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5321E208-5D80-4A81-9FC9-C2A0ECA2C2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917130"/>
                  </p:ext>
                </p:extLst>
              </p:nvPr>
            </p:nvGraphicFramePr>
            <p:xfrm>
              <a:off x="970384" y="2057386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6584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Венгерский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Преобразовать веса ребер данного графа таким образом, что веса всех ребер стали неотрицательными и каждой вершине стало инцидентно хотя бы одно ребро нулевого веса.</a:t>
                </a:r>
              </a:p>
              <a:p>
                <a:pPr marL="457200" indent="-457200"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Пустое паросочетание объявить текущим паросочетание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в графе все вершины насыщены относительно текущего паросочетания, то СТОП (текущее паросочетание оптимально).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3970318"/>
              </a:xfrm>
              <a:prstGeom prst="rect">
                <a:avLst/>
              </a:prstGeom>
              <a:blipFill>
                <a:blip r:embed="rId2"/>
                <a:stretch>
                  <a:fillRect l="-1473" t="-2761" r="-123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335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Венгерский алгоритм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Иначе выбрать произвольную свободную вершину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искать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-чередующуюся цепь, которая начинается в вершине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состоит только из ребер нулевого веса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AutoNum type="arabicPeriod" startAt="4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такая цепь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построена, то положить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m:rPr>
                        <m:sty m:val="p"/>
                      </m:rPr>
                      <a:rPr lang="ru-RU" sz="28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вернуться на шаг 3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473" t="-4091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8527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Венгерский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6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Иначе для множества вершин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𝑌</m:t>
                        </m:r>
                      </m:e>
                      <m:sup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помеченных в ходе поиска положить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min</m:t>
                    </m:r>
                    <m:r>
                      <m:rPr>
                        <m:lit/>
                      </m:rP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{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\</m:t>
                    </m:r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𝑌</m:t>
                        </m:r>
                      </m:e>
                      <m: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m:rPr>
                        <m:lit/>
                      </m:rP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применить к графу операцию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473" t="-6040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5378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Венгерский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7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тех вершин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которым стало инцидентно хотя бы одно ребро нулевого веса, возобновить поиск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-чередующейся цепи, используя только ребра нулевого веса; если такая цепь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будет построена,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положить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m:rPr>
                        <m:sty m:val="p"/>
                      </m:rPr>
                      <a:rPr lang="ru-RU" sz="28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Δ</m:t>
                    </m:r>
                    <m:r>
                      <m:rPr>
                        <m:sty m:val="p"/>
                      </m:rP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P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вернуться на шаг 3, иначе вернуться на шаг 6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473" t="-4091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1396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Венгерский алгоритм имеет сложность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523220"/>
              </a:xfrm>
              <a:prstGeom prst="rect">
                <a:avLst/>
              </a:prstGeom>
              <a:blipFill>
                <a:blip r:embed="rId2"/>
                <a:stretch>
                  <a:fillRect l="-1228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2574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6.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Вариант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[# </a:t>
                </a:r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50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]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 двудольный граф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множество рабочих, </a:t>
                </a: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множество работ,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|=|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множество ребер,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определяет стоимость выполнения рабочим </a:t>
                </a: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работу </a:t>
                </a: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Каждому рабочему подобрать определенный вид работы, чтобы суммарная стоимость выполнения всех работ была минимальной, воспользовавшись венгерским алгоритмом.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blipFill>
                <a:blip r:embed="rId3"/>
                <a:stretch>
                  <a:fillRect l="-1228" t="-2157" r="-859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2943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12878</TotalTime>
  <Words>3808</Words>
  <Application>Microsoft Office PowerPoint</Application>
  <PresentationFormat>Широкоэкранный</PresentationFormat>
  <Paragraphs>1742</Paragraphs>
  <Slides>102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102</vt:i4>
      </vt:variant>
    </vt:vector>
  </HeadingPairs>
  <TitlesOfParts>
    <vt:vector size="113" baseType="lpstr">
      <vt:lpstr>Calibri</vt:lpstr>
      <vt:lpstr>Calibri Light</vt:lpstr>
      <vt:lpstr>Cambria Math</vt:lpstr>
      <vt:lpstr>Segoe UI</vt:lpstr>
      <vt:lpstr>Segoe UI Black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Александр Козлов</cp:lastModifiedBy>
  <cp:revision>387</cp:revision>
  <dcterms:created xsi:type="dcterms:W3CDTF">2016-01-11T07:19:05Z</dcterms:created>
  <dcterms:modified xsi:type="dcterms:W3CDTF">2025-05-06T08:32:36Z</dcterms:modified>
</cp:coreProperties>
</file>