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  <p:sldMasterId id="2147483888" r:id="rId2"/>
    <p:sldMasterId id="2147483924" r:id="rId3"/>
    <p:sldMasterId id="2147483936" r:id="rId4"/>
  </p:sldMasterIdLst>
  <p:notesMasterIdLst>
    <p:notesMasterId r:id="rId47"/>
  </p:notesMasterIdLst>
  <p:sldIdLst>
    <p:sldId id="733" r:id="rId5"/>
    <p:sldId id="865" r:id="rId6"/>
    <p:sldId id="903" r:id="rId7"/>
    <p:sldId id="904" r:id="rId8"/>
    <p:sldId id="905" r:id="rId9"/>
    <p:sldId id="906" r:id="rId10"/>
    <p:sldId id="907" r:id="rId11"/>
    <p:sldId id="908" r:id="rId12"/>
    <p:sldId id="909" r:id="rId13"/>
    <p:sldId id="910" r:id="rId14"/>
    <p:sldId id="911" r:id="rId15"/>
    <p:sldId id="912" r:id="rId16"/>
    <p:sldId id="913" r:id="rId17"/>
    <p:sldId id="914" r:id="rId18"/>
    <p:sldId id="926" r:id="rId19"/>
    <p:sldId id="915" r:id="rId20"/>
    <p:sldId id="916" r:id="rId21"/>
    <p:sldId id="793" r:id="rId22"/>
    <p:sldId id="917" r:id="rId23"/>
    <p:sldId id="918" r:id="rId24"/>
    <p:sldId id="919" r:id="rId25"/>
    <p:sldId id="920" r:id="rId26"/>
    <p:sldId id="921" r:id="rId27"/>
    <p:sldId id="923" r:id="rId28"/>
    <p:sldId id="924" r:id="rId29"/>
    <p:sldId id="925" r:id="rId30"/>
    <p:sldId id="927" r:id="rId31"/>
    <p:sldId id="930" r:id="rId32"/>
    <p:sldId id="928" r:id="rId33"/>
    <p:sldId id="929" r:id="rId34"/>
    <p:sldId id="931" r:id="rId35"/>
    <p:sldId id="932" r:id="rId36"/>
    <p:sldId id="933" r:id="rId37"/>
    <p:sldId id="934" r:id="rId38"/>
    <p:sldId id="935" r:id="rId39"/>
    <p:sldId id="936" r:id="rId40"/>
    <p:sldId id="937" r:id="rId41"/>
    <p:sldId id="941" r:id="rId42"/>
    <p:sldId id="938" r:id="rId43"/>
    <p:sldId id="939" r:id="rId44"/>
    <p:sldId id="942" r:id="rId45"/>
    <p:sldId id="940" r:id="rId46"/>
  </p:sldIdLst>
  <p:sldSz cx="12192000" cy="6858000"/>
  <p:notesSz cx="6858000" cy="9144000"/>
  <p:custDataLst>
    <p:tags r:id="rId4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ander" initials="A" lastIdx="1" clrIdx="0">
    <p:extLst>
      <p:ext uri="{19B8F6BF-5375-455C-9EA6-DF929625EA0E}">
        <p15:presenceInfo xmlns:p15="http://schemas.microsoft.com/office/powerpoint/2012/main" userId="Alexand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4E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16" autoAdjust="0"/>
    <p:restoredTop sz="79255" autoAdjust="0"/>
  </p:normalViewPr>
  <p:slideViewPr>
    <p:cSldViewPr>
      <p:cViewPr varScale="1">
        <p:scale>
          <a:sx n="81" d="100"/>
          <a:sy n="81" d="100"/>
        </p:scale>
        <p:origin x="1494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gs" Target="tags/tag1.xml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E29CD-DFFE-4B5B-8905-980ED44A5828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A5B5A-6157-4C6B-81CD-B2369B36DEB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1830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41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0743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A5B5A-6157-4C6B-81CD-B2369B36DEB2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926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883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009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9931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286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2052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18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882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59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467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1591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36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93827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424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0324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1106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32991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091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9839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541521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5533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4115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03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23958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91979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4010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8141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4019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783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09" userDrawn="1">
          <p15:clr>
            <a:srgbClr val="FBAE40"/>
          </p15:clr>
        </p15:guide>
        <p15:guide id="2" orient="horz" pos="3612" userDrawn="1">
          <p15:clr>
            <a:srgbClr val="FBAE40"/>
          </p15:clr>
        </p15:guide>
        <p15:guide id="3" orient="horz" pos="1298" userDrawn="1">
          <p15:clr>
            <a:srgbClr val="FBAE40"/>
          </p15:clr>
        </p15:guide>
        <p15:guide id="4" orient="horz" pos="3022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pos="710" userDrawn="1">
          <p15:clr>
            <a:srgbClr val="FBAE40"/>
          </p15:clr>
        </p15:guide>
        <p15:guide id="7" pos="6970" userDrawn="1">
          <p15:clr>
            <a:srgbClr val="FBAE40"/>
          </p15:clr>
        </p15:guide>
        <p15:guide id="8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44351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12423"/>
            <a:ext cx="105156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52635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99488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0080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5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97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2"/>
            <a:ext cx="5181600" cy="435133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370497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792047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999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0604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61642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0362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0364"/>
            <a:ext cx="7734300" cy="581183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5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2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2"/>
            <a:ext cx="5156200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7552"/>
            <a:ext cx="5181601" cy="3680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5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63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234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2"/>
            <a:ext cx="393192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88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883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8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5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2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335DC4E-A1CF-430A-8D57-A008F2673564}" type="datetimeFigureOut">
              <a:rPr lang="ru-RU" smtClean="0"/>
              <a:pPr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937E34-8901-4EA2-AC96-D184688D78D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430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Wingdings 2" pitchFamily="18" charset="2"/>
        <a:buChar char="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986238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Муравьиные алгоритмы </a:t>
            </a:r>
          </a:p>
        </p:txBody>
      </p:sp>
    </p:spTree>
    <p:extLst>
      <p:ext uri="{BB962C8B-B14F-4D97-AF65-F5344CB8AC3E}">
        <p14:creationId xmlns:p14="http://schemas.microsoft.com/office/powerpoint/2010/main" val="1564278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История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начале 90-х годов Марко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Дориго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из Университета Брюсселя, Бельгия впервые формализовал поведение муравьёв и применил стратегию их поведения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решения задачи о кратчайших путях.</a:t>
            </a:r>
          </a:p>
        </p:txBody>
      </p:sp>
    </p:spTree>
    <p:extLst>
      <p:ext uri="{BB962C8B-B14F-4D97-AF65-F5344CB8AC3E}">
        <p14:creationId xmlns:p14="http://schemas.microsoft.com/office/powerpoint/2010/main" val="471808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История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Позже были разработаны другие подходы к решению сложных оптимизационных задач при помощью муравьиных алгоритмов. </a:t>
            </a:r>
          </a:p>
        </p:txBody>
      </p:sp>
    </p:spTree>
    <p:extLst>
      <p:ext uri="{BB962C8B-B14F-4D97-AF65-F5344CB8AC3E}">
        <p14:creationId xmlns:p14="http://schemas.microsoft.com/office/powerpoint/2010/main" val="1381270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Идея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Идея муравьиного алгоритма – моделирование поведения муравьёв, связанного с их способностью быстро находить кратчайший путь от муравейника к источнику пищи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адаптироваться к изменяющимся условиям, находя новый кратчайший путь.</a:t>
            </a:r>
          </a:p>
        </p:txBody>
      </p:sp>
    </p:spTree>
    <p:extLst>
      <p:ext uri="{BB962C8B-B14F-4D97-AF65-F5344CB8AC3E}">
        <p14:creationId xmlns:p14="http://schemas.microsoft.com/office/powerpoint/2010/main" val="7107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Идея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При своём движении муравей метит путь феромоном,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и эта информация используется другими муравьями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выбора пути.</a:t>
            </a:r>
          </a:p>
          <a:p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3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Положительная обратная связь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Положительная обратная связь быстро приведёт к тому, что кратчайший путь станет единственным маршрутом движения большинства муравьёв.</a:t>
            </a:r>
          </a:p>
        </p:txBody>
      </p:sp>
    </p:spTree>
    <p:extLst>
      <p:ext uri="{BB962C8B-B14F-4D97-AF65-F5344CB8AC3E}">
        <p14:creationId xmlns:p14="http://schemas.microsoft.com/office/powerpoint/2010/main" val="1523679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Отрицательная обратная связь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Моделирование испарения феромона – отрицательной обратной связи – гарантирует нам, что найденное локально оптимальное решение не будет единственным – муравьи будут искать и другие пути.</a:t>
            </a:r>
          </a:p>
        </p:txBody>
      </p:sp>
    </p:spTree>
    <p:extLst>
      <p:ext uri="{BB962C8B-B14F-4D97-AF65-F5344CB8AC3E}">
        <p14:creationId xmlns:p14="http://schemas.microsoft.com/office/powerpoint/2010/main" val="2332663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Обобщённый 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207984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Алгоритм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Пока (условия выхода не выполнены) </a:t>
            </a:r>
          </a:p>
          <a:p>
            <a:pPr lvl="1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1. Создаём муравьёв. </a:t>
            </a:r>
          </a:p>
          <a:p>
            <a:pPr lvl="1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2. Ищем решения.</a:t>
            </a:r>
          </a:p>
          <a:p>
            <a:pPr lvl="1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3. Обновляем феромон. </a:t>
            </a:r>
          </a:p>
          <a:p>
            <a:pPr lvl="1"/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4. Дополнительные действия {опционально}.</a:t>
            </a:r>
          </a:p>
        </p:txBody>
      </p:sp>
    </p:spTree>
    <p:extLst>
      <p:ext uri="{BB962C8B-B14F-4D97-AF65-F5344CB8AC3E}">
        <p14:creationId xmlns:p14="http://schemas.microsoft.com/office/powerpoint/2010/main" val="3034719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5967" y="1142689"/>
                <a:ext cx="9918907" cy="729475"/>
              </a:xfrm>
              <a:prstGeom prst="rect">
                <a:avLst/>
              </a:prstGeom>
            </p:spPr>
            <p:txBody>
              <a:bodyPr/>
              <a:lstStyle>
                <a:lvl1pPr algn="l" defTabSz="6858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33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ru-RU" sz="4000" b="1" dirty="0">
                    <a:solidFill>
                      <a:srgbClr val="3D4ED7"/>
                    </a:solidFill>
                    <a:latin typeface="Segoe UI Semilight" panose="020B0402040204020203" pitchFamily="34" charset="0"/>
                    <a:cs typeface="Segoe UI Semilight" panose="020B0402040204020203" pitchFamily="34" charset="0"/>
                  </a:rPr>
                  <a:t>Матрица расстояний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</m:ctrlPr>
                      </m:sSubPr>
                      <m:e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𝑫</m:t>
                        </m:r>
                      </m:e>
                      <m:sub>
                        <m:r>
                          <a:rPr lang="en-US" sz="4000" b="1" i="1" smtClean="0">
                            <a:solidFill>
                              <a:srgbClr val="3D4ED7"/>
                            </a:solidFill>
                            <a:latin typeface="Cambria Math" panose="02040503050406030204" pitchFamily="18" charset="0"/>
                            <a:cs typeface="Segoe UI Semilight" panose="020B0402040204020203" pitchFamily="34" charset="0"/>
                          </a:rPr>
                          <m:t>𝒊𝒋</m:t>
                        </m:r>
                      </m:sub>
                    </m:sSub>
                  </m:oMath>
                </a14:m>
                <a:endParaRPr lang="ru-RU" sz="4000" dirty="0">
                  <a:solidFill>
                    <a:srgbClr val="3D4ED7"/>
                  </a:solidFill>
                  <a:latin typeface="Segoe UI Semilight" panose="020B0402040204020203" pitchFamily="34" charset="0"/>
                  <a:cs typeface="Segoe UI Semilight" panose="020B0402040204020203" pitchFamily="34" charset="0"/>
                </a:endParaRPr>
              </a:p>
            </p:txBody>
          </p:sp>
        </mc:Choice>
        <mc:Fallback>
          <p:sp>
            <p:nvSpPr>
              <p:cNvPr id="3" name="Заголовок 1">
                <a:extLst>
                  <a:ext uri="{FF2B5EF4-FFF2-40B4-BE49-F238E27FC236}">
                    <a16:creationId xmlns:a16="http://schemas.microsoft.com/office/drawing/2014/main" id="{6A81AFE9-2069-498A-8F93-906DB52FB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967" y="1142689"/>
                <a:ext cx="9918907" cy="729475"/>
              </a:xfrm>
              <a:prstGeom prst="rect">
                <a:avLst/>
              </a:prstGeom>
              <a:blipFill>
                <a:blip r:embed="rId2"/>
                <a:stretch>
                  <a:fillRect l="-2213" t="-22500" b="-241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6"/>
            <a:endCxn id="29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6"/>
            <a:endCxn id="32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Считаем, что граф полный.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CC8C4B9-31EB-4AC5-B066-3AEC6206DA80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C66C206-7096-478F-93BD-AD6684A4AAA1}"/>
              </a:ext>
            </a:extLst>
          </p:cNvPr>
          <p:cNvCxnSpPr>
            <a:cxnSpLocks/>
            <a:stCxn id="26" idx="7"/>
            <a:endCxn id="32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7313E2C-6F4C-48CE-987A-888A098C68B9}"/>
              </a:ext>
            </a:extLst>
          </p:cNvPr>
          <p:cNvCxnSpPr>
            <a:cxnSpLocks/>
            <a:stCxn id="33" idx="4"/>
            <a:endCxn id="30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34CE7B6-6828-4D65-81D3-533BEB43AA5B}"/>
              </a:ext>
            </a:extLst>
          </p:cNvPr>
          <p:cNvCxnSpPr>
            <a:cxnSpLocks/>
            <a:stCxn id="33" idx="3"/>
            <a:endCxn id="19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F9D37D3-D3B4-4457-A137-BD00DA9636B8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D3FEC58-C21E-407B-8440-C9B8EBC4659C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BD0405A-1798-40B3-865B-8018ADCE8604}"/>
              </a:ext>
            </a:extLst>
          </p:cNvPr>
          <p:cNvCxnSpPr>
            <a:cxnSpLocks/>
            <a:stCxn id="19" idx="4"/>
            <a:endCxn id="30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4F18E4E-2A2C-4F55-9EC4-B5CFC8D283A3}"/>
              </a:ext>
            </a:extLst>
          </p:cNvPr>
          <p:cNvCxnSpPr>
            <a:cxnSpLocks/>
            <a:stCxn id="19" idx="5"/>
            <a:endCxn id="29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36E8415-3748-4A6D-8E24-2823DBA6A8C6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9779E7A-36F9-482D-9790-E532CD70AA9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626E4FC-411E-46C1-BFD9-380428C8FB72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DF3F651-081E-4AEE-9F76-B0F04A3EC474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24196"/>
                  </p:ext>
                </p:extLst>
              </p:nvPr>
            </p:nvGraphicFramePr>
            <p:xfrm>
              <a:off x="1271464" y="2787778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32624196"/>
                  </p:ext>
                </p:extLst>
              </p:nvPr>
            </p:nvGraphicFramePr>
            <p:xfrm>
              <a:off x="1271464" y="2787778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51" r="-503125" b="-5162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0000" r="-403125" b="-4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2703" r="-298969" b="-3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9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2703" r="-202083" b="-2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4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13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7333" r="-102083" b="-11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10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4054" r="-2083" b="-135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6173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Начальная концентрация феромона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Феромон. Матрица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737189"/>
              </a:xfrm>
              <a:prstGeom prst="rect">
                <a:avLst/>
              </a:prstGeom>
              <a:blipFill>
                <a:blip r:embed="rId2"/>
                <a:stretch>
                  <a:fillRect l="-2583" b="-66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216860"/>
                  </p:ext>
                </p:extLst>
              </p:nvPr>
            </p:nvGraphicFramePr>
            <p:xfrm>
              <a:off x="1860942" y="2865073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5216860"/>
                  </p:ext>
                </p:extLst>
              </p:nvPr>
            </p:nvGraphicFramePr>
            <p:xfrm>
              <a:off x="1860942" y="2865073"/>
              <a:ext cx="3512580" cy="271609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854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543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52682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42" t="-1333" r="-503125" b="-50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042" t="-102703" r="-403125" b="-4148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98969" t="-200000" r="-298969" b="-30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083" t="-304054" r="-202083" b="-2135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402083" t="-398667" r="-102083" b="-1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26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2083" t="-505405" r="-2083" b="-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8E1724D3-FA9E-41B7-986E-EE5E20958FE9}"/>
              </a:ext>
            </a:extLst>
          </p:cNvPr>
          <p:cNvSpPr txBox="1"/>
          <p:nvPr/>
        </p:nvSpPr>
        <p:spPr>
          <a:xfrm>
            <a:off x="6240016" y="2910423"/>
            <a:ext cx="49575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начале алгоритма количество феромона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на рёбрах равно небольшому положительному числу.</a:t>
            </a:r>
          </a:p>
        </p:txBody>
      </p:sp>
    </p:spTree>
    <p:extLst>
      <p:ext uri="{BB962C8B-B14F-4D97-AF65-F5344CB8AC3E}">
        <p14:creationId xmlns:p14="http://schemas.microsoft.com/office/powerpoint/2010/main" val="13366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Биологические принципы</a:t>
            </a:r>
          </a:p>
        </p:txBody>
      </p:sp>
    </p:spTree>
    <p:extLst>
      <p:ext uri="{BB962C8B-B14F-4D97-AF65-F5344CB8AC3E}">
        <p14:creationId xmlns:p14="http://schemas.microsoft.com/office/powerpoint/2010/main" val="13990857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Матрица видимости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593026"/>
                  </p:ext>
                </p:extLst>
              </p:nvPr>
            </p:nvGraphicFramePr>
            <p:xfrm>
              <a:off x="1581756" y="2805537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7" name="Таблица 86">
                <a:extLst>
                  <a:ext uri="{FF2B5EF4-FFF2-40B4-BE49-F238E27FC236}">
                    <a16:creationId xmlns:a16="http://schemas.microsoft.com/office/drawing/2014/main" id="{5D515CA5-0D3A-44B8-B64F-CD8534F1D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593026"/>
                  </p:ext>
                </p:extLst>
              </p:nvPr>
            </p:nvGraphicFramePr>
            <p:xfrm>
              <a:off x="1581756" y="2805537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703" t="-303947" r="-202703" b="-2131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99107" t="-398701" r="-100893" b="-110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3604" t="-505263" r="-1802" b="-11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81F2D7-D6CF-4DCA-8A6C-2EB103E4924E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5579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Матрица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𝜂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81F2D7-D6CF-4DCA-8A6C-2EB103E49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557910"/>
              </a:xfrm>
              <a:prstGeom prst="rect">
                <a:avLst/>
              </a:prstGeom>
              <a:blipFill>
                <a:blip r:embed="rId4"/>
                <a:stretch>
                  <a:fillRect l="-2583" t="-11957" b="-2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0ABF36-50AB-455B-BFAC-B34B55347319}"/>
                  </a:ext>
                </a:extLst>
              </p:cNvPr>
              <p:cNvSpPr txBox="1"/>
              <p:nvPr/>
            </p:nvSpPr>
            <p:spPr>
              <a:xfrm>
                <a:off x="6240016" y="2910423"/>
                <a:ext cx="4957535" cy="23160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Считаем ,что видимость обратно пропорциональна расстоянию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𝜂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𝑖𝑗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60ABF36-50AB-455B-BFAC-B34B5534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16" y="2910423"/>
                <a:ext cx="4957535" cy="2316019"/>
              </a:xfrm>
              <a:prstGeom prst="rect">
                <a:avLst/>
              </a:prstGeom>
              <a:blipFill>
                <a:blip r:embed="rId5"/>
                <a:stretch>
                  <a:fillRect l="-2583" t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28330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Вероятность выбора ребра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3184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Вероятностно-пропорциональное правило, определяющее вероятность перехода муравья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из города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 город </a:t>
                </a:r>
                <a14:m>
                  <m:oMath xmlns:m="http://schemas.openxmlformats.org/officeDocument/2006/math">
                    <m:r>
                      <a:rPr lang="ru-RU" sz="28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∉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3184333"/>
              </a:xfrm>
              <a:prstGeom prst="rect">
                <a:avLst/>
              </a:prstGeom>
              <a:blipFill>
                <a:blip r:embed="rId2"/>
                <a:stretch>
                  <a:fillRect l="-1290" t="-19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5336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Вероятность выбора ребра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– параметры, задающие веса следа феромона.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ru-RU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𝛼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выбор ближайшего города наиболее вероятен –алгоритм становится жадным. 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При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𝛽</m:t>
                    </m:r>
                    <m:r>
                      <a:rPr lang="ru-RU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выбор происходит только на основании феромона – приводит к субоптимальным решениям. 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246769"/>
              </a:xfrm>
              <a:prstGeom prst="rect">
                <a:avLst/>
              </a:prstGeom>
              <a:blipFill>
                <a:blip r:embed="rId2"/>
                <a:stretch>
                  <a:fillRect l="-1290" t="-2710" r="-1106" b="-65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877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Размещение муравьёв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6"/>
            <a:endCxn id="29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6"/>
            <a:endCxn id="32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Случайно выбираем города: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 муравей: 1.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 муравей: 3.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CC8C4B9-31EB-4AC5-B066-3AEC6206DA80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C66C206-7096-478F-93BD-AD6684A4AAA1}"/>
              </a:ext>
            </a:extLst>
          </p:cNvPr>
          <p:cNvCxnSpPr>
            <a:cxnSpLocks/>
            <a:stCxn id="26" idx="7"/>
            <a:endCxn id="32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7313E2C-6F4C-48CE-987A-888A098C68B9}"/>
              </a:ext>
            </a:extLst>
          </p:cNvPr>
          <p:cNvCxnSpPr>
            <a:cxnSpLocks/>
            <a:stCxn id="33" idx="4"/>
            <a:endCxn id="30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34CE7B6-6828-4D65-81D3-533BEB43AA5B}"/>
              </a:ext>
            </a:extLst>
          </p:cNvPr>
          <p:cNvCxnSpPr>
            <a:cxnSpLocks/>
            <a:stCxn id="33" idx="3"/>
            <a:endCxn id="19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F9D37D3-D3B4-4457-A137-BD00DA9636B8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D3FEC58-C21E-407B-8440-C9B8EBC4659C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BD0405A-1798-40B3-865B-8018ADCE8604}"/>
              </a:ext>
            </a:extLst>
          </p:cNvPr>
          <p:cNvCxnSpPr>
            <a:cxnSpLocks/>
            <a:stCxn id="19" idx="4"/>
            <a:endCxn id="30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4F18E4E-2A2C-4F55-9EC4-B5CFC8D283A3}"/>
              </a:ext>
            </a:extLst>
          </p:cNvPr>
          <p:cNvCxnSpPr>
            <a:cxnSpLocks/>
            <a:stCxn id="19" idx="5"/>
            <a:endCxn id="29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36E8415-3748-4A6D-8E24-2823DBA6A8C6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9779E7A-36F9-482D-9790-E532CD70AA9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626E4FC-411E-46C1-BFD9-380428C8FB72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DF3F651-081E-4AEE-9F76-B0F04A3EC474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8269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Получаем маршруты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6"/>
            <a:endCxn id="29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6"/>
            <a:endCxn id="32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 муравей: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1, 2, 4, 6, 5, 3, 1.</a:t>
            </a:r>
          </a:p>
        </p:txBody>
      </p: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CC8C4B9-31EB-4AC5-B066-3AEC6206DA80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C66C206-7096-478F-93BD-AD6684A4AAA1}"/>
              </a:ext>
            </a:extLst>
          </p:cNvPr>
          <p:cNvCxnSpPr>
            <a:cxnSpLocks/>
            <a:stCxn id="26" idx="7"/>
            <a:endCxn id="32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7313E2C-6F4C-48CE-987A-888A098C68B9}"/>
              </a:ext>
            </a:extLst>
          </p:cNvPr>
          <p:cNvCxnSpPr>
            <a:cxnSpLocks/>
            <a:stCxn id="33" idx="4"/>
            <a:endCxn id="30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34CE7B6-6828-4D65-81D3-533BEB43AA5B}"/>
              </a:ext>
            </a:extLst>
          </p:cNvPr>
          <p:cNvCxnSpPr>
            <a:cxnSpLocks/>
            <a:stCxn id="33" idx="3"/>
            <a:endCxn id="19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F9D37D3-D3B4-4457-A137-BD00DA9636B8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D3FEC58-C21E-407B-8440-C9B8EBC4659C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BD0405A-1798-40B3-865B-8018ADCE8604}"/>
              </a:ext>
            </a:extLst>
          </p:cNvPr>
          <p:cNvCxnSpPr>
            <a:cxnSpLocks/>
            <a:stCxn id="19" idx="4"/>
            <a:endCxn id="30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4F18E4E-2A2C-4F55-9EC4-B5CFC8D283A3}"/>
              </a:ext>
            </a:extLst>
          </p:cNvPr>
          <p:cNvCxnSpPr>
            <a:cxnSpLocks/>
            <a:stCxn id="19" idx="5"/>
            <a:endCxn id="29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36E8415-3748-4A6D-8E24-2823DBA6A8C6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9779E7A-36F9-482D-9790-E532CD70AA9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626E4FC-411E-46C1-BFD9-380428C8FB72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DF3F651-081E-4AEE-9F76-B0F04A3EC474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380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Получаем маршруты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42F811-0070-4F74-9AD5-CCC8907F322D}"/>
              </a:ext>
            </a:extLst>
          </p:cNvPr>
          <p:cNvSpPr txBox="1"/>
          <p:nvPr/>
        </p:nvSpPr>
        <p:spPr>
          <a:xfrm>
            <a:off x="1138465" y="2068361"/>
            <a:ext cx="4957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2 муравей: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3, 2, 1, 6, 5, 4, 3.</a:t>
            </a: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3EE21373-AAFB-40BE-9FBA-1E5F7A4DA5DF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0D63DC1D-FD8A-4DF5-8C19-A0BD31BF5074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5F6E7E12-8A52-42E1-96C5-26227AF37783}"/>
              </a:ext>
            </a:extLst>
          </p:cNvPr>
          <p:cNvCxnSpPr>
            <a:cxnSpLocks/>
            <a:stCxn id="37" idx="4"/>
            <a:endCxn id="25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Овал 38">
            <a:extLst>
              <a:ext uri="{FF2B5EF4-FFF2-40B4-BE49-F238E27FC236}">
                <a16:creationId xmlns:a16="http://schemas.microsoft.com/office/drawing/2014/main" id="{8543165E-30C1-4243-A5FE-3E1629960859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0" name="Овал 39">
            <a:extLst>
              <a:ext uri="{FF2B5EF4-FFF2-40B4-BE49-F238E27FC236}">
                <a16:creationId xmlns:a16="http://schemas.microsoft.com/office/drawing/2014/main" id="{9EDAB9E4-FB0E-4EB7-A54A-5F6D186BDD82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B3377C5-EC19-4B83-8984-DDA6ECBB2F0F}"/>
              </a:ext>
            </a:extLst>
          </p:cNvPr>
          <p:cNvCxnSpPr>
            <a:cxnSpLocks/>
            <a:stCxn id="40" idx="6"/>
            <a:endCxn id="39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Овал 43">
            <a:extLst>
              <a:ext uri="{FF2B5EF4-FFF2-40B4-BE49-F238E27FC236}">
                <a16:creationId xmlns:a16="http://schemas.microsoft.com/office/drawing/2014/main" id="{ED19F5CF-84E5-4158-98FD-08658D6BD36D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FA4F431C-156D-492E-B442-E1394A050F9A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6" name="Прямая со стрелкой 45">
            <a:extLst>
              <a:ext uri="{FF2B5EF4-FFF2-40B4-BE49-F238E27FC236}">
                <a16:creationId xmlns:a16="http://schemas.microsoft.com/office/drawing/2014/main" id="{AADBB46F-1B95-46F5-A6AC-77358D1DDA6F}"/>
              </a:ext>
            </a:extLst>
          </p:cNvPr>
          <p:cNvCxnSpPr>
            <a:cxnSpLocks/>
            <a:stCxn id="45" idx="6"/>
            <a:endCxn id="44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9F158D23-994B-4426-8935-DA6ECA498116}"/>
              </a:ext>
            </a:extLst>
          </p:cNvPr>
          <p:cNvCxnSpPr>
            <a:cxnSpLocks/>
            <a:stCxn id="37" idx="0"/>
            <a:endCxn id="45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368B5AB9-13F8-45F6-A92B-D567C527D2FD}"/>
              </a:ext>
            </a:extLst>
          </p:cNvPr>
          <p:cNvCxnSpPr>
            <a:cxnSpLocks/>
            <a:stCxn id="37" idx="7"/>
            <a:endCxn id="44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C55900FB-68A3-44AD-A3F4-0EB6AA4A045F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2F9424A8-5D17-4627-8647-A6B484CBA792}"/>
              </a:ext>
            </a:extLst>
          </p:cNvPr>
          <p:cNvCxnSpPr>
            <a:cxnSpLocks/>
            <a:stCxn id="45" idx="3"/>
            <a:endCxn id="25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6EBD6E82-3BC2-4224-AA56-4764E4CBEE5A}"/>
              </a:ext>
            </a:extLst>
          </p:cNvPr>
          <p:cNvCxnSpPr>
            <a:cxnSpLocks/>
            <a:stCxn id="45" idx="5"/>
            <a:endCxn id="39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D440708C-B521-414F-B754-FDD1B5D6D349}"/>
              </a:ext>
            </a:extLst>
          </p:cNvPr>
          <p:cNvCxnSpPr>
            <a:cxnSpLocks/>
            <a:stCxn id="44" idx="4"/>
            <a:endCxn id="39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AD9F5718-F418-4428-AE7B-A7C5594C6A3C}"/>
              </a:ext>
            </a:extLst>
          </p:cNvPr>
          <p:cNvCxnSpPr>
            <a:cxnSpLocks/>
            <a:stCxn id="25" idx="4"/>
            <a:endCxn id="40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A966678E-5A7D-462D-BAC2-1060B70975AA}"/>
              </a:ext>
            </a:extLst>
          </p:cNvPr>
          <p:cNvCxnSpPr>
            <a:cxnSpLocks/>
            <a:stCxn id="25" idx="5"/>
            <a:endCxn id="39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0AD23E97-C5FD-4F6D-AE84-A22A85041BB2}"/>
              </a:ext>
            </a:extLst>
          </p:cNvPr>
          <p:cNvCxnSpPr>
            <a:cxnSpLocks/>
            <a:stCxn id="37" idx="5"/>
            <a:endCxn id="40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D21F8816-7BFD-44B2-9649-C76B8CC05DD9}"/>
              </a:ext>
            </a:extLst>
          </p:cNvPr>
          <p:cNvCxnSpPr>
            <a:cxnSpLocks/>
            <a:stCxn id="37" idx="6"/>
            <a:endCxn id="39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93807D1B-1F46-4B76-90E7-D84565A421F1}"/>
              </a:ext>
            </a:extLst>
          </p:cNvPr>
          <p:cNvCxnSpPr>
            <a:cxnSpLocks/>
            <a:stCxn id="40" idx="7"/>
            <a:endCxn id="44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7DA0BE4-0FB6-487E-9A92-ECAB425628A2}"/>
              </a:ext>
            </a:extLst>
          </p:cNvPr>
          <p:cNvCxnSpPr>
            <a:cxnSpLocks/>
            <a:stCxn id="25" idx="6"/>
            <a:endCxn id="44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9851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Длина гамильтонова цикла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36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1, 2, 4, 6, 5, 3, 1.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=1+9+10+15+</m:t>
                      </m:r>
                    </m:oMath>
                  </m:oMathPara>
                </a14:m>
                <a:b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+1+2=38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36831"/>
              </a:xfrm>
              <a:prstGeom prst="rect">
                <a:avLst/>
              </a:prstGeom>
              <a:blipFill>
                <a:blip r:embed="rId2"/>
                <a:stretch>
                  <a:fillRect l="-2583" t="-2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Овал 37">
            <a:extLst>
              <a:ext uri="{FF2B5EF4-FFF2-40B4-BE49-F238E27FC236}">
                <a16:creationId xmlns:a16="http://schemas.microsoft.com/office/drawing/2014/main" id="{09DACC9B-7DD1-4AFD-A2DE-738F367DF827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10697016-B835-40D1-9776-DB86B91B9F9F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2C971CB-1C54-44AF-B5B3-14268DCEADD8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0D4935A1-0262-4A0B-91C4-B6ED27F0B167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CC85976D-F856-47C8-9BED-B6366AE1F01E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66391FDD-23CA-45B5-A02E-D5AF38C86588}"/>
              </a:ext>
            </a:extLst>
          </p:cNvPr>
          <p:cNvCxnSpPr>
            <a:cxnSpLocks/>
            <a:stCxn id="44" idx="6"/>
            <a:endCxn id="43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3CC2EF8-839D-4A45-BE0D-400727E6BC61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6C0B5F3E-3B6C-4543-9421-E211FC32DD07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56CF764D-13EC-4D38-A81C-FC75354674A6}"/>
              </a:ext>
            </a:extLst>
          </p:cNvPr>
          <p:cNvCxnSpPr>
            <a:cxnSpLocks/>
            <a:stCxn id="48" idx="6"/>
            <a:endCxn id="46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7ADA0FB0-F8B8-4D36-931D-3CB753EA6940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8A01836D-9AF3-4AEF-AC51-5830ED2BF352}"/>
              </a:ext>
            </a:extLst>
          </p:cNvPr>
          <p:cNvCxnSpPr>
            <a:cxnSpLocks/>
            <a:stCxn id="39" idx="7"/>
            <a:endCxn id="46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C128CD5C-0DE2-40D1-814D-FFC8226D8C8D}"/>
              </a:ext>
            </a:extLst>
          </p:cNvPr>
          <p:cNvCxnSpPr>
            <a:cxnSpLocks/>
            <a:stCxn id="48" idx="4"/>
            <a:endCxn id="44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C17A0A03-53F3-4C59-B333-02B5B7986BEC}"/>
              </a:ext>
            </a:extLst>
          </p:cNvPr>
          <p:cNvCxnSpPr>
            <a:cxnSpLocks/>
            <a:stCxn id="48" idx="3"/>
            <a:endCxn id="38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19916667-C1B9-48A8-A4FA-447EBDC07FF4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5CC757B-06DD-48DC-9FE9-4A37BF79009F}"/>
              </a:ext>
            </a:extLst>
          </p:cNvPr>
          <p:cNvCxnSpPr>
            <a:cxnSpLocks/>
            <a:stCxn id="46" idx="4"/>
            <a:endCxn id="43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CEDEA4-118B-42B7-9685-951C412682DA}"/>
              </a:ext>
            </a:extLst>
          </p:cNvPr>
          <p:cNvCxnSpPr>
            <a:cxnSpLocks/>
            <a:stCxn id="38" idx="4"/>
            <a:endCxn id="44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263AB79B-9F8A-45E5-976E-1339D37740C2}"/>
              </a:ext>
            </a:extLst>
          </p:cNvPr>
          <p:cNvCxnSpPr>
            <a:cxnSpLocks/>
            <a:stCxn id="38" idx="5"/>
            <a:endCxn id="43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A8E8C8EB-5F05-4436-86DC-C2C52DEE750F}"/>
              </a:ext>
            </a:extLst>
          </p:cNvPr>
          <p:cNvCxnSpPr>
            <a:cxnSpLocks/>
            <a:stCxn id="39" idx="5"/>
            <a:endCxn id="44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6CD5EAB3-A5A5-494E-A7C6-F4F87BF89CD1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53754EA1-7F1F-41AE-91C5-91671505C669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FC6C3D7D-CF48-4393-88F3-0BCFF028CFC2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5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Длина гамильтонова цикла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3, 2, 1, 6, 5, 4, 3.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=5+1+5+15+</m:t>
                      </m:r>
                    </m:oMath>
                  </m:oMathPara>
                </a14:m>
                <a:b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</a:br>
                <a:r>
                  <a:rPr lang="en-US" sz="2800" b="0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+20+4=50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246769"/>
              </a:xfrm>
              <a:prstGeom prst="rect">
                <a:avLst/>
              </a:prstGeom>
              <a:blipFill>
                <a:blip r:embed="rId2"/>
                <a:stretch>
                  <a:fillRect l="-2583" t="-27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Овал 37">
            <a:extLst>
              <a:ext uri="{FF2B5EF4-FFF2-40B4-BE49-F238E27FC236}">
                <a16:creationId xmlns:a16="http://schemas.microsoft.com/office/drawing/2014/main" id="{F203DECA-8901-4332-8E2D-9EE06C0BA4A7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454C3BA-2972-4FDF-B567-6D02C8E3F58A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C55604-6BD6-4B5F-8316-BEE4A9789F01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718A9FB2-DF31-4B20-AEC5-6491BE0E8487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E9B00DDC-4686-4A3C-9E50-08E7923B4A35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FBFD48D-7841-4747-8DD3-25A8EE7C2BEE}"/>
              </a:ext>
            </a:extLst>
          </p:cNvPr>
          <p:cNvCxnSpPr>
            <a:cxnSpLocks/>
            <a:stCxn id="44" idx="6"/>
            <a:endCxn id="43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7028563-181A-4CD4-82E7-94F68F4E2775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B12CD49-4427-4388-A89E-94D9B82B2FB0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451D3CD-5713-430E-AEB1-5F765BE21F6F}"/>
              </a:ext>
            </a:extLst>
          </p:cNvPr>
          <p:cNvCxnSpPr>
            <a:cxnSpLocks/>
            <a:stCxn id="48" idx="6"/>
            <a:endCxn id="46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49DA7B3-8E08-4F9C-8265-3443738A4C98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C9677B1-04D4-4B85-9297-BBD0B4112F19}"/>
              </a:ext>
            </a:extLst>
          </p:cNvPr>
          <p:cNvCxnSpPr>
            <a:cxnSpLocks/>
            <a:stCxn id="39" idx="7"/>
            <a:endCxn id="46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4B080F96-11CD-48E8-A628-0B945D1A27FF}"/>
              </a:ext>
            </a:extLst>
          </p:cNvPr>
          <p:cNvCxnSpPr>
            <a:cxnSpLocks/>
            <a:stCxn id="48" idx="4"/>
            <a:endCxn id="44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775DB65-0A93-402E-81B6-D4E1D4F55D15}"/>
              </a:ext>
            </a:extLst>
          </p:cNvPr>
          <p:cNvCxnSpPr>
            <a:cxnSpLocks/>
            <a:stCxn id="48" idx="3"/>
            <a:endCxn id="38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7351B62-04B5-4315-92AD-263E695A9FFB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643C7C1-8374-4332-9BBB-6D2FECE3E643}"/>
              </a:ext>
            </a:extLst>
          </p:cNvPr>
          <p:cNvCxnSpPr>
            <a:cxnSpLocks/>
            <a:stCxn id="46" idx="4"/>
            <a:endCxn id="43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9DF2D80-A6E2-4BA4-9342-E97F0204A874}"/>
              </a:ext>
            </a:extLst>
          </p:cNvPr>
          <p:cNvCxnSpPr>
            <a:cxnSpLocks/>
            <a:stCxn id="38" idx="4"/>
            <a:endCxn id="44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EE28AB2-6244-4C68-B1A0-0B32F55AD86C}"/>
              </a:ext>
            </a:extLst>
          </p:cNvPr>
          <p:cNvCxnSpPr>
            <a:cxnSpLocks/>
            <a:stCxn id="38" idx="5"/>
            <a:endCxn id="43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4BD8312-B655-4731-B0B6-18FBD3AB437F}"/>
              </a:ext>
            </a:extLst>
          </p:cNvPr>
          <p:cNvCxnSpPr>
            <a:cxnSpLocks/>
            <a:stCxn id="39" idx="5"/>
            <a:endCxn id="44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8C0235B-0D62-43E8-9FC8-7C8EA6F3DAD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DFBECAE-C8D1-4B00-B5C9-95646C899EE5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43285E5-C2D7-4C94-ACF3-181D08E19E61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6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Испарение феромона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D23C84A0-2267-46D7-B529-2E42EBC01F68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F0D822F9-22E6-4A1D-A721-521CB4039CB3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A4E0C4B-F794-43DB-A420-6763F6EFEE5B}"/>
              </a:ext>
            </a:extLst>
          </p:cNvPr>
          <p:cNvCxnSpPr>
            <a:cxnSpLocks/>
            <a:stCxn id="26" idx="4"/>
            <a:endCxn id="19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>
            <a:extLst>
              <a:ext uri="{FF2B5EF4-FFF2-40B4-BE49-F238E27FC236}">
                <a16:creationId xmlns:a16="http://schemas.microsoft.com/office/drawing/2014/main" id="{BB54C845-4B13-4134-B6BD-D03625D14039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DB31FF35-5AB1-47AE-822B-A51407A20303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19ED0DBD-6846-4B69-86FE-9AFAC9A2F3A0}"/>
              </a:ext>
            </a:extLst>
          </p:cNvPr>
          <p:cNvCxnSpPr>
            <a:cxnSpLocks/>
            <a:stCxn id="30" idx="6"/>
            <a:endCxn id="29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>
            <a:extLst>
              <a:ext uri="{FF2B5EF4-FFF2-40B4-BE49-F238E27FC236}">
                <a16:creationId xmlns:a16="http://schemas.microsoft.com/office/drawing/2014/main" id="{C0C514A7-D457-4062-8A30-0A7A5A988D98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EB15ABD0-227A-4F9F-97E8-38571452026B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2F60F9CF-90D4-412D-AD35-7FC900D07452}"/>
              </a:ext>
            </a:extLst>
          </p:cNvPr>
          <p:cNvCxnSpPr>
            <a:cxnSpLocks/>
            <a:stCxn id="33" idx="6"/>
            <a:endCxn id="32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ECC8C4B9-31EB-4AC5-B066-3AEC6206DA80}"/>
              </a:ext>
            </a:extLst>
          </p:cNvPr>
          <p:cNvCxnSpPr>
            <a:cxnSpLocks/>
            <a:stCxn id="26" idx="0"/>
            <a:endCxn id="33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5C66C206-7096-478F-93BD-AD6684A4AAA1}"/>
              </a:ext>
            </a:extLst>
          </p:cNvPr>
          <p:cNvCxnSpPr>
            <a:cxnSpLocks/>
            <a:stCxn id="26" idx="7"/>
            <a:endCxn id="32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37313E2C-6F4C-48CE-987A-888A098C68B9}"/>
              </a:ext>
            </a:extLst>
          </p:cNvPr>
          <p:cNvCxnSpPr>
            <a:cxnSpLocks/>
            <a:stCxn id="33" idx="4"/>
            <a:endCxn id="30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34CE7B6-6828-4D65-81D3-533BEB43AA5B}"/>
              </a:ext>
            </a:extLst>
          </p:cNvPr>
          <p:cNvCxnSpPr>
            <a:cxnSpLocks/>
            <a:stCxn id="33" idx="3"/>
            <a:endCxn id="19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9F9D37D3-D3B4-4457-A137-BD00DA9636B8}"/>
              </a:ext>
            </a:extLst>
          </p:cNvPr>
          <p:cNvCxnSpPr>
            <a:cxnSpLocks/>
            <a:stCxn id="33" idx="5"/>
            <a:endCxn id="29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CD3FEC58-C21E-407B-8440-C9B8EBC4659C}"/>
              </a:ext>
            </a:extLst>
          </p:cNvPr>
          <p:cNvCxnSpPr>
            <a:cxnSpLocks/>
            <a:stCxn id="32" idx="4"/>
            <a:endCxn id="29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>
            <a:extLst>
              <a:ext uri="{FF2B5EF4-FFF2-40B4-BE49-F238E27FC236}">
                <a16:creationId xmlns:a16="http://schemas.microsoft.com/office/drawing/2014/main" id="{3BD0405A-1798-40B3-865B-8018ADCE8604}"/>
              </a:ext>
            </a:extLst>
          </p:cNvPr>
          <p:cNvCxnSpPr>
            <a:cxnSpLocks/>
            <a:stCxn id="19" idx="4"/>
            <a:endCxn id="30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>
            <a:extLst>
              <a:ext uri="{FF2B5EF4-FFF2-40B4-BE49-F238E27FC236}">
                <a16:creationId xmlns:a16="http://schemas.microsoft.com/office/drawing/2014/main" id="{04F18E4E-2A2C-4F55-9EC4-B5CFC8D283A3}"/>
              </a:ext>
            </a:extLst>
          </p:cNvPr>
          <p:cNvCxnSpPr>
            <a:cxnSpLocks/>
            <a:stCxn id="19" idx="5"/>
            <a:endCxn id="29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>
            <a:extLst>
              <a:ext uri="{FF2B5EF4-FFF2-40B4-BE49-F238E27FC236}">
                <a16:creationId xmlns:a16="http://schemas.microsoft.com/office/drawing/2014/main" id="{736E8415-3748-4A6D-8E24-2823DBA6A8C6}"/>
              </a:ext>
            </a:extLst>
          </p:cNvPr>
          <p:cNvCxnSpPr>
            <a:cxnSpLocks/>
            <a:stCxn id="26" idx="5"/>
            <a:endCxn id="30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>
            <a:extLst>
              <a:ext uri="{FF2B5EF4-FFF2-40B4-BE49-F238E27FC236}">
                <a16:creationId xmlns:a16="http://schemas.microsoft.com/office/drawing/2014/main" id="{39779E7A-36F9-482D-9790-E532CD70AA93}"/>
              </a:ext>
            </a:extLst>
          </p:cNvPr>
          <p:cNvCxnSpPr>
            <a:cxnSpLocks/>
            <a:stCxn id="26" idx="6"/>
            <a:endCxn id="29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>
            <a:extLst>
              <a:ext uri="{FF2B5EF4-FFF2-40B4-BE49-F238E27FC236}">
                <a16:creationId xmlns:a16="http://schemas.microsoft.com/office/drawing/2014/main" id="{0626E4FC-411E-46C1-BFD9-380428C8FB72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DDF3F651-081E-4AEE-9F76-B0F04A3EC474}"/>
              </a:ext>
            </a:extLst>
          </p:cNvPr>
          <p:cNvCxnSpPr>
            <a:cxnSpLocks/>
            <a:stCxn id="19" idx="6"/>
            <a:endCxn id="32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431065"/>
                  </p:ext>
                </p:extLst>
              </p:nvPr>
            </p:nvGraphicFramePr>
            <p:xfrm>
              <a:off x="1558955" y="2417299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431065"/>
                  </p:ext>
                </p:extLst>
              </p:nvPr>
            </p:nvGraphicFramePr>
            <p:xfrm>
              <a:off x="1558955" y="2417299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703" t="-300000" r="-20270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99107" t="-405263" r="-100893" b="-1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3604" t="-498701" r="-1802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121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Откладываем феромон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19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1, 2, 4, 6, 5, 3, 1.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=38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ru-RU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38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=0.26.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194447"/>
              </a:xfrm>
              <a:prstGeom prst="rect">
                <a:avLst/>
              </a:prstGeom>
              <a:blipFill>
                <a:blip r:embed="rId2"/>
                <a:stretch>
                  <a:fillRect l="-2583" t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Овал 37">
            <a:extLst>
              <a:ext uri="{FF2B5EF4-FFF2-40B4-BE49-F238E27FC236}">
                <a16:creationId xmlns:a16="http://schemas.microsoft.com/office/drawing/2014/main" id="{D0E9B743-4B21-4B7D-9B41-80D846A5139F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21230A79-50AA-478C-B420-B47D5C41890E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5E6B16AB-08F0-4467-8B1C-A6E34CE52A49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9BCD9C0C-EA9C-4921-A535-9EA068EFCC6A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81768949-A3CB-487E-A1D5-F5ABB3254565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BE14D5C8-1D80-49B2-B028-EAC3ABD6D10C}"/>
              </a:ext>
            </a:extLst>
          </p:cNvPr>
          <p:cNvCxnSpPr>
            <a:cxnSpLocks/>
            <a:stCxn id="44" idx="6"/>
            <a:endCxn id="43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FABD5B3B-C85D-4ADB-9F74-932E9804E305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AC28E4C8-85CC-49E4-9E2A-89DC9B4CD271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2E60DA65-F415-4DC7-BA1C-9340738C80CD}"/>
              </a:ext>
            </a:extLst>
          </p:cNvPr>
          <p:cNvCxnSpPr>
            <a:cxnSpLocks/>
            <a:stCxn id="48" idx="6"/>
            <a:endCxn id="46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E1762535-8E11-443C-B3C8-90C26063EAFA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F39D33D7-5F43-444E-8A67-3E1D17744314}"/>
              </a:ext>
            </a:extLst>
          </p:cNvPr>
          <p:cNvCxnSpPr>
            <a:cxnSpLocks/>
            <a:stCxn id="39" idx="7"/>
            <a:endCxn id="46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F188273F-D39F-4F26-92DB-F9710340D96E}"/>
              </a:ext>
            </a:extLst>
          </p:cNvPr>
          <p:cNvCxnSpPr>
            <a:cxnSpLocks/>
            <a:stCxn id="48" idx="4"/>
            <a:endCxn id="44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14274918-27BD-4204-8F7E-063A373E3AAB}"/>
              </a:ext>
            </a:extLst>
          </p:cNvPr>
          <p:cNvCxnSpPr>
            <a:cxnSpLocks/>
            <a:stCxn id="48" idx="3"/>
            <a:endCxn id="38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B9A7FB1-051F-4BC6-B5C7-D41E64F68A95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F3DEAA97-39A5-4527-9171-AAEB816A02ED}"/>
              </a:ext>
            </a:extLst>
          </p:cNvPr>
          <p:cNvCxnSpPr>
            <a:cxnSpLocks/>
            <a:stCxn id="46" idx="4"/>
            <a:endCxn id="43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9FFA3FC3-891D-4B1B-86EA-7987D00AA4A8}"/>
              </a:ext>
            </a:extLst>
          </p:cNvPr>
          <p:cNvCxnSpPr>
            <a:cxnSpLocks/>
            <a:stCxn id="38" idx="4"/>
            <a:endCxn id="44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B7AEE038-088B-4872-A6C4-861FBAD70257}"/>
              </a:ext>
            </a:extLst>
          </p:cNvPr>
          <p:cNvCxnSpPr>
            <a:cxnSpLocks/>
            <a:stCxn id="38" idx="5"/>
            <a:endCxn id="43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693C5D16-C498-4519-B4FE-58AEE03BC528}"/>
              </a:ext>
            </a:extLst>
          </p:cNvPr>
          <p:cNvCxnSpPr>
            <a:cxnSpLocks/>
            <a:stCxn id="39" idx="5"/>
            <a:endCxn id="44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55D83993-8447-4F8F-ABF7-F259D37BF7BC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9B0C8776-B0C2-4555-9776-EEF085E3DF97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45E70FD9-BBFD-4B23-83E1-704845F4B051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6919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Биологические принципы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Муравьи относятся к социальным насекомым, образующим коллективы.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Коллективная система способна решать сложные динамические задачи по выполнению совместной работы, которая не могла бы выполняться каждым элементом системы в отдельности в разнообразных средах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без внешнего управления, контроля или координации.</a:t>
            </a:r>
          </a:p>
        </p:txBody>
      </p:sp>
    </p:spTree>
    <p:extLst>
      <p:ext uri="{BB962C8B-B14F-4D97-AF65-F5344CB8AC3E}">
        <p14:creationId xmlns:p14="http://schemas.microsoft.com/office/powerpoint/2010/main" val="13305964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Откладываем феромон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21944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3, 2, 1, 6, 5, 4, 3.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=50,</m:t>
                      </m:r>
                      <m:r>
                        <a:rPr lang="en-US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ru-RU" sz="280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Δ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𝜏</m:t>
                      </m:r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10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50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=0.2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042F811-0070-4F74-9AD5-CCC8907F3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2194447"/>
              </a:xfrm>
              <a:prstGeom prst="rect">
                <a:avLst/>
              </a:prstGeom>
              <a:blipFill>
                <a:blip r:embed="rId2"/>
                <a:stretch>
                  <a:fillRect l="-2583" t="-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Овал 37">
            <a:extLst>
              <a:ext uri="{FF2B5EF4-FFF2-40B4-BE49-F238E27FC236}">
                <a16:creationId xmlns:a16="http://schemas.microsoft.com/office/drawing/2014/main" id="{F203DECA-8901-4332-8E2D-9EE06C0BA4A7}"/>
              </a:ext>
            </a:extLst>
          </p:cNvPr>
          <p:cNvSpPr/>
          <p:nvPr/>
        </p:nvSpPr>
        <p:spPr>
          <a:xfrm>
            <a:off x="6744072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9" name="Овал 38">
            <a:extLst>
              <a:ext uri="{FF2B5EF4-FFF2-40B4-BE49-F238E27FC236}">
                <a16:creationId xmlns:a16="http://schemas.microsoft.com/office/drawing/2014/main" id="{C454C3BA-2972-4FDF-B567-6D02C8E3F58A}"/>
              </a:ext>
            </a:extLst>
          </p:cNvPr>
          <p:cNvSpPr/>
          <p:nvPr/>
        </p:nvSpPr>
        <p:spPr>
          <a:xfrm>
            <a:off x="6744072" y="321375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E9C55604-6BD6-4B5F-8316-BEE4A9789F01}"/>
              </a:ext>
            </a:extLst>
          </p:cNvPr>
          <p:cNvCxnSpPr>
            <a:cxnSpLocks/>
            <a:stCxn id="39" idx="4"/>
            <a:endCxn id="38" idx="0"/>
          </p:cNvCxnSpPr>
          <p:nvPr/>
        </p:nvCxnSpPr>
        <p:spPr>
          <a:xfrm>
            <a:off x="6834072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>
            <a:extLst>
              <a:ext uri="{FF2B5EF4-FFF2-40B4-BE49-F238E27FC236}">
                <a16:creationId xmlns:a16="http://schemas.microsoft.com/office/drawing/2014/main" id="{718A9FB2-DF31-4B20-AEC5-6491BE0E8487}"/>
              </a:ext>
            </a:extLst>
          </p:cNvPr>
          <p:cNvSpPr/>
          <p:nvPr/>
        </p:nvSpPr>
        <p:spPr>
          <a:xfrm>
            <a:off x="9927330" y="4619487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4" name="Овал 43">
            <a:extLst>
              <a:ext uri="{FF2B5EF4-FFF2-40B4-BE49-F238E27FC236}">
                <a16:creationId xmlns:a16="http://schemas.microsoft.com/office/drawing/2014/main" id="{E9B00DDC-4686-4A3C-9E50-08E7923B4A35}"/>
              </a:ext>
            </a:extLst>
          </p:cNvPr>
          <p:cNvSpPr/>
          <p:nvPr/>
        </p:nvSpPr>
        <p:spPr>
          <a:xfrm>
            <a:off x="8299365" y="5554805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5" name="Прямая со стрелкой 44">
            <a:extLst>
              <a:ext uri="{FF2B5EF4-FFF2-40B4-BE49-F238E27FC236}">
                <a16:creationId xmlns:a16="http://schemas.microsoft.com/office/drawing/2014/main" id="{FFBFD48D-7841-4747-8DD3-25A8EE7C2BEE}"/>
              </a:ext>
            </a:extLst>
          </p:cNvPr>
          <p:cNvCxnSpPr>
            <a:cxnSpLocks/>
            <a:stCxn id="44" idx="6"/>
            <a:endCxn id="43" idx="4"/>
          </p:cNvCxnSpPr>
          <p:nvPr/>
        </p:nvCxnSpPr>
        <p:spPr>
          <a:xfrm flipV="1">
            <a:off x="8479365" y="4799487"/>
            <a:ext cx="1537965" cy="845318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Овал 45">
            <a:extLst>
              <a:ext uri="{FF2B5EF4-FFF2-40B4-BE49-F238E27FC236}">
                <a16:creationId xmlns:a16="http://schemas.microsoft.com/office/drawing/2014/main" id="{E7028563-181A-4CD4-82E7-94F68F4E2775}"/>
              </a:ext>
            </a:extLst>
          </p:cNvPr>
          <p:cNvSpPr/>
          <p:nvPr/>
        </p:nvSpPr>
        <p:spPr>
          <a:xfrm>
            <a:off x="9927330" y="3213757"/>
            <a:ext cx="180000" cy="180000"/>
          </a:xfrm>
          <a:prstGeom prst="ellipse">
            <a:avLst/>
          </a:prstGeom>
          <a:solidFill>
            <a:schemeClr val="tx1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8B12CD49-4427-4388-A89E-94D9B82B2FB0}"/>
              </a:ext>
            </a:extLst>
          </p:cNvPr>
          <p:cNvSpPr/>
          <p:nvPr/>
        </p:nvSpPr>
        <p:spPr>
          <a:xfrm>
            <a:off x="8299365" y="2047668"/>
            <a:ext cx="180000" cy="180000"/>
          </a:xfrm>
          <a:prstGeom prst="ellipse">
            <a:avLst/>
          </a:prstGeom>
          <a:solidFill>
            <a:srgbClr val="3D4ED7"/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D451D3CD-5713-430E-AEB1-5F765BE21F6F}"/>
              </a:ext>
            </a:extLst>
          </p:cNvPr>
          <p:cNvCxnSpPr>
            <a:cxnSpLocks/>
            <a:stCxn id="48" idx="6"/>
            <a:endCxn id="46" idx="0"/>
          </p:cNvCxnSpPr>
          <p:nvPr/>
        </p:nvCxnSpPr>
        <p:spPr>
          <a:xfrm>
            <a:off x="8479365" y="2137668"/>
            <a:ext cx="1537965" cy="107608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49DA7B3-8E08-4F9C-8265-3443738A4C98}"/>
              </a:ext>
            </a:extLst>
          </p:cNvPr>
          <p:cNvCxnSpPr>
            <a:cxnSpLocks/>
            <a:stCxn id="39" idx="0"/>
            <a:endCxn id="48" idx="2"/>
          </p:cNvCxnSpPr>
          <p:nvPr/>
        </p:nvCxnSpPr>
        <p:spPr>
          <a:xfrm flipV="1">
            <a:off x="6834072" y="2137668"/>
            <a:ext cx="1465293" cy="1076089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5C9677B1-04D4-4B85-9297-BBD0B4112F19}"/>
              </a:ext>
            </a:extLst>
          </p:cNvPr>
          <p:cNvCxnSpPr>
            <a:cxnSpLocks/>
            <a:stCxn id="39" idx="7"/>
            <a:endCxn id="46" idx="1"/>
          </p:cNvCxnSpPr>
          <p:nvPr/>
        </p:nvCxnSpPr>
        <p:spPr>
          <a:xfrm>
            <a:off x="6897712" y="324011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4B080F96-11CD-48E8-A628-0B945D1A27FF}"/>
              </a:ext>
            </a:extLst>
          </p:cNvPr>
          <p:cNvCxnSpPr>
            <a:cxnSpLocks/>
            <a:stCxn id="48" idx="4"/>
            <a:endCxn id="44" idx="0"/>
          </p:cNvCxnSpPr>
          <p:nvPr/>
        </p:nvCxnSpPr>
        <p:spPr>
          <a:xfrm>
            <a:off x="8389365" y="2227668"/>
            <a:ext cx="0" cy="3327137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>
            <a:extLst>
              <a:ext uri="{FF2B5EF4-FFF2-40B4-BE49-F238E27FC236}">
                <a16:creationId xmlns:a16="http://schemas.microsoft.com/office/drawing/2014/main" id="{A775DB65-0A93-402E-81B6-D4E1D4F55D15}"/>
              </a:ext>
            </a:extLst>
          </p:cNvPr>
          <p:cNvCxnSpPr>
            <a:cxnSpLocks/>
            <a:stCxn id="48" idx="3"/>
            <a:endCxn id="38" idx="7"/>
          </p:cNvCxnSpPr>
          <p:nvPr/>
        </p:nvCxnSpPr>
        <p:spPr>
          <a:xfrm flipH="1">
            <a:off x="6897712" y="2201308"/>
            <a:ext cx="1428013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>
            <a:extLst>
              <a:ext uri="{FF2B5EF4-FFF2-40B4-BE49-F238E27FC236}">
                <a16:creationId xmlns:a16="http://schemas.microsoft.com/office/drawing/2014/main" id="{D7351B62-04B5-4315-92AD-263E695A9FFB}"/>
              </a:ext>
            </a:extLst>
          </p:cNvPr>
          <p:cNvCxnSpPr>
            <a:cxnSpLocks/>
            <a:stCxn id="48" idx="5"/>
            <a:endCxn id="43" idx="1"/>
          </p:cNvCxnSpPr>
          <p:nvPr/>
        </p:nvCxnSpPr>
        <p:spPr>
          <a:xfrm>
            <a:off x="8453005" y="2201308"/>
            <a:ext cx="1500685" cy="244453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>
            <a:extLst>
              <a:ext uri="{FF2B5EF4-FFF2-40B4-BE49-F238E27FC236}">
                <a16:creationId xmlns:a16="http://schemas.microsoft.com/office/drawing/2014/main" id="{8643C7C1-8374-4332-9BBB-6D2FECE3E643}"/>
              </a:ext>
            </a:extLst>
          </p:cNvPr>
          <p:cNvCxnSpPr>
            <a:cxnSpLocks/>
            <a:stCxn id="46" idx="4"/>
            <a:endCxn id="43" idx="0"/>
          </p:cNvCxnSpPr>
          <p:nvPr/>
        </p:nvCxnSpPr>
        <p:spPr>
          <a:xfrm>
            <a:off x="10017330" y="3393757"/>
            <a:ext cx="0" cy="122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19DF2D80-A6E2-4BA4-9342-E97F0204A874}"/>
              </a:ext>
            </a:extLst>
          </p:cNvPr>
          <p:cNvCxnSpPr>
            <a:cxnSpLocks/>
            <a:stCxn id="38" idx="4"/>
            <a:endCxn id="44" idx="2"/>
          </p:cNvCxnSpPr>
          <p:nvPr/>
        </p:nvCxnSpPr>
        <p:spPr>
          <a:xfrm>
            <a:off x="6834072" y="4799487"/>
            <a:ext cx="1465293" cy="84531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AEE28AB2-6244-4C68-B1A0-0B32F55AD86C}"/>
              </a:ext>
            </a:extLst>
          </p:cNvPr>
          <p:cNvCxnSpPr>
            <a:cxnSpLocks/>
            <a:stCxn id="38" idx="5"/>
            <a:endCxn id="43" idx="3"/>
          </p:cNvCxnSpPr>
          <p:nvPr/>
        </p:nvCxnSpPr>
        <p:spPr>
          <a:xfrm>
            <a:off x="6897712" y="4773127"/>
            <a:ext cx="3055978" cy="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4BD8312-B655-4731-B0B6-18FBD3AB437F}"/>
              </a:ext>
            </a:extLst>
          </p:cNvPr>
          <p:cNvCxnSpPr>
            <a:cxnSpLocks/>
            <a:stCxn id="39" idx="5"/>
            <a:endCxn id="44" idx="1"/>
          </p:cNvCxnSpPr>
          <p:nvPr/>
        </p:nvCxnSpPr>
        <p:spPr>
          <a:xfrm>
            <a:off x="6897712" y="3367397"/>
            <a:ext cx="1428013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48C0235B-0D62-43E8-9FC8-7C8EA6F3DAD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6924072" y="3303757"/>
            <a:ext cx="3003258" cy="140573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1DFBECAE-C8D1-4B00-B5C9-95646C899EE5}"/>
              </a:ext>
            </a:extLst>
          </p:cNvPr>
          <p:cNvCxnSpPr>
            <a:cxnSpLocks/>
            <a:stCxn id="44" idx="7"/>
            <a:endCxn id="46" idx="3"/>
          </p:cNvCxnSpPr>
          <p:nvPr/>
        </p:nvCxnSpPr>
        <p:spPr>
          <a:xfrm flipV="1">
            <a:off x="8453005" y="3367397"/>
            <a:ext cx="1500685" cy="221376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>
            <a:extLst>
              <a:ext uri="{FF2B5EF4-FFF2-40B4-BE49-F238E27FC236}">
                <a16:creationId xmlns:a16="http://schemas.microsoft.com/office/drawing/2014/main" id="{743285E5-C2D7-4C94-ACF3-181D08E19E61}"/>
              </a:ext>
            </a:extLst>
          </p:cNvPr>
          <p:cNvCxnSpPr>
            <a:cxnSpLocks/>
            <a:stCxn id="38" idx="6"/>
            <a:endCxn id="46" idx="2"/>
          </p:cNvCxnSpPr>
          <p:nvPr/>
        </p:nvCxnSpPr>
        <p:spPr>
          <a:xfrm flipV="1">
            <a:off x="6924072" y="3303757"/>
            <a:ext cx="3003258" cy="1405730"/>
          </a:xfrm>
          <a:prstGeom prst="straightConnector1">
            <a:avLst/>
          </a:prstGeom>
          <a:ln w="317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10815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Изменение феромона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223101"/>
                  </p:ext>
                </p:extLst>
              </p:nvPr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1223101"/>
                  </p:ext>
                </p:extLst>
              </p:nvPr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703" t="-300000" r="-20270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99107" t="-405263" r="-100893" b="-1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3604" t="-498701" r="-1802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7D250-3870-436F-8A72-99DB54CCB4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566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1, 2, 4, 6, 5, 3, 1.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38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=0.26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7D250-3870-436F-8A72-99DB54CC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566326"/>
              </a:xfrm>
              <a:prstGeom prst="rect">
                <a:avLst/>
              </a:prstGeom>
              <a:blipFill>
                <a:blip r:embed="rId3"/>
                <a:stretch>
                  <a:fillRect l="-2583" t="-3891" b="-3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6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Изменение феромона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794392"/>
                  </p:ext>
                </p:extLst>
              </p:nvPr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8794392"/>
                  </p:ext>
                </p:extLst>
              </p:nvPr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703" t="-300000" r="-20270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99107" t="-405263" r="-100893" b="-1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3604" t="-498701" r="-1802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7D250-3870-436F-8A72-99DB54CCB40C}"/>
                  </a:ext>
                </a:extLst>
              </p:cNvPr>
              <p:cNvSpPr txBox="1"/>
              <p:nvPr/>
            </p:nvSpPr>
            <p:spPr>
              <a:xfrm>
                <a:off x="1138465" y="2068361"/>
                <a:ext cx="4957535" cy="156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2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муравей: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3, 2, 1, 6, 5, 4, 3.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𝜏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10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50</m:t>
                        </m:r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=0.2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277D250-3870-436F-8A72-99DB54CCB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68361"/>
                <a:ext cx="4957535" cy="1566070"/>
              </a:xfrm>
              <a:prstGeom prst="rect">
                <a:avLst/>
              </a:prstGeom>
              <a:blipFill>
                <a:blip r:embed="rId3"/>
                <a:stretch>
                  <a:fillRect l="-2583" t="-3891" b="-35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92800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45967" y="1142689"/>
            <a:ext cx="9918907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Настало утро</a:t>
            </a:r>
            <a:endParaRPr lang="ru-RU" sz="4000" dirty="0">
              <a:solidFill>
                <a:srgbClr val="3D4ED7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Таблица 36">
                <a:extLst>
                  <a:ext uri="{FF2B5EF4-FFF2-40B4-BE49-F238E27FC236}">
                    <a16:creationId xmlns:a16="http://schemas.microsoft.com/office/drawing/2014/main" id="{078FE6A9-4A2E-41EE-9E9F-2166AF0A2BA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600056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02703" t="-300000" r="-20270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399107" t="-405263" r="-100893" b="-1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2"/>
                          <a:stretch>
                            <a:fillRect l="-503604" t="-498701" r="-1802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D94D444-6EB5-44E7-BC2A-6E2DCCE5A9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756139"/>
                  </p:ext>
                </p:extLst>
              </p:nvPr>
            </p:nvGraphicFramePr>
            <p:xfrm>
              <a:off x="1526723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ru-RU" sz="1800" dirty="0">
                            <a:solidFill>
                              <a:schemeClr val="tx1"/>
                            </a:solidFill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AD94D444-6EB5-44E7-BC2A-6E2DCCE5A99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5756139"/>
                  </p:ext>
                </p:extLst>
              </p:nvPr>
            </p:nvGraphicFramePr>
            <p:xfrm>
              <a:off x="1526723" y="2564904"/>
              <a:ext cx="4070952" cy="279495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784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78492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465825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893" t="-1299" r="-499107" b="-5077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101802" t="-102632" r="-403604" b="-414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200000" t="-200000" r="-300000" b="-3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0.33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25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02703" t="-300000" r="-202703" b="-20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0.25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08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0.1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399107" t="-405263" r="-100893" b="-111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65825"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0.2</a:t>
                          </a: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06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5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1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0.0</a:t>
                          </a:r>
                          <a:r>
                            <a:rPr lang="en-US" sz="1800" dirty="0">
                              <a:latin typeface="Segoe UI" panose="020B0502040204020203" pitchFamily="34" charset="0"/>
                              <a:cs typeface="Segoe UI" panose="020B0502040204020203" pitchFamily="34" charset="0"/>
                            </a:rPr>
                            <a:t>7</a:t>
                          </a:r>
                          <a:endParaRPr lang="ru-RU" sz="1800" dirty="0">
                            <a:latin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 marT="0" marB="0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T="0" marB="0" anchor="ctr">
                        <a:blipFill>
                          <a:blip r:embed="rId3"/>
                          <a:stretch>
                            <a:fillRect l="-503604" t="-498701" r="-1802" b="-10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93208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38465" y="2081424"/>
                <a:ext cx="9926410" cy="29571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Инициализация рёбер – присвоение видимости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и начальной концентрации феромона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 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Размещение муравьёв в случайно выбранные городах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(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можно один муравей в одном городе).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 по времени жизни колонии.</a:t>
                </a:r>
              </a:p>
              <a:p>
                <a:pPr marL="514350" indent="-514350">
                  <a:buAutoNum type="arabicPeriod"/>
                </a:pP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Цикл по всем муравьям.  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8465" y="2081424"/>
                <a:ext cx="9926410" cy="2957156"/>
              </a:xfrm>
              <a:prstGeom prst="rect">
                <a:avLst/>
              </a:prstGeom>
              <a:blipFill>
                <a:blip r:embed="rId2"/>
                <a:stretch>
                  <a:fillRect l="-1536" t="-3086" b="-57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1619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27534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Построить маршрут по правилу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𝜂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𝛽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𝛼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𝜂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𝛽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∈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;</m:t>
                      </m:r>
                    </m:oMath>
                  </m:oMathPara>
                </a14:m>
                <a:endParaRPr lang="en-US" sz="2800" b="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sz="2800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∉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рассчитать длину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.</m:t>
                    </m:r>
                  </m:oMath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2753446"/>
              </a:xfrm>
              <a:prstGeom prst="rect">
                <a:avLst/>
              </a:prstGeom>
              <a:blipFill>
                <a:blip r:embed="rId2"/>
                <a:stretch>
                  <a:fillRect l="-1228" t="-2212" b="-50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05232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Муравьиный алгоритм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Проверка всех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 лучшее решение</a:t>
                </a:r>
                <a:b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 сравнению с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ru-RU" sz="280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954107"/>
              </a:xfrm>
              <a:prstGeom prst="rect">
                <a:avLst/>
              </a:prstGeom>
              <a:blipFill>
                <a:blip r:embed="rId2"/>
                <a:stretch>
                  <a:fillRect l="-1228" t="-6369" b="-165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8197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Муравьиный алгоритм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53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Обновить следы феромона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80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Δ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𝜏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𝑖𝑗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num>
                      <m:den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;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𝜌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ru-RU" sz="280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</m:oMath>
                  </m:oMathPara>
                </a14:m>
                <a:endParaRPr lang="ru-RU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параметр, имеющий значение порядка длины оптимального пути.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531288"/>
              </a:xfrm>
              <a:prstGeom prst="rect">
                <a:avLst/>
              </a:prstGeom>
              <a:blipFill>
                <a:blip r:embed="rId2"/>
                <a:stretch>
                  <a:fillRect l="-1228" t="-17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87004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Элитные муравьи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/>
              <p:nvPr/>
            </p:nvSpPr>
            <p:spPr>
              <a:xfrm>
                <a:off x="1128940" y="2062374"/>
                <a:ext cx="9926410" cy="3484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Элитные муравьи усиливают рёбра наилучшего маршрута, найденного с начала работы алгоритма.</a:t>
                </a:r>
              </a:p>
              <a:p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наилучший текущий маршрут,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его длина,</a:t>
                </a:r>
                <a:b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</a:b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то рёбра маршрута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получат дополнительно количество феромона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280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Δ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</m:oMath>
                  </m:oMathPara>
                </a14:m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ru-RU" sz="2800" b="0" dirty="0">
                    <a:cs typeface="Segoe UI" panose="020B0502040204020203" pitchFamily="34" charset="0"/>
                  </a:rPr>
                  <a:t>где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– </a:t>
                </a:r>
                <a:r>
                  <a:rPr lang="ru-RU" sz="2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количество элитных муравьёв.</a:t>
                </a:r>
                <a:endParaRPr lang="en-US" sz="28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F85B152-EAB9-43A7-90B3-BBE39CC7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40" y="2062374"/>
                <a:ext cx="9926410" cy="3484287"/>
              </a:xfrm>
              <a:prstGeom prst="rect">
                <a:avLst/>
              </a:prstGeom>
              <a:blipFill>
                <a:blip r:embed="rId2"/>
                <a:stretch>
                  <a:fillRect l="-1228" t="-1748" r="-1412" b="-40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376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Достоинства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Для задачи коммивояжера алгоритм эффективен. 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Работают лучше, чем другие приближенные алгоритмы.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Опираются на память обо всей колонии вместо памяти только о предыдущем поколении.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Меньше подвержены неоптимальным начальным решениям.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Могут использоваться в динамических приложениях. Применялись к множеству различных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1665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Муравьиные колонии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Сеть гнёзд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суперколоний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близка к минимальному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остовному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дереву графа их муравейников.</a:t>
            </a:r>
          </a:p>
        </p:txBody>
      </p:sp>
    </p:spTree>
    <p:extLst>
      <p:ext uri="{BB962C8B-B14F-4D97-AF65-F5344CB8AC3E}">
        <p14:creationId xmlns:p14="http://schemas.microsoft.com/office/powerpoint/2010/main" val="61358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Недостатки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Теоретический анализ затруднён. 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Сходимость гарантируется, но время сходимости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 определено.</a:t>
            </a:r>
          </a:p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Сильно зависят от настроечных параметров, которые подбираются только исходя из экспериментов.</a:t>
            </a:r>
          </a:p>
        </p:txBody>
      </p:sp>
    </p:spTree>
    <p:extLst>
      <p:ext uri="{BB962C8B-B14F-4D97-AF65-F5344CB8AC3E}">
        <p14:creationId xmlns:p14="http://schemas.microsoft.com/office/powerpoint/2010/main" val="2677524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Параметры алгоритма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28940" y="206237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marR="0" indent="-514350" algn="l">
              <a:buFont typeface="+mj-lt"/>
              <a:buAutoNum type="arabicPeriod"/>
            </a:pP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Экспериментально показано, что при решении задачи коммивояжера число муравьев, соизмеримое с числом узлов графа, даёт хорошие результаты.</a:t>
            </a:r>
          </a:p>
          <a:p>
            <a:pPr marL="514350" marR="0" indent="-514350" algn="l">
              <a:buFont typeface="+mj-lt"/>
              <a:buAutoNum type="arabicPeriod"/>
            </a:pPr>
            <a:endParaRPr lang="ru-RU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87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 descr="Collective Intelligence, AI, and Innovation">
            <a:extLst>
              <a:ext uri="{FF2B5EF4-FFF2-40B4-BE49-F238E27FC236}">
                <a16:creationId xmlns:a16="http://schemas.microsoft.com/office/drawing/2014/main" id="{C2C9FAC3-B670-4F52-8E08-249570459F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7"/>
          <a:stretch/>
        </p:blipFill>
        <p:spPr bwMode="auto">
          <a:xfrm>
            <a:off x="-9713" y="-879"/>
            <a:ext cx="12192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7082A3D-1188-4177-B332-EDE3B18673B6}"/>
              </a:ext>
            </a:extLst>
          </p:cNvPr>
          <p:cNvSpPr/>
          <p:nvPr/>
        </p:nvSpPr>
        <p:spPr>
          <a:xfrm>
            <a:off x="-19426" y="-880"/>
            <a:ext cx="12201713" cy="6858000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142210" y="2073896"/>
            <a:ext cx="8986238" cy="178715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000" b="1" spc="100" dirty="0">
                <a:solidFill>
                  <a:srgbClr val="3D4ED7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light" panose="020B0402040204020203" pitchFamily="34" charset="0"/>
              </a:rPr>
              <a:t>Муравьиные алгоритмы </a:t>
            </a:r>
          </a:p>
        </p:txBody>
      </p:sp>
    </p:spTree>
    <p:extLst>
      <p:ext uri="{BB962C8B-B14F-4D97-AF65-F5344CB8AC3E}">
        <p14:creationId xmlns:p14="http://schemas.microsoft.com/office/powerpoint/2010/main" val="4137975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Самоорганизация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Колония не имеет централизованного управления,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её особенностями являются обмен локальной информацией только между отдельными особями (прямой обмен – пища, визуальные и химические контакты) и наличие непрямого обмена, который используется в муравьиных алгоритмах.</a:t>
            </a:r>
          </a:p>
        </p:txBody>
      </p:sp>
    </p:spTree>
    <p:extLst>
      <p:ext uri="{BB962C8B-B14F-4D97-AF65-F5344CB8AC3E}">
        <p14:creationId xmlns:p14="http://schemas.microsoft.com/office/powerpoint/2010/main" val="1157311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Непрямой обмен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Непрямой обмен – представляет собой разнесённое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во времени взаимодействие, при котором одна особь изменяет некоторую область окружающей среды, а другие используют эту информацию позже, когда в неё попадают. Такое отложенное взаимодействие происходит через специальное химическое вещество – </a:t>
            </a:r>
            <a:r>
              <a:rPr lang="ru-RU" sz="2800" dirty="0">
                <a:solidFill>
                  <a:srgbClr val="3D4ED7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феромон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, секрет специальных желёз, откладываемый при перемещении муравья. Концентрация феромона на пути определяет предпочтительность движения по нему. </a:t>
            </a:r>
          </a:p>
        </p:txBody>
      </p:sp>
    </p:spTree>
    <p:extLst>
      <p:ext uri="{BB962C8B-B14F-4D97-AF65-F5344CB8AC3E}">
        <p14:creationId xmlns:p14="http://schemas.microsoft.com/office/powerpoint/2010/main" val="1490145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Феромон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Адаптивность поведения реализуется испарением феромона, который в природе воспринимается муравьями в течение нескольких суток.</a:t>
            </a:r>
          </a:p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Распределение феромона в окружающем пространстве – глобальная память муравейника, носящей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динамический характер. </a:t>
            </a:r>
          </a:p>
        </p:txBody>
      </p:sp>
    </p:spTree>
    <p:extLst>
      <p:ext uri="{BB962C8B-B14F-4D97-AF65-F5344CB8AC3E}">
        <p14:creationId xmlns:p14="http://schemas.microsoft.com/office/powerpoint/2010/main" val="2507864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137038" y="2077914"/>
            <a:ext cx="6615145" cy="18662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2F5597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Муравьиные алгоритмы</a:t>
            </a:r>
          </a:p>
        </p:txBody>
      </p:sp>
    </p:spTree>
    <p:extLst>
      <p:ext uri="{BB962C8B-B14F-4D97-AF65-F5344CB8AC3E}">
        <p14:creationId xmlns:p14="http://schemas.microsoft.com/office/powerpoint/2010/main" val="2606518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6A81AFE9-2069-498A-8F93-906DB52FB1CE}"/>
              </a:ext>
            </a:extLst>
          </p:cNvPr>
          <p:cNvSpPr txBox="1">
            <a:spLocks/>
          </p:cNvSpPr>
          <p:nvPr/>
        </p:nvSpPr>
        <p:spPr>
          <a:xfrm>
            <a:off x="1136442" y="1133164"/>
            <a:ext cx="9918908" cy="729475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rgbClr val="3D4ED7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rPr>
              <a:t>История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F85B152-EAB9-43A7-90B3-BBE39CC74AA6}"/>
              </a:ext>
            </a:extLst>
          </p:cNvPr>
          <p:cNvSpPr txBox="1"/>
          <p:nvPr/>
        </p:nvSpPr>
        <p:spPr>
          <a:xfrm>
            <a:off x="1138465" y="2081424"/>
            <a:ext cx="992641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В 1989–1990 годах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Госс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lang="ru-RU" sz="2800" dirty="0" err="1">
                <a:latin typeface="Segoe UI" panose="020B0502040204020203" pitchFamily="34" charset="0"/>
                <a:cs typeface="Segoe UI" panose="020B0502040204020203" pitchFamily="34" charset="0"/>
              </a:rPr>
              <a:t>Денеборг</a:t>
            </a: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 изучали поведение реальных муравьёв. Эти эксперименты послужили отправной точкой для дальнейшего исследования</a:t>
            </a:r>
            <a:b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ru-RU" sz="2800" dirty="0">
                <a:latin typeface="Segoe UI" panose="020B0502040204020203" pitchFamily="34" charset="0"/>
                <a:cs typeface="Segoe UI" panose="020B0502040204020203" pitchFamily="34" charset="0"/>
              </a:rPr>
              <a:t>роевого интеллекта. </a:t>
            </a:r>
          </a:p>
        </p:txBody>
      </p:sp>
    </p:spTree>
    <p:extLst>
      <p:ext uri="{BB962C8B-B14F-4D97-AF65-F5344CB8AC3E}">
        <p14:creationId xmlns:p14="http://schemas.microsoft.com/office/powerpoint/2010/main" val="33571637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UID" val="{B02A613E-02D3-4191-ACCC-97EAB3767AB7}"/>
  <p:tag name="ISPRING_RESOURCE_FOLDER" val="C:\Users\Alexander.Kozlov.SCHOOL\Google Drive\ИПС\Учебный процесс\Подготовительные курсы\Лекции\Лекция 1. Натуральные числа\Базовый тип данных. Натуральные числа\"/>
  <p:tag name="ISPRING_PRESENTATION_PATH" val="C:\Users\Alexander.Kozlov.SCHOOL\Google Drive\ИПС\Учебный процесс\Подготовительные курсы\Лекции\Лекция 1. Натуральные числа\Базовый тип данных. Натуральные числа.pptx"/>
  <p:tag name="ISPRING_PROJECT_FOLDER_UPDATED" val="1"/>
  <p:tag name="ISPRING_SCREEN_RECS_UPDATED" val="C:\Users\Alexander.Kozlov.SCHOOL\Google Drive\ИПС\Учебный процесс\Подготовительные курсы\Лекции\Лекция 1. Натуральные числа\Базовый тип данных. Натуральные числа\"/>
</p:tagLst>
</file>

<file path=ppt/theme/theme1.xml><?xml version="1.0" encoding="utf-8"?>
<a:theme xmlns:a="http://schemas.openxmlformats.org/drawingml/2006/main" name="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онкие сплошные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HDOfficeLightV0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 smtClean="0"/>
        </a:defPPr>
      </a:lstStyle>
    </a:txDef>
  </a:objectDefaults>
  <a:extraClrSchemeLst/>
</a:theme>
</file>

<file path=ppt/theme/theme5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TM02900722[[fn=Совет директоров]]</Template>
  <TotalTime>13103</TotalTime>
  <Words>1359</Words>
  <Application>Microsoft Office PowerPoint</Application>
  <PresentationFormat>Широкоэкранный</PresentationFormat>
  <Paragraphs>415</Paragraphs>
  <Slides>42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4</vt:i4>
      </vt:variant>
      <vt:variant>
        <vt:lpstr>Заголовки слайдов</vt:lpstr>
      </vt:variant>
      <vt:variant>
        <vt:i4>42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Segoe UI</vt:lpstr>
      <vt:lpstr>Segoe UI Black</vt:lpstr>
      <vt:lpstr>Segoe UI Semilight</vt:lpstr>
      <vt:lpstr>Wingdings 2</vt:lpstr>
      <vt:lpstr>HDOfficeLightV0</vt:lpstr>
      <vt:lpstr>1_HDOfficeLightV0</vt:lpstr>
      <vt:lpstr>2_HDOfficeLightV0</vt:lpstr>
      <vt:lpstr>3_HDOfficeLightV0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Базовый тип данных. Натуральные числа</dc:title>
  <dc:creator>Alexander</dc:creator>
  <cp:lastModifiedBy>Александр Козлов</cp:lastModifiedBy>
  <cp:revision>380</cp:revision>
  <dcterms:created xsi:type="dcterms:W3CDTF">2016-01-11T07:19:05Z</dcterms:created>
  <dcterms:modified xsi:type="dcterms:W3CDTF">2025-05-13T12:59:29Z</dcterms:modified>
</cp:coreProperties>
</file>