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64"/>
  </p:notesMasterIdLst>
  <p:sldIdLst>
    <p:sldId id="733" r:id="rId5"/>
    <p:sldId id="865" r:id="rId6"/>
    <p:sldId id="941" r:id="rId7"/>
    <p:sldId id="903" r:id="rId8"/>
    <p:sldId id="904" r:id="rId9"/>
    <p:sldId id="942" r:id="rId10"/>
    <p:sldId id="943" r:id="rId11"/>
    <p:sldId id="905" r:id="rId12"/>
    <p:sldId id="906" r:id="rId13"/>
    <p:sldId id="946" r:id="rId14"/>
    <p:sldId id="947" r:id="rId15"/>
    <p:sldId id="948" r:id="rId16"/>
    <p:sldId id="949" r:id="rId17"/>
    <p:sldId id="950" r:id="rId18"/>
    <p:sldId id="954" r:id="rId19"/>
    <p:sldId id="952" r:id="rId20"/>
    <p:sldId id="951" r:id="rId21"/>
    <p:sldId id="955" r:id="rId22"/>
    <p:sldId id="956" r:id="rId23"/>
    <p:sldId id="957" r:id="rId24"/>
    <p:sldId id="958" r:id="rId25"/>
    <p:sldId id="959" r:id="rId26"/>
    <p:sldId id="961" r:id="rId27"/>
    <p:sldId id="960" r:id="rId28"/>
    <p:sldId id="962" r:id="rId29"/>
    <p:sldId id="963" r:id="rId30"/>
    <p:sldId id="964" r:id="rId31"/>
    <p:sldId id="965" r:id="rId32"/>
    <p:sldId id="966" r:id="rId33"/>
    <p:sldId id="967" r:id="rId34"/>
    <p:sldId id="968" r:id="rId35"/>
    <p:sldId id="969" r:id="rId36"/>
    <p:sldId id="970" r:id="rId37"/>
    <p:sldId id="971" r:id="rId38"/>
    <p:sldId id="972" r:id="rId39"/>
    <p:sldId id="973" r:id="rId40"/>
    <p:sldId id="974" r:id="rId41"/>
    <p:sldId id="975" r:id="rId42"/>
    <p:sldId id="976" r:id="rId43"/>
    <p:sldId id="977" r:id="rId44"/>
    <p:sldId id="978" r:id="rId45"/>
    <p:sldId id="979" r:id="rId46"/>
    <p:sldId id="980" r:id="rId47"/>
    <p:sldId id="981" r:id="rId48"/>
    <p:sldId id="983" r:id="rId49"/>
    <p:sldId id="984" r:id="rId50"/>
    <p:sldId id="982" r:id="rId51"/>
    <p:sldId id="985" r:id="rId52"/>
    <p:sldId id="986" r:id="rId53"/>
    <p:sldId id="987" r:id="rId54"/>
    <p:sldId id="988" r:id="rId55"/>
    <p:sldId id="989" r:id="rId56"/>
    <p:sldId id="990" r:id="rId57"/>
    <p:sldId id="991" r:id="rId58"/>
    <p:sldId id="992" r:id="rId59"/>
    <p:sldId id="993" r:id="rId60"/>
    <p:sldId id="994" r:id="rId61"/>
    <p:sldId id="995" r:id="rId62"/>
    <p:sldId id="944" r:id="rId63"/>
  </p:sldIdLst>
  <p:sldSz cx="12192000" cy="6858000"/>
  <p:notesSz cx="6858000" cy="9144000"/>
  <p:custDataLst>
    <p:tags r:id="rId6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79255" autoAdjust="0"/>
  </p:normalViewPr>
  <p:slideViewPr>
    <p:cSldViewPr>
      <p:cViewPr>
        <p:scale>
          <a:sx n="100" d="100"/>
          <a:sy n="100" d="100"/>
        </p:scale>
        <p:origin x="738" y="-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условных вероятностей посещения в пространстве решений каждой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1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12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одинакова для множества всевозможных целевых функций независимо от используемого алгоритма.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Сумма условных вероятностей посещения в пространстве решений каждой точки </a:t>
                </a:r>
                <a:r>
                  <a:rPr lang="ru-RU" sz="1200" i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𝑑_𝑚</a:t>
                </a:r>
                <a:r>
                  <a:rPr lang="ru-RU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одинакова для множества всевозможных целевых функций независимо от используемого алгоритма.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193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233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77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22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25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9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9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783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98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23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76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17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3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3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88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21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14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791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65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99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Segoe UI" panose="020B0502040204020203" pitchFamily="34" charset="0"/>
                <a:cs typeface="Segoe UI" panose="020B0502040204020203" pitchFamily="34" charset="0"/>
              </a:rPr>
              <a:t>Формальная постановка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8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Особи начальной популяции сгенерированы случайным образом.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505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975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Последний столбик –  ожидаемое количество копий i-ой хромосомы.</a:t>
                </a:r>
                <a:endParaRPr lang="ru-RU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мощность популяции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Последний столбик –  ожидаемое количество копий i-ой хромосомы.</a:t>
                </a:r>
                <a:endParaRPr lang="ru-RU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𝑁</a:t>
                </a:r>
                <a:r>
                  <a:rPr lang="en-US" dirty="0"/>
                  <a:t> – </a:t>
                </a:r>
                <a:r>
                  <a:rPr lang="ru-RU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мощность популяции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9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результате, в промежуточную популяцию 1-я хромосома попадает в одном экземпляре, 2-я – в двух, 3-я – совсем не попадает, 4-я – в одном экземпляре.</a:t>
            </a:r>
            <a:b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Полученная промежуточная популяция является исходной для дальнейшего выполнения операторов кроссинговера и мутации.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4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00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83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47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55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986238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Генетические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Создание исходной популяции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017963"/>
                  </p:ext>
                </p:extLst>
              </p:nvPr>
            </p:nvGraphicFramePr>
            <p:xfrm>
              <a:off x="1127448" y="2213868"/>
              <a:ext cx="992422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№</a:t>
                          </a:r>
                          <a:r>
                            <a:rPr lang="en-US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хромосомы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Начальная популяция особей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Десятичное значение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2017963"/>
                  </p:ext>
                </p:extLst>
              </p:nvPr>
            </p:nvGraphicFramePr>
            <p:xfrm>
              <a:off x="1127448" y="2213868"/>
              <a:ext cx="992422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№</a:t>
                          </a:r>
                          <a:r>
                            <a:rPr lang="en-US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хромосомы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Начальная популяция особей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Десятичное значение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7725" t="-4444" r="-299" b="-165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332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Репродукция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Репродукция – это процесс, в котором хромосомы копируются в промежуточную популяцию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дальнейшего «размножения» согласно их значениям целевой функции.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этом хромосомы с лучшими значениями целевой функции имеют большую вероятность попадания одного или более потомков в следующее поколение.</a:t>
            </a:r>
          </a:p>
        </p:txBody>
      </p:sp>
    </p:spTree>
    <p:extLst>
      <p:ext uri="{BB962C8B-B14F-4D97-AF65-F5344CB8AC3E}">
        <p14:creationId xmlns:p14="http://schemas.microsoft.com/office/powerpoint/2010/main" val="333283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Эволюция популяции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.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Способ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883468"/>
                  </p:ext>
                </p:extLst>
              </p:nvPr>
            </p:nvGraphicFramePr>
            <p:xfrm>
              <a:off x="1127448" y="2213868"/>
              <a:ext cx="9924225" cy="309428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800" b="0" i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800" b="0" i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𝑓</m:t>
                              </m:r>
                              <m:r>
                                <a:rPr lang="en-US" sz="2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sz="2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sz="2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oMath>
                          </a14:m>
                          <a:endParaRPr lang="ru-RU" sz="2800" b="0" i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Segoe UI" panose="020B0502040204020203" pitchFamily="34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Segoe UI" panose="020B0502040204020203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Segoe UI" panose="020B0502040204020203" pitchFamily="34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Segoe UI" panose="020B0502040204020203" pitchFamily="34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8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Segoe UI" panose="020B0502040204020203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Segoe UI" panose="020B0502040204020203" pitchFamily="34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Segoe UI" panose="020B0502040204020203" pitchFamily="34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Segoe UI" panose="020B0502040204020203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⋅</m:t>
                                </m:r>
                                <m:r>
                                  <a:rPr lang="en-US" sz="2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0.14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0.14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0.49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0.49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0.06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0.06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0.31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0.31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2883468"/>
                  </p:ext>
                </p:extLst>
              </p:nvPr>
            </p:nvGraphicFramePr>
            <p:xfrm>
              <a:off x="1127448" y="2213868"/>
              <a:ext cx="9924225" cy="309428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994347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2800" b="0" i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1045" t="-3681" r="-214428" b="-228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5731" t="-3681" r="-63567" b="-2288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7725" t="-3681" r="-299" b="-2288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0.14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0.14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0.49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0.49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0.06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0.06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0.31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0.31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327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Эволюция популяции. Способ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768961"/>
                  </p:ext>
                </p:extLst>
              </p:nvPr>
            </p:nvGraphicFramePr>
            <p:xfrm>
              <a:off x="1127448" y="2213868"/>
              <a:ext cx="9924225" cy="316940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Среднее значение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lang="en-US" sz="28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ba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bar>
                                      <m:barPr>
                                        <m:pos m:val="top"/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bar>
                                  </m:den>
                                </m:f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768961"/>
                  </p:ext>
                </p:extLst>
              </p:nvPr>
            </p:nvGraphicFramePr>
            <p:xfrm>
              <a:off x="1127448" y="2213868"/>
              <a:ext cx="9924225" cy="316940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10694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1045" t="-2841" r="-214428" b="-2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5731" t="-2841" r="-63567" b="-2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7725" t="-2841" r="-299" b="-2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293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727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Две хромосомы (родители) выбираются случайно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промежуточной популяции, сформированной при помощи оператора репродукции.</a:t>
            </a:r>
          </a:p>
        </p:txBody>
      </p:sp>
    </p:spTree>
    <p:extLst>
      <p:ext uri="{BB962C8B-B14F-4D97-AF65-F5344CB8AC3E}">
        <p14:creationId xmlns:p14="http://schemas.microsoft.com/office/powerpoint/2010/main" val="3954704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132158"/>
                  </p:ext>
                </p:extLst>
              </p:nvPr>
            </p:nvGraphicFramePr>
            <p:xfrm>
              <a:off x="1127448" y="2213868"/>
              <a:ext cx="992422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651417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bar>
                                      <m:barPr>
                                        <m:pos m:val="top"/>
                                        <m:ctrlP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bar>
                                  </m:den>
                                </m:f>
                              </m:oMath>
                            </m:oMathPara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репродукции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Пары хромосом для кроссинговера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132158"/>
                  </p:ext>
                </p:extLst>
              </p:nvPr>
            </p:nvGraphicFramePr>
            <p:xfrm>
              <a:off x="1127448" y="2213868"/>
              <a:ext cx="992422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592288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651417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1045" t="-4444" r="-214428" b="-165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репродукции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Пары хромосом для кроссинговера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  <a:r>
                            <a:rPr lang="en-US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.</a:t>
                          </a: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90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4470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Случайно выбирается точка скрещивания – число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диапазона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[1,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длина хромосомы.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Две новых хромосомы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′, 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(потомки) формируются из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путем обмена подстрок после точки скрещивания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e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p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Оператор кроссинговера выполняется с заданной вероятностью – отобранные два родителя не обязательно производят потомков).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Обычно вероятность равна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≈ 0.5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4470198"/>
              </a:xfrm>
              <a:prstGeom prst="rect">
                <a:avLst/>
              </a:prstGeom>
              <a:blipFill>
                <a:blip r:embed="rId2"/>
                <a:stretch>
                  <a:fillRect l="-1290" t="-1362" r="-369" b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9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71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хромосом 1 и 2 из промежуточной популяции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</a:rPr>
                        <m:t>1≤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≤ 4, 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rgbClr val="3D4ED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2800" dirty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2800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′=1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711320"/>
              </a:xfrm>
              <a:prstGeom prst="rect">
                <a:avLst/>
              </a:prstGeom>
              <a:blipFill>
                <a:blip r:embed="rId2"/>
                <a:stretch>
                  <a:fillRect l="-1290" t="-22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41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548324"/>
                  </p:ext>
                </p:extLst>
              </p:nvPr>
            </p:nvGraphicFramePr>
            <p:xfrm>
              <a:off x="1127448" y="2213868"/>
              <a:ext cx="9924225" cy="38982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651417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репродукции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Пары хромосом для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rgbClr val="3D4ED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rgbClr val="3D4ED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rgbClr val="3D4ED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729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rgbClr val="3D4ED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3548324"/>
                  </p:ext>
                </p:extLst>
              </p:nvPr>
            </p:nvGraphicFramePr>
            <p:xfrm>
              <a:off x="1127448" y="2213868"/>
              <a:ext cx="9924225" cy="38982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59228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651417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179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репродукции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Пары хромосом для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4483" t="-3390" r="-230" b="-1264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358824" r="-282629" b="-33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433333" r="-28262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1–2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564706" r="-282629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729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t="-664706" r="-28262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3–4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26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Мутация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заданной вероятностью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выполняется оператор мутации. Обычно вероятность мутации мала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≈ 0.001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Оператор мутации выполняется в два этапа: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В хромосоме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 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случайным образом выбирается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ая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позиция (бит) (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1≤ 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 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Производится инверсия значения гена в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-й позиции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sup>
                      </m:sSubSup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ba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хромосомы 11011 выбирается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после инверсии получается новая хромосома – 11111.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970318"/>
              </a:xfrm>
              <a:prstGeom prst="rect">
                <a:avLst/>
              </a:prstGeom>
              <a:blipFill>
                <a:blip r:embed="rId2"/>
                <a:stretch>
                  <a:fillRect l="-1290" t="-1534" r="-1413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3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Простой генетический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Оператор кроссинговера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153151"/>
                  </p:ext>
                </p:extLst>
              </p:nvPr>
            </p:nvGraphicFramePr>
            <p:xfrm>
              <a:off x="1127125" y="2204864"/>
              <a:ext cx="928935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95005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37250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069278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Новая популяция после мутации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  <a:p>
                          <a:pPr algn="ctr"/>
                          <a:endParaRPr lang="ru-RU" sz="2800" b="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961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153151"/>
                  </p:ext>
                </p:extLst>
              </p:nvPr>
            </p:nvGraphicFramePr>
            <p:xfrm>
              <a:off x="1127125" y="2204864"/>
              <a:ext cx="9289355" cy="347154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495005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37250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2069278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Популяция после кроссинговера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Новая популяция после мутации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8529" t="-4425" r="-294" b="-164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961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245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Сокращение популяции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368886"/>
                  </p:ext>
                </p:extLst>
              </p:nvPr>
            </p:nvGraphicFramePr>
            <p:xfrm>
              <a:off x="1127448" y="2213868"/>
              <a:ext cx="9924225" cy="30448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Новая популяция после мутации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2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ru-RU" sz="2800" b="0" i="1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961</a:t>
                          </a:r>
                          <a:endParaRPr lang="ru-RU" sz="2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3">
                <a:extLst>
                  <a:ext uri="{FF2B5EF4-FFF2-40B4-BE49-F238E27FC236}">
                    <a16:creationId xmlns:a16="http://schemas.microsoft.com/office/drawing/2014/main" id="{7C291145-F57B-4436-AF08-C87E7864C4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5368886"/>
                  </p:ext>
                </p:extLst>
              </p:nvPr>
            </p:nvGraphicFramePr>
            <p:xfrm>
              <a:off x="1127448" y="2213868"/>
              <a:ext cx="9924225" cy="30448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232248">
                      <a:extLst>
                        <a:ext uri="{9D8B030D-6E8A-4147-A177-3AD203B41FA5}">
                          <a16:colId xmlns:a16="http://schemas.microsoft.com/office/drawing/2014/main" val="4089038537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938206174"/>
                        </a:ext>
                      </a:extLst>
                    </a:gridCol>
                    <a:gridCol w="3211705">
                      <a:extLst>
                        <a:ext uri="{9D8B030D-6E8A-4147-A177-3AD203B41FA5}">
                          <a16:colId xmlns:a16="http://schemas.microsoft.com/office/drawing/2014/main" val="18747225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133922472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Особи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1045" t="-6452" r="-214428" b="-24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Новая популяция после мутации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7725" t="-6452" r="-299" b="-24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404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167791"/>
                      </a:ext>
                    </a:extLst>
                  </a:tr>
                  <a:tr h="54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625</a:t>
                          </a:r>
                          <a:endParaRPr lang="ru-RU" sz="2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4462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01000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961</a:t>
                          </a:r>
                          <a:endParaRPr lang="ru-RU" sz="2800" kern="1200" dirty="0">
                            <a:solidFill>
                              <a:srgbClr val="3D4ED7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3428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rgbClr val="3D4ED7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361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2800" b="0" kern="1200" dirty="0">
                              <a:solidFill>
                                <a:schemeClr val="tx1"/>
                              </a:solidFill>
                              <a:latin typeface="Segoe UI" panose="020B0502040204020203" pitchFamily="34" charset="0"/>
                              <a:ea typeface="+mn-ea"/>
                              <a:cs typeface="Segoe UI" panose="020B0502040204020203" pitchFamily="34" charset="0"/>
                            </a:rPr>
                            <a:t>256</a:t>
                          </a:r>
                          <a:endParaRPr lang="ru-RU" sz="2800" kern="12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ea typeface="+mn-ea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05256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988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вещественных чисел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Нам нужно найти решение с тремя цифрами после </a:t>
                </a:r>
                <a:r>
                  <a:rPr lang="ru-RU" sz="2800" dirty="0">
                    <a:solidFill>
                      <a:srgbClr val="000000"/>
                    </a:solidFill>
                    <a:latin typeface="lucida grande"/>
                  </a:rPr>
                  <a:t>запятой на отрезке</a:t>
                </a:r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800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800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800" b="0" i="1" dirty="0" err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]=[−10,+10]</m:t>
                    </m:r>
                  </m:oMath>
                </a14:m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.</a:t>
                </a:r>
              </a:p>
              <a:p>
                <a:r>
                  <a:rPr lang="ru-RU" sz="2800" dirty="0">
                    <a:solidFill>
                      <a:srgbClr val="000000"/>
                    </a:solidFill>
                    <a:latin typeface="lucida grande"/>
                  </a:rPr>
                  <a:t>Он</a:t>
                </a:r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 разбивается на равные части (маленькие отрезки), число которых должно быть не менее </a:t>
                </a:r>
                <a14:m>
                  <m:oMath xmlns:m="http://schemas.openxmlformats.org/officeDocument/2006/math">
                    <m:r>
                      <a:rPr lang="ru-RU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20</m:t>
                    </m:r>
                    <m:r>
                      <a:rPr lang="ru-RU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8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1000=20000</m:t>
                    </m:r>
                  </m:oMath>
                </a14:m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2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73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вещественных чисел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54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</a:t>
                </a:r>
                <a:r>
                  <a:rPr lang="ru-RU" sz="2800" b="0" i="0" dirty="0">
                    <a:solidFill>
                      <a:srgbClr val="000000"/>
                    </a:solidFill>
                    <a:effectLst/>
                    <a:latin typeface="lucida grande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качестве двоичного представления используем двоичный код номера (маленького) отрезка.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Этот код позволяет определить соответствующее ему вещественное число, если известны границы области решения. Отсюда следует, что двоичный вектор для кодирования вещественного решения должен иметь 15 бит, поскольку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dirty="0">
                          <a:latin typeface="Cambria Math" panose="02040503050406030204" pitchFamily="18" charset="0"/>
                        </a:rPr>
                        <m:t>16384=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ru-RU" sz="2800" dirty="0">
                          <a:latin typeface="Cambria Math" panose="02040503050406030204" pitchFamily="18" charset="0"/>
                        </a:rPr>
                        <m:t>&lt;20000≤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sz="2800" dirty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ru-RU" sz="2800" dirty="0">
                          <a:latin typeface="Cambria Math" panose="02040503050406030204" pitchFamily="18" charset="0"/>
                        </a:rPr>
                        <m:t>=32768.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544304"/>
              </a:xfrm>
              <a:prstGeom prst="rect">
                <a:avLst/>
              </a:prstGeom>
              <a:blipFill>
                <a:blip r:embed="rId2"/>
                <a:stretch>
                  <a:fillRect l="-1290" t="-17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3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вещественных чисел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обеспечения необходимой точности требуется разбить отрезок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[−10,+10]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32768 частей.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Отображение из двоичного представления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ru-RU" sz="280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… 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 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0,1</m:t>
                      </m:r>
                      <m:r>
                        <m:rPr>
                          <m:lit/>
                        </m:rPr>
                        <a:rPr lang="ru-RU" sz="2800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вещественное число из отрезка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</m:t>
                    </m:r>
                    <m:r>
                      <a:rPr lang="ru-RU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dirty="0" err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]=[−10,+10]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выполняется в два шага.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906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Представление вещественных чисел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97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Перевод двоичного числа в десятичное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… 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dirty="0" err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Вычисление соответствующего вещественного числа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dirty="0" err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dirty="0">
                          <a:latin typeface="Cambria Math" panose="02040503050406030204" pitchFamily="18" charset="0"/>
                        </a:rPr>
                        <m:t>=−10+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  <m:r>
                            <a:rPr lang="en-US" sz="28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971519"/>
              </a:xfrm>
              <a:prstGeom prst="rect">
                <a:avLst/>
              </a:prstGeom>
              <a:blipFill>
                <a:blip r:embed="rId2"/>
                <a:stretch>
                  <a:fillRect l="-1290" t="-2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420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Преимущества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Концептуальная простота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  Основными шагами алгоритма являются: инициализация, оценка качества решения, отбор особей и применения генетических операторов.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Через ряд итераций популяция может сойтись асимптотически к оптимальному решению. Эффективность зависит от способа кодирования решения, используемых генетических операторов, включая отбор особей, и начальной инициализации популяции.</a:t>
            </a:r>
          </a:p>
        </p:txBody>
      </p:sp>
    </p:spTree>
    <p:extLst>
      <p:ext uri="{BB962C8B-B14F-4D97-AF65-F5344CB8AC3E}">
        <p14:creationId xmlns:p14="http://schemas.microsoft.com/office/powerpoint/2010/main" val="23650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Широкая применимость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Могут быть использованы при решении любой проблемы, которая может быть сформулирована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как задача оптимизации.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Требуют разработки структуры данных для представления потенциального решения, показателя качества для оценки потенциального решения и генетических операторов, порождающих новые решения из старых.</a:t>
            </a:r>
          </a:p>
        </p:txBody>
      </p:sp>
    </p:spTree>
    <p:extLst>
      <p:ext uri="{BB962C8B-B14F-4D97-AF65-F5344CB8AC3E}">
        <p14:creationId xmlns:p14="http://schemas.microsoft.com/office/powerpoint/2010/main" val="2449013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Широкая применимость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Представление решения должно позволять генетическим операторам при изменении решений сохранять поведенческую связь между родителями и потомками. Небольшие изменения в структуре данных родителя должны вести к небольшим изменениям свойств потомков и наоборот, большие изменения у родителей должны вызывать значительные изменения свойств потомков,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должно способствовать эффективному поиску решения в пространстве поиска. </a:t>
            </a:r>
          </a:p>
        </p:txBody>
      </p:sp>
    </p:spTree>
    <p:extLst>
      <p:ext uri="{BB962C8B-B14F-4D97-AF65-F5344CB8AC3E}">
        <p14:creationId xmlns:p14="http://schemas.microsoft.com/office/powerpoint/2010/main" val="4289231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Менее жесткие требования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Реальные задачи оптимизации часто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накладывают нелинейные ограничения;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требуют фитнес функции, не связанной с наименьшей квадратичной ошибкой;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включают наличие шумов или случайных выбросов, которые не позволяют применять классические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методы оптимизации.</a:t>
            </a:r>
          </a:p>
        </p:txBody>
      </p:sp>
    </p:spTree>
    <p:extLst>
      <p:ext uri="{BB962C8B-B14F-4D97-AF65-F5344CB8AC3E}">
        <p14:creationId xmlns:p14="http://schemas.microsoft.com/office/powerpoint/2010/main" val="232259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Биологические принципы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Каждая особь представляет решение некоторой задачи.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Особь кодируется строкой двоичных символов – хромосомой, каждый бит которой называется геном. Множество особей – потенциальных решений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составляет популяцию.</a:t>
            </a:r>
          </a:p>
        </p:txBody>
      </p:sp>
    </p:spTree>
    <p:extLst>
      <p:ext uri="{BB962C8B-B14F-4D97-AF65-F5344CB8AC3E}">
        <p14:creationId xmlns:p14="http://schemas.microsoft.com/office/powerpoint/2010/main" val="3963132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Менее жесткие требования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Целевые функции для реальных проблем часто мультимодальны и градиентные методы сходятся быстро к локальным экстремумам, которые могут давать неудовлетворительные решения.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нелинейных ограничений классические методы даже при выпуклой поверхности могут давать некорректные результаты. Напротив, эволюционные методы могут непосредственно учитывать произвольные линейные и нелинейные ограничения.</a:t>
            </a:r>
          </a:p>
        </p:txBody>
      </p:sp>
    </p:spTree>
    <p:extLst>
      <p:ext uri="{BB962C8B-B14F-4D97-AF65-F5344CB8AC3E}">
        <p14:creationId xmlns:p14="http://schemas.microsoft.com/office/powerpoint/2010/main" val="3823753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Преимущества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Параллелизм.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Устойчивость к динамическим изменениям.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Способность к самоорганизации.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Решение проблем, для которых отсутствует опыт решений.</a:t>
            </a:r>
          </a:p>
          <a:p>
            <a:endParaRPr lang="ru-RU" sz="2800" dirty="0">
              <a:solidFill>
                <a:srgbClr val="000000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9148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Недостатки 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Конфигурация генетических алгоритмов для решения сложных реальных задач не очевидна.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решения конкретной задачи необходимо выбрать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разработать представление потенциального решения.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Существует проблема определения фитнесс-функции.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Есть проблема выбора параметров генетических алгоритмов, таких как мощность популяции, вероятности генетических операторов и т.д.</a:t>
            </a:r>
          </a:p>
        </p:txBody>
      </p:sp>
    </p:spTree>
    <p:extLst>
      <p:ext uri="{BB962C8B-B14F-4D97-AF65-F5344CB8AC3E}">
        <p14:creationId xmlns:p14="http://schemas.microsoft.com/office/powerpoint/2010/main" val="3132477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Недостатки 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Нет эффективных критериев окончания работа алгоритма. Генетические алгоритмы не могут использовать информацию о градиентах, что уменьшает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их эффективность для классических задач.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Генетические алгоритмы не эффективны для гладких унимодальных (с одним экстремумом) функций.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Генетические алгоритмы не эффективны при поиске локальных экстремумов.</a:t>
            </a:r>
          </a:p>
        </p:txBody>
      </p:sp>
    </p:spTree>
    <p:extLst>
      <p:ext uri="{BB962C8B-B14F-4D97-AF65-F5344CB8AC3E}">
        <p14:creationId xmlns:p14="http://schemas.microsoft.com/office/powerpoint/2010/main" val="1804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Недостатки 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Генетические алгоритмы требуют достаточно больших вычислительных ресурсов.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решении мультимодальных задач бывают случаи преждевременной сходимости к локальным экстремумам и поэтому в общем случае не гарантируют нахождение глобального экстремума.</a:t>
            </a:r>
          </a:p>
        </p:txBody>
      </p:sp>
    </p:spTree>
    <p:extLst>
      <p:ext uri="{BB962C8B-B14F-4D97-AF65-F5344CB8AC3E}">
        <p14:creationId xmlns:p14="http://schemas.microsoft.com/office/powerpoint/2010/main" val="2413323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Недостатки генетических алгоритмов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Возникает естественный вопрос – существует ли некоторый лучший эволюционный алгоритм, который дает всегда лучшие результаты при решении всевозможных проблем?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Например, можно ли выбрать генетические операторы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их параметры так, чтобы алгоритм давал лучшие результаты независимо от решаемой проблемы?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сожалению, ответ отрицательный – такого лучшего эволюционного алгоритма не существует! </a:t>
            </a:r>
          </a:p>
        </p:txBody>
      </p:sp>
    </p:spTree>
    <p:extLst>
      <p:ext uri="{BB962C8B-B14F-4D97-AF65-F5344CB8AC3E}">
        <p14:creationId xmlns:p14="http://schemas.microsoft.com/office/powerpoint/2010/main" val="1416215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NFL (No Free Lunch)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1996г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34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условная вероятность получения частного решения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после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итераций работы алгоритма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 целевой функции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NFL теорема.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любой пары алгоритмов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место равенство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ru-RU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sub>
                        <m:sup/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340915"/>
              </a:xfrm>
              <a:prstGeom prst="rect">
                <a:avLst/>
              </a:prstGeom>
              <a:blipFill>
                <a:blip r:embed="rId3"/>
                <a:stretch>
                  <a:fillRect l="-1290" t="-1825" r="-21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NFL (No Free Lunch)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1996г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этого результата следует,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 не существует лучшего алгоритма (эволюционного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любого другого)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решения всех проблем.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алгоритм выигрывает по своим характеристикам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решении некоторого класса задач, то это неминуемо компенсируется проигрышем (худшими характеристиками) для остальных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678899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714835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укладке рюкзака</a:t>
            </a:r>
          </a:p>
        </p:txBody>
      </p:sp>
    </p:spTree>
    <p:extLst>
      <p:ext uri="{BB962C8B-B14F-4D97-AF65-F5344CB8AC3E}">
        <p14:creationId xmlns:p14="http://schemas.microsoft.com/office/powerpoint/2010/main" val="1390906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укладке рюкзака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Имеется рюкзак объемом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различных предметов. Каждый предмет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 известный объем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стоимость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=1,…,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 В рюкзак можно положить целое число различных предметов.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Нужно упаковать рюкзак так, чтобы полная стоимость уложенных предметов была максимальной, а их общий объем не превышал заданный объем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Форма предметов здесь не учитывается.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blipFill>
                <a:blip r:embed="rId2"/>
                <a:stretch>
                  <a:fillRect l="-1290" t="-1721" r="-1044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88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Биологические принципы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Поиск оптимального или субоптимального решения задачи выполняется в процессе эволюции популяции,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т.е. последовательного преобразования одного конечного множества решений в другое с помощью генетических операторов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репродукции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кроссинговера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мутации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укладке рюкзака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561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данного множества весов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стоимостей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объёма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надо найти двоичный вектор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,…</m:t>
                        </m:r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 err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этом должны выполняться условия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nary>
                        <m:naryPr>
                          <m:chr m:val="∑"/>
                          <m:ctrlPr>
                            <a:rPr lang="ru-RU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max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561214"/>
              </a:xfrm>
              <a:prstGeom prst="rect">
                <a:avLst/>
              </a:prstGeom>
              <a:blipFill>
                <a:blip r:embed="rId3"/>
                <a:stretch>
                  <a:fillRect l="-1290" t="-2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62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Решение можно представить двоичным вектором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</m:t>
                          </m:r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 err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его поиске можно применить простой генетический алгоритм со стандартными операторами скрещивания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мутации.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065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надо следить за тем, чтобы новые решения, полученные в результате скрещивания или мутации, удовлетворяли требуемому ограничению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случае невыполнения ограничения «неправильное» потенциальное решение должно быть уничтожено,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 ведет к сокращению популяции.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3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79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130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качестве фитнесс-функции можно взять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 будут проблемы с неправильными решениями.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130327"/>
              </a:xfrm>
              <a:prstGeom prst="rect">
                <a:avLst/>
              </a:prstGeom>
              <a:blipFill>
                <a:blip r:embed="rId3"/>
                <a:stretch>
                  <a:fillRect l="-1290" t="-2857" b="-6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227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Генетический алгоритм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об укладке рюкзака относится к классу задач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 ограничениями, при решении которых применяются следующие подходы: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введение в фитнесс-функцию дополнительного штрафа;</a:t>
            </a:r>
          </a:p>
          <a:p>
            <a:pPr marL="514350" indent="-514350">
              <a:buAutoNum type="arabicParenR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алгоритмов «восстановления» некорректных решений;</a:t>
            </a:r>
          </a:p>
          <a:p>
            <a:pPr marL="514350" indent="-514350">
              <a:buAutoNum type="arabicParenR"/>
            </a:pP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декодирование особей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618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Введение дополнительного штрафа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4284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фитнесс-функцию вводится дополнительная штрафная функция, которая для неправильных решений дает большие отрицательные значения. При этом задача с ограничениями трансформируется в задачу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без ограничений путем назначения штрафа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некорректных решений. Фитнесс-функция для каждой особи может быть определена следующим образом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ru-RU" sz="2800" i="1" dirty="0" err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𝑃𝑒𝑛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4284763"/>
              </a:xfrm>
              <a:prstGeom prst="rect">
                <a:avLst/>
              </a:prstGeom>
              <a:blipFill>
                <a:blip r:embed="rId3"/>
                <a:stretch>
                  <a:fillRect l="-1290" t="-1422" r="-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56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Введение дополнительного штрафа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30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Виды штрафа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𝑃𝑒𝑛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sSub>
                        <m:sSub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800" i="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e>
                        <m:sub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𝜌</m:t>
                          </m:r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ru-RU" sz="280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sz="2800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 dirty="0" err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1" dirty="0" err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ru-RU" sz="2800" i="1" dirty="0" err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ru-RU" sz="2800" i="1" dirty="0" err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𝜌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limLow>
                        <m:limLow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 i="0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max</m:t>
                          </m:r>
                        </m:e>
                        <m:lim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1≤ 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≤ 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lim>
                      </m:limLow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800" i="1" dirty="0" err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800" i="1" dirty="0" err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302443"/>
              </a:xfrm>
              <a:prstGeom prst="rect">
                <a:avLst/>
              </a:prstGeom>
              <a:blipFill>
                <a:blip r:embed="rId3"/>
                <a:stretch>
                  <a:fillRect l="-1290" t="-1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3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Введение дополнительного штрафа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7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Виды штрафа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𝑃𝑒𝑛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𝜌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d>
                        <m:d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−</m:t>
                          </m:r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𝑃𝑒𝑛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)=</m:t>
                      </m:r>
                      <m:sSup>
                        <m:sSupPr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𝜌</m:t>
                              </m:r>
                              <m:r>
                                <a:rPr lang="ru-RU" sz="280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RU" sz="280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ru-RU" sz="280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sz="2800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ru-RU" sz="2800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sz="2800" i="1" dirty="0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sz="2800" i="1" dirty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800" i="1" dirty="0" err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800" i="1" dirty="0" err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800" i="1" dirty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ru-RU" sz="2800" i="1" dirty="0" err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ru-RU" sz="2800" i="1" dirty="0" err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ru-RU" sz="280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ru-RU" sz="2800" i="1" dirty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71702"/>
              </a:xfrm>
              <a:prstGeom prst="rect">
                <a:avLst/>
              </a:prstGeom>
              <a:blipFill>
                <a:blip r:embed="rId3"/>
                <a:stretch>
                  <a:fillRect l="-1290" t="-1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52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Восстановление некорректных решений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Алгоритмы восстановления требуют значительных вычислительных ресурсов, и полученные решения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иногда требуют адаптации к конкретным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практическим приложениям.</a:t>
            </a:r>
          </a:p>
        </p:txBody>
      </p:sp>
    </p:spTree>
    <p:extLst>
      <p:ext uri="{BB962C8B-B14F-4D97-AF65-F5344CB8AC3E}">
        <p14:creationId xmlns:p14="http://schemas.microsoft.com/office/powerpoint/2010/main" val="4156552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Восстановление некорректных решений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3563"/>
                <a:ext cx="9926410" cy="299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качестве фитнесс-функции используется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восстановленная версия исходного вектора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использовать различные алгоритмы восстановления.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3563"/>
                <a:ext cx="9926410" cy="2992101"/>
              </a:xfrm>
              <a:prstGeom prst="rect">
                <a:avLst/>
              </a:prstGeom>
              <a:blipFill>
                <a:blip r:embed="rId3"/>
                <a:stretch>
                  <a:fillRect l="-1290" t="-2240" b="-4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29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естественной эволюции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Дарвин, 1859 году в книге «Происхождение видов путем естественного отбора»: </a:t>
            </a:r>
            <a:r>
              <a:rPr lang="ru-RU" sz="2800" b="0" i="0" dirty="0">
                <a:solidFill>
                  <a:srgbClr val="3D4ED7"/>
                </a:solidFill>
                <a:effectLst/>
                <a:latin typeface="lucida grande"/>
              </a:rPr>
              <a:t>особи, которые лучше способны решать задачи в своей среде, чаще выживают и чаще репродуцируют 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(размножаются).</a:t>
            </a:r>
          </a:p>
          <a:p>
            <a:r>
              <a:rPr lang="ru-RU" sz="2800" dirty="0">
                <a:solidFill>
                  <a:srgbClr val="000000"/>
                </a:solidFill>
                <a:latin typeface="lucida grande"/>
              </a:rPr>
              <a:t>О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соби с лучшими значениями целевой функции имеют большие шансы выжить и репродуцировать.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Этот принцип реализует оператор репродукции.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582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Восстановление некорректных решений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Восстановленные особи могут замещать только некоторую часть исходных особей в популяции.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Процент замещаемых особей может варьироваться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от 0% до 100% и его значение является важнейшим параметром метода восстановления.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некоторых работах отмечается, что наилучшие результаты получаются при 5%.</a:t>
            </a:r>
          </a:p>
        </p:txBody>
      </p:sp>
    </p:spTree>
    <p:extLst>
      <p:ext uri="{BB962C8B-B14F-4D97-AF65-F5344CB8AC3E}">
        <p14:creationId xmlns:p14="http://schemas.microsoft.com/office/powerpoint/2010/main" val="244416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восстановления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Пока рюкзак переполнен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	Выбираем предмет из рюкзака;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	Удаляем предмет</a:t>
            </a:r>
          </a:p>
        </p:txBody>
      </p:sp>
    </p:spTree>
    <p:extLst>
      <p:ext uri="{BB962C8B-B14F-4D97-AF65-F5344CB8AC3E}">
        <p14:creationId xmlns:p14="http://schemas.microsoft.com/office/powerpoint/2010/main" val="1826033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Выбор объекта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Используются два основных способа выбора объекта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Случайный выбор объекта из рюкзака.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«Жадное восстановление», при котором вначале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предметы сортируются в порядке убывания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их стоимости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на каждом шаге для удаления выбирается предмет минимальной стоимости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(из имеющихся в рюкзаке).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90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43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Декодирование особей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Один из вариантов алгоритма декодирования основан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кодировании решения вектором целых чисел – «упорядоченном представлении».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Каждая хромосома кодируется вектором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целых чисел, 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-я компонента вектора – есть целое число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диапазоне от 1 до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677656"/>
              </a:xfrm>
              <a:prstGeom prst="rect">
                <a:avLst/>
              </a:prstGeom>
              <a:blipFill>
                <a:blip r:embed="rId3"/>
                <a:stretch>
                  <a:fillRect l="-1290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98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Декодирование особей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Вектор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содержит указатели на базовый список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Декодирование вектора осуществляется путем выбора соответствующего предмета из текущего списка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удаления его из базового списка.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815882"/>
              </a:xfrm>
              <a:prstGeom prst="rect">
                <a:avLst/>
              </a:prstGeom>
              <a:blipFill>
                <a:blip r:embed="rId3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45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Декодирование особей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Например, при базовом списке предметов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=(1, 2,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5,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6)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текущий вектор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=(4, 3,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декодируется в следующую последовательность предметов: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4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3, 6, 1,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2, 5.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08543"/>
              </a:xfrm>
              <a:prstGeom prst="rect">
                <a:avLst/>
              </a:prstGeom>
              <a:blipFill>
                <a:blip r:embed="rId3"/>
                <a:stretch>
                  <a:fillRect l="-129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504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Декодирование особей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Основным достоинством данного кодирования хромосомы является то, что на нём работает одноточечный кроссинговер. Для двух допустимых решений–родителей кроссинговер порождает также допустимое решение–потомок.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Оператор мутации при данном представлении выполняется путем замены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-го гена (целочисленной компоненты вектора) на случайное целое число из диапазона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[1,…,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970318"/>
              </a:xfrm>
              <a:prstGeom prst="rect">
                <a:avLst/>
              </a:prstGeom>
              <a:blipFill>
                <a:blip r:embed="rId3"/>
                <a:stretch>
                  <a:fillRect l="-1290" t="-1534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766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 декодирования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Удаление предмета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списка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Если сумма весов с новым предметом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Изменяем сумму весов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Изменяем суммарную стоимость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3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048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Генерации списка предметов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𝑳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2" y="1133164"/>
                <a:ext cx="9918908" cy="729475"/>
              </a:xfrm>
              <a:prstGeom prst="rect">
                <a:avLst/>
              </a:prstGeom>
              <a:blipFill>
                <a:blip r:embed="rId3"/>
                <a:stretch>
                  <a:fillRect l="-2150" t="-2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Используются два метода генерации списка.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Список предметов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генерируется в том порядке,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 предметы расположены во входном файле (как правило, случайно.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Список предметов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генерируется в порядке убывания их стоимостей (жадный алгоритм). Декодирование вектора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выполняется на основе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отсортированного вектора.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539430"/>
              </a:xfrm>
              <a:prstGeom prst="rect">
                <a:avLst/>
              </a:prstGeom>
              <a:blipFill>
                <a:blip r:embed="rId4"/>
                <a:stretch>
                  <a:fillRect l="-1536" t="-1721" r="-123" b="-3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449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986238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Генетические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7949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естественной эволюции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Мендель, 1865 год: </a:t>
            </a:r>
            <a:r>
              <a:rPr lang="ru-RU" sz="2800" b="0" i="0" dirty="0">
                <a:solidFill>
                  <a:srgbClr val="3D4ED7"/>
                </a:solidFill>
                <a:effectLst/>
                <a:latin typeface="lucida grande"/>
              </a:rPr>
              <a:t>хромосома потомка состоит из частей, полученных из хромосом родителей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Этот принцип реализует оператор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скрещивания (кроссинговера).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1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естественной эволюции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Де </a:t>
            </a:r>
            <a:r>
              <a:rPr lang="ru-RU" sz="2800" b="0" i="0" dirty="0" err="1">
                <a:solidFill>
                  <a:srgbClr val="000000"/>
                </a:solidFill>
                <a:effectLst/>
                <a:latin typeface="lucida grande"/>
              </a:rPr>
              <a:t>Вре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, 1900 год: </a:t>
            </a:r>
            <a:r>
              <a:rPr lang="ru-RU" sz="2800" b="0" i="0" dirty="0">
                <a:solidFill>
                  <a:srgbClr val="3D4ED7"/>
                </a:solidFill>
                <a:effectLst/>
                <a:latin typeface="lucida grande"/>
              </a:rPr>
              <a:t>концепция мутации – существенные изменения свойств потомков и приобретение</a:t>
            </a:r>
            <a:br>
              <a:rPr lang="ru-RU" sz="2800" b="0" i="0" dirty="0">
                <a:solidFill>
                  <a:srgbClr val="3D4ED7"/>
                </a:solidFill>
                <a:effectLst/>
                <a:latin typeface="lucida grande"/>
              </a:rPr>
            </a:br>
            <a:r>
              <a:rPr lang="ru-RU" sz="2800" b="0" i="0" dirty="0">
                <a:solidFill>
                  <a:srgbClr val="3D4ED7"/>
                </a:solidFill>
                <a:effectLst/>
                <a:latin typeface="lucida grande"/>
              </a:rPr>
              <a:t>ими свойств, отсутствующих у родителей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.</a:t>
            </a:r>
          </a:p>
          <a:p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Генетические алгоритмы используют механизм мутации для резкого изменения свойств потомков и, повышения разнообразия (изменчивости) особей в популяции (множестве решений).</a:t>
            </a:r>
            <a:b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  <a:latin typeface="lucida grande"/>
              </a:rPr>
              <a:t>Этот принцип реализует оператор мутации.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1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Генетический алгоритм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Создание исходной популяции.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Пока не выполнен критерий останова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Оценка целевой функции особей в популяции.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Выбор родителей для процесса размножения.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Создание потомков выбранных пар родителей.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Мутация новых особей.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популяции.</a:t>
            </a:r>
          </a:p>
          <a:p>
            <a:pPr marL="102870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Сокращение популяции.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8. Поиск лучшей особи в популяции.</a:t>
            </a:r>
          </a:p>
        </p:txBody>
      </p:sp>
    </p:spTree>
    <p:extLst>
      <p:ext uri="{BB962C8B-B14F-4D97-AF65-F5344CB8AC3E}">
        <p14:creationId xmlns:p14="http://schemas.microsoft.com/office/powerpoint/2010/main" val="115731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Найти целочисленного значения на отрезке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[0, 31]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котором функция </a:t>
                </a:r>
                <a14:m>
                  <m:oMath xmlns:m="http://schemas.openxmlformats.org/officeDocument/2006/math"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ru-RU" sz="2800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p>
                        <m:r>
                          <a:rPr lang="ru-RU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принимает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максимальное значение.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45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13484</TotalTime>
  <Words>2547</Words>
  <Application>Microsoft Office PowerPoint</Application>
  <PresentationFormat>Широкоэкранный</PresentationFormat>
  <Paragraphs>379</Paragraphs>
  <Slides>59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59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lucida grande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406</cp:revision>
  <dcterms:created xsi:type="dcterms:W3CDTF">2016-01-11T07:19:05Z</dcterms:created>
  <dcterms:modified xsi:type="dcterms:W3CDTF">2025-05-20T11:25:54Z</dcterms:modified>
</cp:coreProperties>
</file>